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78" r:id="rId3"/>
    <p:sldId id="279" r:id="rId4"/>
    <p:sldId id="276" r:id="rId5"/>
    <p:sldId id="264" r:id="rId6"/>
    <p:sldId id="265" r:id="rId7"/>
    <p:sldId id="266" r:id="rId8"/>
    <p:sldId id="261" r:id="rId9"/>
    <p:sldId id="267" r:id="rId10"/>
    <p:sldId id="268" r:id="rId11"/>
    <p:sldId id="270" r:id="rId12"/>
    <p:sldId id="269" r:id="rId13"/>
    <p:sldId id="274" r:id="rId14"/>
    <p:sldId id="271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47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CBBE3-A283-4582-90EC-6C6138F80B3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CB6A6B-0EA8-4E62-8196-286320F2026C}">
      <dgm:prSet phldrT="[Text]" phldr="1"/>
      <dgm:spPr>
        <a:blipFill dpi="0" rotWithShape="0">
          <a:blip xmlns:r="http://schemas.openxmlformats.org/officeDocument/2006/relationships" r:embed="rId1"/>
          <a:srcRect/>
          <a:stretch>
            <a:fillRect l="9002" t="-37654"/>
          </a:stretch>
        </a:blipFill>
      </dgm:spPr>
      <dgm:t>
        <a:bodyPr/>
        <a:lstStyle/>
        <a:p>
          <a:endParaRPr lang="en-US" dirty="0"/>
        </a:p>
      </dgm:t>
    </dgm:pt>
    <dgm:pt modelId="{1D192D63-85AB-43C6-9CB6-9F5412467C92}" type="parTrans" cxnId="{4CB64FDD-4585-4043-AF0D-1CDED436417B}">
      <dgm:prSet/>
      <dgm:spPr/>
      <dgm:t>
        <a:bodyPr/>
        <a:lstStyle/>
        <a:p>
          <a:endParaRPr lang="en-US"/>
        </a:p>
      </dgm:t>
    </dgm:pt>
    <dgm:pt modelId="{09BA0A81-2651-4205-A009-2E2B4AB188DB}" type="sibTrans" cxnId="{4CB64FDD-4585-4043-AF0D-1CDED436417B}">
      <dgm:prSet/>
      <dgm:spPr/>
      <dgm:t>
        <a:bodyPr/>
        <a:lstStyle/>
        <a:p>
          <a:endParaRPr lang="en-US"/>
        </a:p>
      </dgm:t>
    </dgm:pt>
    <dgm:pt modelId="{9F26CFE7-2BE3-4117-BFAB-0CE6496CAE3C}">
      <dgm:prSet phldrT="[Text]" custT="1"/>
      <dgm:spPr/>
      <dgm:t>
        <a:bodyPr/>
        <a:lstStyle/>
        <a:p>
          <a:r>
            <a:rPr lang="bn-IN" sz="1800" dirty="0" smtClean="0"/>
            <a:t>রাদারফোর্ড পরমানু মডেল </a:t>
          </a:r>
          <a:endParaRPr lang="en-US" sz="1800" dirty="0"/>
        </a:p>
      </dgm:t>
    </dgm:pt>
    <dgm:pt modelId="{8C451284-F2D5-4459-B3A1-9C31A5E40803}" type="parTrans" cxnId="{3852C1A5-E94A-4487-8B95-592A34DD9200}">
      <dgm:prSet/>
      <dgm:spPr/>
      <dgm:t>
        <a:bodyPr/>
        <a:lstStyle/>
        <a:p>
          <a:endParaRPr lang="en-US"/>
        </a:p>
      </dgm:t>
    </dgm:pt>
    <dgm:pt modelId="{EEBB858A-AA7D-4B61-9E48-6C5026363297}" type="sibTrans" cxnId="{3852C1A5-E94A-4487-8B95-592A34DD9200}">
      <dgm:prSet/>
      <dgm:spPr/>
      <dgm:t>
        <a:bodyPr/>
        <a:lstStyle/>
        <a:p>
          <a:endParaRPr lang="en-US"/>
        </a:p>
      </dgm:t>
    </dgm:pt>
    <dgm:pt modelId="{81FDF65A-9A18-409B-80AA-7AD06AD5EBCB}">
      <dgm:prSet phldrT="[Text]" custT="1"/>
      <dgm:spPr/>
      <dgm:t>
        <a:bodyPr/>
        <a:lstStyle/>
        <a:p>
          <a:r>
            <a:rPr lang="bn-IN" sz="1800" dirty="0" smtClean="0"/>
            <a:t>বোর পরমানু মডেল </a:t>
          </a:r>
          <a:endParaRPr lang="en-US" sz="1800" dirty="0"/>
        </a:p>
      </dgm:t>
    </dgm:pt>
    <dgm:pt modelId="{D933B4E7-9A42-48E3-9262-40D2D88043B8}" type="parTrans" cxnId="{17FD668C-5F3C-4B96-906F-758CA8E9EF30}">
      <dgm:prSet/>
      <dgm:spPr/>
      <dgm:t>
        <a:bodyPr/>
        <a:lstStyle/>
        <a:p>
          <a:endParaRPr lang="en-US"/>
        </a:p>
      </dgm:t>
    </dgm:pt>
    <dgm:pt modelId="{63403E73-09D9-42FF-BD66-A9F44C0993AE}" type="sibTrans" cxnId="{17FD668C-5F3C-4B96-906F-758CA8E9EF30}">
      <dgm:prSet/>
      <dgm:spPr/>
      <dgm:t>
        <a:bodyPr/>
        <a:lstStyle/>
        <a:p>
          <a:endParaRPr lang="en-US"/>
        </a:p>
      </dgm:t>
    </dgm:pt>
    <dgm:pt modelId="{2F3EC057-0744-4D14-BCE9-7654D028641D}">
      <dgm:prSet custT="1"/>
      <dgm:spPr/>
      <dgm:t>
        <a:bodyPr/>
        <a:lstStyle/>
        <a:p>
          <a:r>
            <a:rPr lang="bn-IN" sz="1800" dirty="0" smtClean="0"/>
            <a:t>কোয়ান্টাম বলবিদ্যা পরমানু মডেল </a:t>
          </a:r>
          <a:endParaRPr lang="en-US" sz="1800" dirty="0"/>
        </a:p>
      </dgm:t>
    </dgm:pt>
    <dgm:pt modelId="{513CC03F-CCC0-466E-9EDF-993F2AB860CC}" type="parTrans" cxnId="{D40257F2-0D98-46F9-A7D8-AE523BD47897}">
      <dgm:prSet/>
      <dgm:spPr/>
      <dgm:t>
        <a:bodyPr/>
        <a:lstStyle/>
        <a:p>
          <a:endParaRPr lang="en-US"/>
        </a:p>
      </dgm:t>
    </dgm:pt>
    <dgm:pt modelId="{6EC2906A-8DD8-4D01-ADDF-57CDCAD1B1D8}" type="sibTrans" cxnId="{D40257F2-0D98-46F9-A7D8-AE523BD47897}">
      <dgm:prSet/>
      <dgm:spPr/>
      <dgm:t>
        <a:bodyPr/>
        <a:lstStyle/>
        <a:p>
          <a:endParaRPr lang="en-US"/>
        </a:p>
      </dgm:t>
    </dgm:pt>
    <dgm:pt modelId="{D960E043-108C-4AD2-9C82-4BA567B33BE6}" type="pres">
      <dgm:prSet presAssocID="{EF7CBBE3-A283-4582-90EC-6C6138F80B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31CA39-84C9-4461-99C8-46CB42871481}" type="pres">
      <dgm:prSet presAssocID="{34CB6A6B-0EA8-4E62-8196-286320F2026C}" presName="centerShape" presStyleLbl="node0" presStyleIdx="0" presStyleCnt="1" custFlipHor="1" custScaleX="90926" custScaleY="90064"/>
      <dgm:spPr/>
      <dgm:t>
        <a:bodyPr/>
        <a:lstStyle/>
        <a:p>
          <a:endParaRPr lang="en-US"/>
        </a:p>
      </dgm:t>
    </dgm:pt>
    <dgm:pt modelId="{55A11B97-B893-440D-872E-B678F711F1C2}" type="pres">
      <dgm:prSet presAssocID="{513CC03F-CCC0-466E-9EDF-993F2AB860C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0954497-7E7A-43F2-A05B-7B0F803D5C64}" type="pres">
      <dgm:prSet presAssocID="{513CC03F-CCC0-466E-9EDF-993F2AB860C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92F0871-39DD-43B3-A113-0B50ED2CC116}" type="pres">
      <dgm:prSet presAssocID="{2F3EC057-0744-4D14-BCE9-7654D028641D}" presName="node" presStyleLbl="node1" presStyleIdx="0" presStyleCnt="3" custRadScaleRad="96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458-D2CC-424D-9083-16B9E4EFEA61}" type="pres">
      <dgm:prSet presAssocID="{8C451284-F2D5-4459-B3A1-9C31A5E40803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D99091E-BCCC-4623-BF57-1A505AC66FA9}" type="pres">
      <dgm:prSet presAssocID="{8C451284-F2D5-4459-B3A1-9C31A5E4080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79B0C63-A53F-4D6E-9735-941594440532}" type="pres">
      <dgm:prSet presAssocID="{9F26CFE7-2BE3-4117-BFAB-0CE6496CAE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93B75-70E0-402D-A35A-530CF8A645C9}" type="pres">
      <dgm:prSet presAssocID="{D933B4E7-9A42-48E3-9262-40D2D88043B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7115721C-BC94-4684-9B84-C424E08621F1}" type="pres">
      <dgm:prSet presAssocID="{D933B4E7-9A42-48E3-9262-40D2D88043B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8E5A457-07EF-4521-98F4-4F7AB9A6AA1B}" type="pres">
      <dgm:prSet presAssocID="{81FDF65A-9A18-409B-80AA-7AD06AD5EBCB}" presName="node" presStyleLbl="node1" presStyleIdx="2" presStyleCnt="3" custRadScaleRad="97959" custRadScaleInc="-2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BDE7-8728-41E7-BCFD-E5D6DF468627}" type="presOf" srcId="{D933B4E7-9A42-48E3-9262-40D2D88043B8}" destId="{7115721C-BC94-4684-9B84-C424E08621F1}" srcOrd="1" destOrd="0" presId="urn:microsoft.com/office/officeart/2005/8/layout/radial5"/>
    <dgm:cxn modelId="{AA44ADE6-1950-4A6E-A924-4363CCB76698}" type="presOf" srcId="{513CC03F-CCC0-466E-9EDF-993F2AB860CC}" destId="{E0954497-7E7A-43F2-A05B-7B0F803D5C64}" srcOrd="1" destOrd="0" presId="urn:microsoft.com/office/officeart/2005/8/layout/radial5"/>
    <dgm:cxn modelId="{BF1F9D80-2716-4A62-88BF-A4A0C154CD51}" type="presOf" srcId="{81FDF65A-9A18-409B-80AA-7AD06AD5EBCB}" destId="{E8E5A457-07EF-4521-98F4-4F7AB9A6AA1B}" srcOrd="0" destOrd="0" presId="urn:microsoft.com/office/officeart/2005/8/layout/radial5"/>
    <dgm:cxn modelId="{3852C1A5-E94A-4487-8B95-592A34DD9200}" srcId="{34CB6A6B-0EA8-4E62-8196-286320F2026C}" destId="{9F26CFE7-2BE3-4117-BFAB-0CE6496CAE3C}" srcOrd="1" destOrd="0" parTransId="{8C451284-F2D5-4459-B3A1-9C31A5E40803}" sibTransId="{EEBB858A-AA7D-4B61-9E48-6C5026363297}"/>
    <dgm:cxn modelId="{4CB64FDD-4585-4043-AF0D-1CDED436417B}" srcId="{EF7CBBE3-A283-4582-90EC-6C6138F80B30}" destId="{34CB6A6B-0EA8-4E62-8196-286320F2026C}" srcOrd="0" destOrd="0" parTransId="{1D192D63-85AB-43C6-9CB6-9F5412467C92}" sibTransId="{09BA0A81-2651-4205-A009-2E2B4AB188DB}"/>
    <dgm:cxn modelId="{D40257F2-0D98-46F9-A7D8-AE523BD47897}" srcId="{34CB6A6B-0EA8-4E62-8196-286320F2026C}" destId="{2F3EC057-0744-4D14-BCE9-7654D028641D}" srcOrd="0" destOrd="0" parTransId="{513CC03F-CCC0-466E-9EDF-993F2AB860CC}" sibTransId="{6EC2906A-8DD8-4D01-ADDF-57CDCAD1B1D8}"/>
    <dgm:cxn modelId="{35047C76-64FD-4F67-92F8-6CF6AE50DBA6}" type="presOf" srcId="{34CB6A6B-0EA8-4E62-8196-286320F2026C}" destId="{C831CA39-84C9-4461-99C8-46CB42871481}" srcOrd="0" destOrd="0" presId="urn:microsoft.com/office/officeart/2005/8/layout/radial5"/>
    <dgm:cxn modelId="{7A749C4C-1710-4264-A55A-92081353EAE4}" type="presOf" srcId="{9F26CFE7-2BE3-4117-BFAB-0CE6496CAE3C}" destId="{D79B0C63-A53F-4D6E-9735-941594440532}" srcOrd="0" destOrd="0" presId="urn:microsoft.com/office/officeart/2005/8/layout/radial5"/>
    <dgm:cxn modelId="{BE8D81D3-714A-4899-90DC-E536708AD17C}" type="presOf" srcId="{513CC03F-CCC0-466E-9EDF-993F2AB860CC}" destId="{55A11B97-B893-440D-872E-B678F711F1C2}" srcOrd="0" destOrd="0" presId="urn:microsoft.com/office/officeart/2005/8/layout/radial5"/>
    <dgm:cxn modelId="{87AF0F09-33EF-4216-8AD5-A376317ECE2F}" type="presOf" srcId="{2F3EC057-0744-4D14-BCE9-7654D028641D}" destId="{692F0871-39DD-43B3-A113-0B50ED2CC116}" srcOrd="0" destOrd="0" presId="urn:microsoft.com/office/officeart/2005/8/layout/radial5"/>
    <dgm:cxn modelId="{17FD668C-5F3C-4B96-906F-758CA8E9EF30}" srcId="{34CB6A6B-0EA8-4E62-8196-286320F2026C}" destId="{81FDF65A-9A18-409B-80AA-7AD06AD5EBCB}" srcOrd="2" destOrd="0" parTransId="{D933B4E7-9A42-48E3-9262-40D2D88043B8}" sibTransId="{63403E73-09D9-42FF-BD66-A9F44C0993AE}"/>
    <dgm:cxn modelId="{DABD7AED-9349-4216-8CAF-D0E4B68F9844}" type="presOf" srcId="{D933B4E7-9A42-48E3-9262-40D2D88043B8}" destId="{43293B75-70E0-402D-A35A-530CF8A645C9}" srcOrd="0" destOrd="0" presId="urn:microsoft.com/office/officeart/2005/8/layout/radial5"/>
    <dgm:cxn modelId="{858B7FC7-FE96-4399-B835-86F1F24629ED}" type="presOf" srcId="{8C451284-F2D5-4459-B3A1-9C31A5E40803}" destId="{32528458-D2CC-424D-9083-16B9E4EFEA61}" srcOrd="0" destOrd="0" presId="urn:microsoft.com/office/officeart/2005/8/layout/radial5"/>
    <dgm:cxn modelId="{5E473C1A-E7D1-4218-8A82-E26432D73780}" type="presOf" srcId="{8C451284-F2D5-4459-B3A1-9C31A5E40803}" destId="{CD99091E-BCCC-4623-BF57-1A505AC66FA9}" srcOrd="1" destOrd="0" presId="urn:microsoft.com/office/officeart/2005/8/layout/radial5"/>
    <dgm:cxn modelId="{60FDA1A2-D443-4C37-8D18-760A249436B4}" type="presOf" srcId="{EF7CBBE3-A283-4582-90EC-6C6138F80B30}" destId="{D960E043-108C-4AD2-9C82-4BA567B33BE6}" srcOrd="0" destOrd="0" presId="urn:microsoft.com/office/officeart/2005/8/layout/radial5"/>
    <dgm:cxn modelId="{25E4AC24-74A2-4CB8-9393-FB45751622F3}" type="presParOf" srcId="{D960E043-108C-4AD2-9C82-4BA567B33BE6}" destId="{C831CA39-84C9-4461-99C8-46CB42871481}" srcOrd="0" destOrd="0" presId="urn:microsoft.com/office/officeart/2005/8/layout/radial5"/>
    <dgm:cxn modelId="{EA1CAA89-4B5B-4F7C-AD8B-EA9D50B0D776}" type="presParOf" srcId="{D960E043-108C-4AD2-9C82-4BA567B33BE6}" destId="{55A11B97-B893-440D-872E-B678F711F1C2}" srcOrd="1" destOrd="0" presId="urn:microsoft.com/office/officeart/2005/8/layout/radial5"/>
    <dgm:cxn modelId="{7E3D7011-C628-4A80-86FF-628CA68BEEBF}" type="presParOf" srcId="{55A11B97-B893-440D-872E-B678F711F1C2}" destId="{E0954497-7E7A-43F2-A05B-7B0F803D5C64}" srcOrd="0" destOrd="0" presId="urn:microsoft.com/office/officeart/2005/8/layout/radial5"/>
    <dgm:cxn modelId="{885A2A15-EA15-4F78-BFDD-3320036342AC}" type="presParOf" srcId="{D960E043-108C-4AD2-9C82-4BA567B33BE6}" destId="{692F0871-39DD-43B3-A113-0B50ED2CC116}" srcOrd="2" destOrd="0" presId="urn:microsoft.com/office/officeart/2005/8/layout/radial5"/>
    <dgm:cxn modelId="{1466721F-9529-4B06-B1A1-AC66FB810251}" type="presParOf" srcId="{D960E043-108C-4AD2-9C82-4BA567B33BE6}" destId="{32528458-D2CC-424D-9083-16B9E4EFEA61}" srcOrd="3" destOrd="0" presId="urn:microsoft.com/office/officeart/2005/8/layout/radial5"/>
    <dgm:cxn modelId="{61FC756C-A0A8-4AD6-8368-A34189D765DF}" type="presParOf" srcId="{32528458-D2CC-424D-9083-16B9E4EFEA61}" destId="{CD99091E-BCCC-4623-BF57-1A505AC66FA9}" srcOrd="0" destOrd="0" presId="urn:microsoft.com/office/officeart/2005/8/layout/radial5"/>
    <dgm:cxn modelId="{3BF86F54-A124-4D35-9913-E14CE69A52B9}" type="presParOf" srcId="{D960E043-108C-4AD2-9C82-4BA567B33BE6}" destId="{D79B0C63-A53F-4D6E-9735-941594440532}" srcOrd="4" destOrd="0" presId="urn:microsoft.com/office/officeart/2005/8/layout/radial5"/>
    <dgm:cxn modelId="{465FF2CB-E16A-4E0E-8BCC-F1ACD1CAE4E1}" type="presParOf" srcId="{D960E043-108C-4AD2-9C82-4BA567B33BE6}" destId="{43293B75-70E0-402D-A35A-530CF8A645C9}" srcOrd="5" destOrd="0" presId="urn:microsoft.com/office/officeart/2005/8/layout/radial5"/>
    <dgm:cxn modelId="{A530183B-C876-4226-98D4-812065FA830D}" type="presParOf" srcId="{43293B75-70E0-402D-A35A-530CF8A645C9}" destId="{7115721C-BC94-4684-9B84-C424E08621F1}" srcOrd="0" destOrd="0" presId="urn:microsoft.com/office/officeart/2005/8/layout/radial5"/>
    <dgm:cxn modelId="{823B3521-FC3D-4E16-B18E-D4F37C1B2A5E}" type="presParOf" srcId="{D960E043-108C-4AD2-9C82-4BA567B33BE6}" destId="{E8E5A457-07EF-4521-98F4-4F7AB9A6AA1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1CA39-84C9-4461-99C8-46CB42871481}">
      <dsp:nvSpPr>
        <dsp:cNvPr id="0" name=""/>
        <dsp:cNvSpPr/>
      </dsp:nvSpPr>
      <dsp:spPr>
        <a:xfrm flipH="1">
          <a:off x="4193943" y="2814194"/>
          <a:ext cx="1761952" cy="1745248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9002" t="-37654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451975" y="3069780"/>
        <a:ext cx="1245888" cy="1234076"/>
      </dsp:txXfrm>
    </dsp:sp>
    <dsp:sp modelId="{55A11B97-B893-440D-872E-B678F711F1C2}">
      <dsp:nvSpPr>
        <dsp:cNvPr id="0" name=""/>
        <dsp:cNvSpPr/>
      </dsp:nvSpPr>
      <dsp:spPr>
        <a:xfrm rot="16200000">
          <a:off x="4872229" y="2113809"/>
          <a:ext cx="405380" cy="65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933036" y="2306385"/>
        <a:ext cx="283766" cy="395309"/>
      </dsp:txXfrm>
    </dsp:sp>
    <dsp:sp modelId="{692F0871-39DD-43B3-A113-0B50ED2CC116}">
      <dsp:nvSpPr>
        <dsp:cNvPr id="0" name=""/>
        <dsp:cNvSpPr/>
      </dsp:nvSpPr>
      <dsp:spPr>
        <a:xfrm>
          <a:off x="4106026" y="111538"/>
          <a:ext cx="1937786" cy="19377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কোয়ান্টাম বলবিদ্যা পরমানু মডেল </a:t>
          </a:r>
          <a:endParaRPr lang="en-US" sz="1800" kern="1200" dirty="0"/>
        </a:p>
      </dsp:txBody>
      <dsp:txXfrm>
        <a:off x="4389808" y="395320"/>
        <a:ext cx="1370222" cy="1370222"/>
      </dsp:txXfrm>
    </dsp:sp>
    <dsp:sp modelId="{32528458-D2CC-424D-9083-16B9E4EFEA61}">
      <dsp:nvSpPr>
        <dsp:cNvPr id="0" name=""/>
        <dsp:cNvSpPr/>
      </dsp:nvSpPr>
      <dsp:spPr>
        <a:xfrm rot="1800000">
          <a:off x="5970396" y="4006999"/>
          <a:ext cx="459345" cy="65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79627" y="4104317"/>
        <a:ext cx="321542" cy="395309"/>
      </dsp:txXfrm>
    </dsp:sp>
    <dsp:sp modelId="{D79B0C63-A53F-4D6E-9735-941594440532}">
      <dsp:nvSpPr>
        <dsp:cNvPr id="0" name=""/>
        <dsp:cNvSpPr/>
      </dsp:nvSpPr>
      <dsp:spPr>
        <a:xfrm>
          <a:off x="6456807" y="4075149"/>
          <a:ext cx="1937786" cy="1937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রাদারফোর্ড পরমানু মডেল </a:t>
          </a:r>
          <a:endParaRPr lang="en-US" sz="1800" kern="1200" dirty="0"/>
        </a:p>
      </dsp:txBody>
      <dsp:txXfrm>
        <a:off x="6740589" y="4358931"/>
        <a:ext cx="1370222" cy="1370222"/>
      </dsp:txXfrm>
    </dsp:sp>
    <dsp:sp modelId="{43293B75-70E0-402D-A35A-530CF8A645C9}">
      <dsp:nvSpPr>
        <dsp:cNvPr id="0" name=""/>
        <dsp:cNvSpPr/>
      </dsp:nvSpPr>
      <dsp:spPr>
        <a:xfrm rot="8941045">
          <a:off x="3779877" y="4008397"/>
          <a:ext cx="421693" cy="658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897360" y="4107604"/>
        <a:ext cx="295185" cy="395309"/>
      </dsp:txXfrm>
    </dsp:sp>
    <dsp:sp modelId="{E8E5A457-07EF-4521-98F4-4F7AB9A6AA1B}">
      <dsp:nvSpPr>
        <dsp:cNvPr id="0" name=""/>
        <dsp:cNvSpPr/>
      </dsp:nvSpPr>
      <dsp:spPr>
        <a:xfrm>
          <a:off x="1839879" y="4078626"/>
          <a:ext cx="1937786" cy="19377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বোর পরমানু মডেল </a:t>
          </a:r>
          <a:endParaRPr lang="en-US" sz="1800" kern="1200" dirty="0"/>
        </a:p>
      </dsp:txBody>
      <dsp:txXfrm>
        <a:off x="2123661" y="4362408"/>
        <a:ext cx="1370222" cy="137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83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97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DDBA-1DD2-4CA7-A57D-1CBBF2129F4D}" type="datetimeFigureOut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04F891-1D42-42AB-B2DE-C968C717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2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38656" y="292608"/>
            <a:ext cx="9960864" cy="12192"/>
          </a:xfrm>
          <a:prstGeom prst="line">
            <a:avLst/>
          </a:prstGeom>
          <a:ln w="209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38656" y="6431280"/>
            <a:ext cx="9960864" cy="12192"/>
          </a:xfrm>
          <a:prstGeom prst="line">
            <a:avLst/>
          </a:prstGeom>
          <a:ln w="215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438656" y="280416"/>
            <a:ext cx="9960864" cy="6175248"/>
            <a:chOff x="1438656" y="280416"/>
            <a:chExt cx="9960864" cy="61752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38656" y="280416"/>
              <a:ext cx="0" cy="6163056"/>
            </a:xfrm>
            <a:prstGeom prst="line">
              <a:avLst/>
            </a:prstGeom>
            <a:ln w="209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399520" y="292608"/>
              <a:ext cx="0" cy="6163056"/>
            </a:xfrm>
            <a:prstGeom prst="line">
              <a:avLst/>
            </a:prstGeom>
            <a:ln w="209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20" y="316992"/>
            <a:ext cx="9957143" cy="6175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6148" y="1684421"/>
            <a:ext cx="6063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</a:rPr>
              <a:t>র</a:t>
            </a:r>
            <a:r>
              <a:rPr lang="bn-IN" sz="4800" b="1" dirty="0" smtClean="0">
                <a:solidFill>
                  <a:srgbClr val="0070C0"/>
                </a:solidFill>
              </a:rPr>
              <a:t>সা</a:t>
            </a:r>
            <a:r>
              <a:rPr lang="bn-IN" sz="4800" b="1" dirty="0" smtClean="0">
                <a:solidFill>
                  <a:srgbClr val="FF99FF"/>
                </a:solidFill>
              </a:rPr>
              <a:t>য়</a:t>
            </a:r>
            <a:r>
              <a:rPr lang="bn-IN" sz="4800" b="1" dirty="0" smtClean="0">
                <a:solidFill>
                  <a:srgbClr val="FFC000"/>
                </a:solidFill>
              </a:rPr>
              <a:t>ন</a:t>
            </a:r>
            <a:r>
              <a:rPr lang="bn-IN" sz="4800" b="1" dirty="0" smtClean="0"/>
              <a:t> ক্লাশে সবাইকে </a:t>
            </a:r>
            <a:r>
              <a:rPr lang="bn-IN" sz="8000" b="1" dirty="0" smtClean="0"/>
              <a:t>স্বা</a:t>
            </a:r>
            <a:r>
              <a:rPr lang="bn-IN" sz="8000" b="1" dirty="0" smtClean="0">
                <a:solidFill>
                  <a:srgbClr val="FFC000"/>
                </a:solidFill>
              </a:rPr>
              <a:t>গ</a:t>
            </a:r>
            <a:r>
              <a:rPr lang="bn-IN" sz="8000" b="1" dirty="0" smtClean="0">
                <a:solidFill>
                  <a:srgbClr val="00B0F0"/>
                </a:solidFill>
              </a:rPr>
              <a:t>ত</a:t>
            </a:r>
            <a:r>
              <a:rPr lang="bn-IN" sz="8000" b="1" dirty="0" smtClean="0">
                <a:solidFill>
                  <a:srgbClr val="FFFF00"/>
                </a:solidFill>
              </a:rPr>
              <a:t>ম</a:t>
            </a:r>
            <a:r>
              <a:rPr lang="bn-IN" sz="8000" b="1" dirty="0" smtClean="0"/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2780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5644" y="175097"/>
            <a:ext cx="4416357" cy="1848256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দলীয় কাজ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574374" y="138319"/>
            <a:ext cx="3502832" cy="303226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4" y="345411"/>
            <a:ext cx="3253983" cy="2682602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1195864" y="2195899"/>
            <a:ext cx="6718943" cy="97468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প্রশ্নঃসৌর জগতের গ্রহের সাথে রাদারফোর্ড পরমানু মডেলের যে সাদৃশ্য বর্ণনা কর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99035" y="252248"/>
            <a:ext cx="5990896" cy="113511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জোড়ায় কাজ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1" y="1611532"/>
            <a:ext cx="4063398" cy="31811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Flowchart: Punched Tape 3"/>
          <p:cNvSpPr/>
          <p:nvPr/>
        </p:nvSpPr>
        <p:spPr>
          <a:xfrm>
            <a:off x="536029" y="2052966"/>
            <a:ext cx="6558454" cy="42847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প্রশ্নঃপরমানু মডেলের বিবর্তন গুল্লো বর্ননা কর 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52544" y="408562"/>
            <a:ext cx="3618690" cy="1070042"/>
          </a:xfrm>
          <a:prstGeom prst="downArrowCallou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একক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84" y="1284051"/>
            <a:ext cx="4124529" cy="3953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Notched Right Arrow 6"/>
          <p:cNvSpPr/>
          <p:nvPr/>
        </p:nvSpPr>
        <p:spPr>
          <a:xfrm>
            <a:off x="1284050" y="2723745"/>
            <a:ext cx="5875507" cy="3032478"/>
          </a:xfrm>
          <a:prstGeom prst="notched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প্রশ্নঃ বোর পরমানু মডেলের স্বীকার্য গুলো লেখ ?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5960" y="350520"/>
            <a:ext cx="3230880" cy="65532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মূল্যায়ণ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514350"/>
            <a:ext cx="3048000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1089498" y="2431915"/>
            <a:ext cx="7042825" cy="346304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প্রশ্নঃ পরমানু মডেল কি ?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প্রশ্নঃ আলফা(@)কণা কি ?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প্রশ্নঃবোর মডেলের ত্রুটি কি ?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-1" y="0"/>
            <a:ext cx="6211615" cy="2774731"/>
          </a:xfrm>
          <a:prstGeom prst="notchedRightArrow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বাড়ির কাজ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6" y="978385"/>
            <a:ext cx="5074960" cy="35926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Flowchart: Preparation 7"/>
          <p:cNvSpPr/>
          <p:nvPr/>
        </p:nvSpPr>
        <p:spPr>
          <a:xfrm>
            <a:off x="536027" y="3703511"/>
            <a:ext cx="5297214" cy="2476571"/>
          </a:xfrm>
          <a:prstGeom prst="flowChartPreparati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প্রশ্নঃচিত্রে দুটি মডেলের মধ্যে পার্থক্য লিখ ?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11938" y="0"/>
            <a:ext cx="5623560" cy="324612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 </a:t>
            </a:r>
          </a:p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সবাইকে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4299626" y="2529191"/>
            <a:ext cx="7548663" cy="4328809"/>
          </a:xfrm>
          <a:prstGeom prst="sun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prstClr val="black"/>
                </a:solidFill>
              </a:rPr>
              <a:t>খোদা হাফেজ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3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08879" y="550263"/>
            <a:ext cx="10058400" cy="89941"/>
          </a:xfrm>
          <a:prstGeom prst="line">
            <a:avLst/>
          </a:prstGeom>
          <a:ln w="266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708879" y="550263"/>
            <a:ext cx="10058400" cy="5653791"/>
            <a:chOff x="1708879" y="550263"/>
            <a:chExt cx="10058400" cy="56537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708879" y="6086007"/>
              <a:ext cx="10058400" cy="77449"/>
            </a:xfrm>
            <a:prstGeom prst="line">
              <a:avLst/>
            </a:prstGeom>
            <a:ln w="184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08879" y="550263"/>
              <a:ext cx="0" cy="5574468"/>
            </a:xfrm>
            <a:prstGeom prst="line">
              <a:avLst/>
            </a:prstGeom>
            <a:ln w="184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1752289" y="595234"/>
              <a:ext cx="14990" cy="5608820"/>
            </a:xfrm>
            <a:prstGeom prst="line">
              <a:avLst/>
            </a:prstGeom>
            <a:ln w="184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9" y="685175"/>
            <a:ext cx="10058399" cy="5563850"/>
          </a:xfrm>
          <a:prstGeom prst="rect">
            <a:avLst/>
          </a:prstGeom>
          <a:effectLst>
            <a:glow rad="127000">
              <a:schemeClr val="accent1">
                <a:alpha val="17000"/>
              </a:schemeClr>
            </a:glow>
          </a:effectLst>
        </p:spPr>
      </p:pic>
      <p:sp>
        <p:nvSpPr>
          <p:cNvPr id="19" name="Oval 18"/>
          <p:cNvSpPr/>
          <p:nvPr/>
        </p:nvSpPr>
        <p:spPr>
          <a:xfrm>
            <a:off x="5299364" y="1184564"/>
            <a:ext cx="4010891" cy="93518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শিক্ষক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পরিচিতি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24" y="2861116"/>
            <a:ext cx="2001393" cy="2215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6460761" y="2598066"/>
            <a:ext cx="4601980" cy="29830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শারমিন আক্তার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প্রভাষক রসায়ন</a:t>
            </a:r>
          </a:p>
          <a:p>
            <a:pPr algn="ctr"/>
            <a:r>
              <a:rPr lang="bn-IN" sz="2400" dirty="0" smtClean="0">
                <a:solidFill>
                  <a:srgbClr val="0070C0"/>
                </a:solidFill>
              </a:rPr>
              <a:t>এডভোকেট শাহাব উদ্দিন কলেজ </a:t>
            </a:r>
          </a:p>
          <a:p>
            <a:pPr algn="ctr"/>
            <a:r>
              <a:rPr lang="bn-IN" sz="2400" dirty="0" smtClean="0">
                <a:solidFill>
                  <a:srgbClr val="0070C0"/>
                </a:solidFill>
              </a:rPr>
              <a:t>পাগলা,গফরগাঁও,ময়মনসিংহ </a:t>
            </a:r>
            <a:r>
              <a:rPr lang="bn-IN" sz="2400" dirty="0" smtClean="0">
                <a:solidFill>
                  <a:srgbClr val="C00000"/>
                </a:solidFill>
              </a:rPr>
              <a:t>। 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53184" y="685800"/>
            <a:ext cx="8668512" cy="5922264"/>
            <a:chOff x="1816608" y="1024128"/>
            <a:chExt cx="8668512" cy="58064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28800" y="1024128"/>
              <a:ext cx="8656320" cy="73152"/>
            </a:xfrm>
            <a:prstGeom prst="line">
              <a:avLst/>
            </a:prstGeom>
            <a:ln w="1936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816608" y="1024128"/>
              <a:ext cx="8668512" cy="5806440"/>
              <a:chOff x="1865376" y="899160"/>
              <a:chExt cx="8668512" cy="580644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10399776" y="899160"/>
                <a:ext cx="73152" cy="5797296"/>
              </a:xfrm>
              <a:prstGeom prst="line">
                <a:avLst/>
              </a:prstGeom>
              <a:ln w="193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77568" y="6623304"/>
                <a:ext cx="8656320" cy="73152"/>
              </a:xfrm>
              <a:prstGeom prst="line">
                <a:avLst/>
              </a:prstGeom>
              <a:ln w="193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865376" y="899160"/>
                <a:ext cx="0" cy="5806440"/>
              </a:xfrm>
              <a:prstGeom prst="line">
                <a:avLst/>
              </a:prstGeom>
              <a:ln w="1936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877825"/>
            <a:ext cx="8412480" cy="564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27000">
              <a:schemeClr val="accent1">
                <a:alpha val="36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9" y="2231136"/>
            <a:ext cx="1541924" cy="2246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" name="Diamond 20"/>
          <p:cNvSpPr/>
          <p:nvPr/>
        </p:nvSpPr>
        <p:spPr>
          <a:xfrm>
            <a:off x="4015359" y="877824"/>
            <a:ext cx="3840480" cy="780288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</a:rPr>
              <a:t>পাঠ পরিচিতি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4576" y="1987296"/>
            <a:ext cx="4084320" cy="3194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</a:rPr>
              <a:t>রসায়ন ১ম পত্র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</a:rPr>
              <a:t>অধ্যায়ঃ২য়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</a:rPr>
              <a:t>পাঠঃ গুনগত রসায়ন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</a:rPr>
              <a:t>সময়ঃ ৪৫ মিনিট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6339" y="330815"/>
            <a:ext cx="3142207" cy="92333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rgbClr val="DE7E18"/>
                  </a:solidFill>
                  <a:prstDash val="solid"/>
                </a:ln>
                <a:solidFill>
                  <a:srgbClr val="DE7E18">
                    <a:lumMod val="40000"/>
                    <a:lumOff val="60000"/>
                  </a:srgbClr>
                </a:solidFill>
              </a:rPr>
              <a:t>শিক্ষণফল </a:t>
            </a:r>
            <a:endParaRPr lang="en-US" sz="5400" b="1" dirty="0">
              <a:ln w="22225">
                <a:solidFill>
                  <a:srgbClr val="DE7E18"/>
                </a:solidFill>
                <a:prstDash val="solid"/>
              </a:ln>
              <a:solidFill>
                <a:srgbClr val="DE7E1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9142" y="1574185"/>
            <a:ext cx="10896600" cy="49834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prstClr val="black"/>
                </a:solidFill>
              </a:rPr>
              <a:t>প</a:t>
            </a:r>
            <a:r>
              <a:rPr lang="bn-IN" sz="2400" dirty="0" smtClean="0">
                <a:solidFill>
                  <a:prstClr val="black"/>
                </a:solidFill>
              </a:rPr>
              <a:t>রমানুর মডেল ভিত্তিক আলোচনা করতে পাড়বে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prstClr val="black"/>
                </a:solidFill>
              </a:rPr>
              <a:t>প</a:t>
            </a:r>
            <a:r>
              <a:rPr lang="bn-IN" sz="2400" dirty="0" smtClean="0">
                <a:solidFill>
                  <a:prstClr val="black"/>
                </a:solidFill>
              </a:rPr>
              <a:t>রমানুর সংখ্যা ও </a:t>
            </a:r>
            <a:r>
              <a:rPr lang="en-US" sz="2400" dirty="0" smtClean="0">
                <a:solidFill>
                  <a:prstClr val="black"/>
                </a:solidFill>
              </a:rPr>
              <a:t>H-</a:t>
            </a:r>
            <a:r>
              <a:rPr lang="bn-IN" sz="2400" dirty="0" smtClean="0">
                <a:solidFill>
                  <a:prstClr val="black"/>
                </a:solidFill>
              </a:rPr>
              <a:t> পরমানুর বর্ণালী সৃষ্টির ব্যাখ্যা সম্পর্কিত পরমানু মডেলটি বর্ণনা  করতে পাড়বে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prstClr val="black"/>
                </a:solidFill>
              </a:rPr>
              <a:t>রা</a:t>
            </a:r>
            <a:r>
              <a:rPr lang="bn-IN" sz="2400" dirty="0" smtClean="0">
                <a:solidFill>
                  <a:prstClr val="black"/>
                </a:solidFill>
              </a:rPr>
              <a:t>দারফোর্ড  পরমানু মডেলও বোর পরমানু মডেলের মধ্যে তুলণা করতে পাড়বে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400" b="1" dirty="0" smtClean="0">
                <a:solidFill>
                  <a:prstClr val="black"/>
                </a:solidFill>
              </a:rPr>
              <a:t>রা</a:t>
            </a:r>
            <a:r>
              <a:rPr lang="bn-IN" sz="2400" dirty="0" smtClean="0">
                <a:solidFill>
                  <a:prstClr val="black"/>
                </a:solidFill>
              </a:rPr>
              <a:t>দারফোর্ড তার পরীক্ষায় আলফা @ কণা ও পর্দায় </a:t>
            </a:r>
            <a:r>
              <a:rPr lang="en-US" sz="2400" dirty="0" err="1" smtClean="0">
                <a:solidFill>
                  <a:prstClr val="black"/>
                </a:solidFill>
              </a:rPr>
              <a:t>zns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bn-IN" sz="2400" dirty="0" smtClean="0">
                <a:solidFill>
                  <a:prstClr val="black"/>
                </a:solidFill>
              </a:rPr>
              <a:t>ব্যবহার  করলেন কেন তা ব্যাখ্যা করতে পাড়বে </a:t>
            </a:r>
            <a:r>
              <a:rPr lang="bn-IN" dirty="0" smtClean="0">
                <a:solidFill>
                  <a:prstClr val="black"/>
                </a:solidFill>
              </a:rPr>
              <a:t>।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/>
          <a:stretch/>
        </p:blipFill>
        <p:spPr>
          <a:xfrm>
            <a:off x="5967484" y="0"/>
            <a:ext cx="5752075" cy="3472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Wave 2"/>
          <p:cNvSpPr/>
          <p:nvPr/>
        </p:nvSpPr>
        <p:spPr>
          <a:xfrm>
            <a:off x="1950719" y="3035070"/>
            <a:ext cx="9768840" cy="3385185"/>
          </a:xfrm>
          <a:prstGeom prst="wav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3350" lvl="8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</a:rPr>
              <a:t>প্রশ্নঃ এটা কোন ধরনের মডেল ?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117" y="465614"/>
            <a:ext cx="8911687" cy="128089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আজকের পাঠের বিষয়   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7"/>
          <a:stretch/>
        </p:blipFill>
        <p:spPr>
          <a:xfrm>
            <a:off x="1081118" y="1746504"/>
            <a:ext cx="8911686" cy="3066872"/>
          </a:xfrm>
        </p:spPr>
      </p:pic>
    </p:spTree>
    <p:extLst>
      <p:ext uri="{BB962C8B-B14F-4D97-AF65-F5344CB8AC3E}">
        <p14:creationId xmlns:p14="http://schemas.microsoft.com/office/powerpoint/2010/main" val="28458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5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944466" y="256032"/>
            <a:ext cx="6955438" cy="1873770"/>
          </a:xfrm>
          <a:prstGeom prst="su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পরমানু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মডেল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ধারণা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417156" y="3099967"/>
            <a:ext cx="8229599" cy="320789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১৮৯৭-১৯৩২  খ্রিস্টাব্দ পর্যন্ত বিভিন্ন বিজ্ঞানী পরমানুর উপর বিভিন্ন পরীক্ষা –নিরীক্ষর পর প্রাপ্ত তথ্য থেকে পরমানুর গঠন সম্বন্ধে যে যুক্তি নির্ভর মতবাদ উপস্থাপন করেন তা পরমানু মডেল নামে পরিচিত ।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4408970"/>
              </p:ext>
            </p:extLst>
          </p:nvPr>
        </p:nvGraphicFramePr>
        <p:xfrm>
          <a:off x="121920" y="121920"/>
          <a:ext cx="10149840" cy="60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28600" y="-198120"/>
            <a:ext cx="3337560" cy="192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পরমানু মডেলের প্রকারভেদ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22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1CA39-84C9-4461-99C8-46CB4287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C831CA39-84C9-4461-99C8-46CB4287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C831CA39-84C9-4461-99C8-46CB4287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graphicEl>
                                              <a:dgm id="{C831CA39-84C9-4461-99C8-46CB42871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11B97-B893-440D-872E-B678F711F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graphicEl>
                                              <a:dgm id="{55A11B97-B893-440D-872E-B678F711F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graphicEl>
                                              <a:dgm id="{55A11B97-B893-440D-872E-B678F711F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graphicEl>
                                              <a:dgm id="{55A11B97-B893-440D-872E-B678F711F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2F0871-39DD-43B3-A113-0B50ED2C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graphicEl>
                                              <a:dgm id="{692F0871-39DD-43B3-A113-0B50ED2C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graphicEl>
                                              <a:dgm id="{692F0871-39DD-43B3-A113-0B50ED2CC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graphicEl>
                                              <a:dgm id="{692F0871-39DD-43B3-A113-0B50ED2CC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28458-D2CC-424D-9083-16B9E4EF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graphicEl>
                                              <a:dgm id="{32528458-D2CC-424D-9083-16B9E4EF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graphicEl>
                                              <a:dgm id="{32528458-D2CC-424D-9083-16B9E4EFE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graphicEl>
                                              <a:dgm id="{32528458-D2CC-424D-9083-16B9E4EFE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9B0C63-A53F-4D6E-9735-9415944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graphicEl>
                                              <a:dgm id="{D79B0C63-A53F-4D6E-9735-9415944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graphicEl>
                                              <a:dgm id="{D79B0C63-A53F-4D6E-9735-941594440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>
                                            <p:graphicEl>
                                              <a:dgm id="{D79B0C63-A53F-4D6E-9735-941594440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93B75-70E0-402D-A35A-530CF8A64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graphicEl>
                                              <a:dgm id="{43293B75-70E0-402D-A35A-530CF8A64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graphicEl>
                                              <a:dgm id="{43293B75-70E0-402D-A35A-530CF8A64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">
                                            <p:graphicEl>
                                              <a:dgm id="{43293B75-70E0-402D-A35A-530CF8A64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5A457-07EF-4521-98F4-4F7AB9A6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graphicEl>
                                              <a:dgm id="{E8E5A457-07EF-4521-98F4-4F7AB9A6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graphicEl>
                                              <a:dgm id="{E8E5A457-07EF-4521-98F4-4F7AB9A6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>
                                            <p:graphicEl>
                                              <a:dgm id="{E8E5A457-07EF-4521-98F4-4F7AB9A6A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85" y="359355"/>
            <a:ext cx="3399036" cy="2464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ardrop 5"/>
          <p:cNvSpPr/>
          <p:nvPr/>
        </p:nvSpPr>
        <p:spPr>
          <a:xfrm>
            <a:off x="661482" y="2315183"/>
            <a:ext cx="5700408" cy="434826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আজকে আমরা রাদারফোর্ড পরমানু মডেল ও বোর পরমানু মডেল সম্পর্কে জানতে পারলাম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</TotalTime>
  <Words>212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পাঠের বিষয়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</dc:creator>
  <cp:lastModifiedBy>lab</cp:lastModifiedBy>
  <cp:revision>57</cp:revision>
  <dcterms:created xsi:type="dcterms:W3CDTF">2021-06-07T03:28:03Z</dcterms:created>
  <dcterms:modified xsi:type="dcterms:W3CDTF">2021-06-10T05:32:41Z</dcterms:modified>
</cp:coreProperties>
</file>