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8" r:id="rId7"/>
    <p:sldId id="269" r:id="rId8"/>
    <p:sldId id="270" r:id="rId9"/>
    <p:sldId id="272" r:id="rId10"/>
    <p:sldId id="265" r:id="rId11"/>
    <p:sldId id="271" r:id="rId12"/>
    <p:sldId id="264" r:id="rId13"/>
    <p:sldId id="273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53161"/>
            <a:ext cx="8001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আজকের ক্লাশে সবাইকে স্বাগতম</a:t>
            </a:r>
            <a:endParaRPr lang="en-U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>
            <a:off x="1524000" y="3429000"/>
            <a:ext cx="5638800" cy="2743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sagoto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10000"/>
            <a:ext cx="4800600" cy="2057400"/>
          </a:xfrm>
          <a:prstGeom prst="rect">
            <a:avLst/>
          </a:prstGeom>
        </p:spPr>
      </p:pic>
      <p:pic>
        <p:nvPicPr>
          <p:cNvPr id="7" name="Picture 6" descr="Daily-Sun-48-01-17-03-20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09575"/>
            <a:ext cx="5819775" cy="1495425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n-BD" dirty="0" smtClean="0"/>
              <a:t>                </a:t>
            </a:r>
            <a:r>
              <a:rPr lang="bn-BD" dirty="0" smtClean="0">
                <a:solidFill>
                  <a:schemeClr val="accent6">
                    <a:lumMod val="50000"/>
                  </a:schemeClr>
                </a:solidFill>
              </a:rPr>
              <a:t>দলীয় কাজ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BD" dirty="0" smtClean="0">
                <a:solidFill>
                  <a:srgbClr val="FF0000"/>
                </a:solidFill>
              </a:rPr>
              <a:t>লাল দল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bn-BD" dirty="0" smtClean="0"/>
              <a:t> </a:t>
            </a:r>
            <a:r>
              <a:rPr lang="bn-BD" dirty="0" smtClean="0">
                <a:solidFill>
                  <a:srgbClr val="00B050"/>
                </a:solidFill>
              </a:rPr>
              <a:t>সবুজ দল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FF0000"/>
                </a:solidFill>
              </a:rPr>
              <a:t>যে সকল বস্তু দিয়ে তাহারাত অর্জন করা যায় তার একটি তালিকা তৈরী করো।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যে সকল বস্তু দিয়ে তাহারাত অর্জন করা যায় না তার একটি তালিকা তৈরী করো।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2362200" y="457200"/>
            <a:ext cx="3657600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38400" y="533400"/>
            <a:ext cx="352263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একক কাজ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723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তাহারাত এর শাব্দিক ও পারিভাষিক অর্থ কি?</a:t>
            </a:r>
            <a:endParaRPr lang="en-US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২। তাহারাত সর্ম্পকে পবিত্র কোরানের একটি আয়াত অর্থ সহ লিখ।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ck Arc 1"/>
          <p:cNvSpPr/>
          <p:nvPr/>
        </p:nvSpPr>
        <p:spPr>
          <a:xfrm>
            <a:off x="2057400" y="-152400"/>
            <a:ext cx="3886200" cy="2286000"/>
          </a:xfrm>
          <a:prstGeom prst="blockArc">
            <a:avLst>
              <a:gd name="adj1" fmla="val 21260299"/>
              <a:gd name="adj2" fmla="val 10800000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95600" y="1219200"/>
            <a:ext cx="253049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মূল্যায়ন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438400"/>
            <a:ext cx="518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১। তাহারাত অর্জনের মাধ্যম কয়টি?</a:t>
            </a:r>
          </a:p>
          <a:p>
            <a:r>
              <a:rPr lang="bn-BD" dirty="0" smtClean="0"/>
              <a:t>(ক) ১ টি   (খ) ২ টি   (গ) ৩ টি  (ঘ) ৪ টি</a:t>
            </a:r>
          </a:p>
          <a:p>
            <a:r>
              <a:rPr lang="bn-BD" dirty="0" smtClean="0"/>
              <a:t>২। তাহারাত শব্দের অর্থ কি /</a:t>
            </a:r>
          </a:p>
          <a:p>
            <a:r>
              <a:rPr lang="bn-BD" dirty="0" smtClean="0"/>
              <a:t>(ক) অজু (খ) গোসল (গ) তায়াম্মুম (ঘ) পবিত্রতা</a:t>
            </a:r>
          </a:p>
          <a:p>
            <a:r>
              <a:rPr lang="bn-BD" dirty="0" smtClean="0"/>
              <a:t>৩।তাহারাত বলতে কি বুঝ।</a:t>
            </a:r>
          </a:p>
          <a:p>
            <a:r>
              <a:rPr lang="bn-BD" dirty="0" smtClean="0"/>
              <a:t>৪। তাহাড়াত অ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85800"/>
            <a:ext cx="4572000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1066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solidFill>
                  <a:srgbClr val="00B050"/>
                </a:solidFill>
              </a:rPr>
              <a:t>     বাড়ীর কাজ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0386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/>
              <a:t>ইবাদাতের ক্ষেত্রে তাহারাতের ভুমিকা সম্পর্কে একটি প্রবন্ধ রচনা করে নিয়ে আসবে। </a:t>
            </a:r>
            <a:endParaRPr lang="en-US" sz="28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nnob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914400"/>
            <a:ext cx="4267200" cy="2590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33600" y="4114800"/>
            <a:ext cx="5088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আল্লাহ হাফেজ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n-BD" dirty="0" smtClean="0"/>
              <a:t>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পাঠঃ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শ্রেণীঃ ৯ম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আকাঈদ ও ফিকাহ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 প্রথম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পাঠঃ প্রথম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শিরোনামঃ তাহারাত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 সংখ্যাঃ৫০ জন</a:t>
            </a:r>
          </a:p>
          <a:p>
            <a:pPr>
              <a:buNone/>
            </a:pPr>
            <a:r>
              <a:rPr lang="bn-BD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তারিখঃ ০৯/০৬/২০২১ ইং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304800"/>
            <a:ext cx="373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পরিচিতি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676400"/>
            <a:ext cx="19976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শিক্ষকঃ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438400"/>
            <a:ext cx="365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b="1" dirty="0" smtClean="0">
                <a:solidFill>
                  <a:srgbClr val="002060"/>
                </a:solidFill>
              </a:rPr>
              <a:t>নামঃ হেলাল উদ্দিন</a:t>
            </a:r>
          </a:p>
          <a:p>
            <a:endParaRPr lang="bn-BD" sz="1600" b="1" dirty="0" smtClean="0">
              <a:solidFill>
                <a:srgbClr val="002060"/>
              </a:solidFill>
            </a:endParaRPr>
          </a:p>
          <a:p>
            <a:r>
              <a:rPr lang="bn-BD" sz="1600" b="1" dirty="0" smtClean="0">
                <a:solidFill>
                  <a:srgbClr val="002060"/>
                </a:solidFill>
              </a:rPr>
              <a:t>পদবীঃ সহকারী শিক্ষক</a:t>
            </a:r>
          </a:p>
          <a:p>
            <a:endParaRPr lang="bn-BD" sz="1600" b="1" dirty="0" smtClean="0">
              <a:solidFill>
                <a:srgbClr val="002060"/>
              </a:solidFill>
            </a:endParaRPr>
          </a:p>
          <a:p>
            <a:r>
              <a:rPr lang="bn-BD" sz="1600" b="1" dirty="0" smtClean="0">
                <a:solidFill>
                  <a:srgbClr val="002060"/>
                </a:solidFill>
              </a:rPr>
              <a:t>মল্লিকবাড়ী ইসলামিয়া দাখিল মাদ্রাসা</a:t>
            </a:r>
          </a:p>
          <a:p>
            <a:endParaRPr lang="bn-BD" sz="1600" b="1" dirty="0" smtClean="0">
              <a:solidFill>
                <a:srgbClr val="002060"/>
              </a:solidFill>
            </a:endParaRPr>
          </a:p>
          <a:p>
            <a:r>
              <a:rPr lang="bn-BD" sz="1600" b="1" dirty="0" smtClean="0">
                <a:solidFill>
                  <a:srgbClr val="002060"/>
                </a:solidFill>
              </a:rPr>
              <a:t>মল্লিকবাড়ী,ভালুকা,ময়মনসিংহ</a:t>
            </a:r>
          </a:p>
          <a:p>
            <a:endParaRPr lang="bn-BD" sz="1600" b="1" dirty="0" smtClean="0">
              <a:solidFill>
                <a:srgbClr val="002060"/>
              </a:solidFill>
            </a:endParaRPr>
          </a:p>
          <a:p>
            <a:r>
              <a:rPr lang="bn-BD" sz="1600" b="1" dirty="0" smtClean="0">
                <a:solidFill>
                  <a:srgbClr val="002060"/>
                </a:solidFill>
              </a:rPr>
              <a:t>মোবাইলঃ০১৭২২৩৫১৫৮৬</a:t>
            </a:r>
          </a:p>
          <a:p>
            <a:endParaRPr lang="bn-BD" sz="1600" b="1" dirty="0" smtClean="0">
              <a:solidFill>
                <a:srgbClr val="002060"/>
              </a:solidFill>
            </a:endParaRPr>
          </a:p>
          <a:p>
            <a:r>
              <a:rPr lang="bn-BD" sz="1600" b="1" dirty="0" smtClean="0">
                <a:solidFill>
                  <a:srgbClr val="002060"/>
                </a:solidFill>
              </a:rPr>
              <a:t>ই-মেইলঃ helaluddin3515@gmail.com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8" name="Diamond 7"/>
          <p:cNvSpPr/>
          <p:nvPr/>
        </p:nvSpPr>
        <p:spPr>
          <a:xfrm>
            <a:off x="2590800" y="1295400"/>
            <a:ext cx="1752600" cy="1905000"/>
          </a:xfrm>
          <a:prstGeom prst="diamond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2"/>
                <a:stretch>
                  <a:fillRect/>
                </a:stretch>
              </a:blip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457200"/>
            <a:ext cx="7620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3200" b="1" u="sng" cap="all" spc="0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নিচের চিত্র গূলোতে কি দেখতে পাচ্ছ</a:t>
            </a:r>
            <a:endParaRPr lang="en-US" sz="3200" b="1" u="sng" cap="all" spc="0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7" descr="ojo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00200"/>
            <a:ext cx="3276600" cy="2133600"/>
          </a:xfrm>
          <a:prstGeom prst="rect">
            <a:avLst/>
          </a:prstGeom>
        </p:spPr>
      </p:pic>
      <p:pic>
        <p:nvPicPr>
          <p:cNvPr id="9" name="Picture 8" descr="gosol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00200"/>
            <a:ext cx="3733800" cy="2133600"/>
          </a:xfrm>
          <a:prstGeom prst="rect">
            <a:avLst/>
          </a:prstGeom>
        </p:spPr>
      </p:pic>
      <p:pic>
        <p:nvPicPr>
          <p:cNvPr id="10" name="Picture 9" descr="tammom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114800"/>
            <a:ext cx="3352800" cy="2276475"/>
          </a:xfrm>
          <a:prstGeom prst="rect">
            <a:avLst/>
          </a:prstGeom>
        </p:spPr>
      </p:pic>
      <p:pic>
        <p:nvPicPr>
          <p:cNvPr id="11" name="Picture 10" descr="tayammom-65206-15437433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4114800"/>
            <a:ext cx="3810000" cy="2286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057400" y="457200"/>
            <a:ext cx="53340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28800" y="457200"/>
            <a:ext cx="54387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আজকের পাঠ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>
            <a:off x="1828800" y="3048000"/>
            <a:ext cx="6172200" cy="21336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3124200"/>
            <a:ext cx="591482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bn-BD" sz="4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BD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তাহারাত বা পবিত্রতা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743200" y="381000"/>
            <a:ext cx="30480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5600" y="762000"/>
            <a:ext cx="245612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শিখনফল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362200"/>
            <a:ext cx="57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solidFill>
                  <a:schemeClr val="accent6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..............................।</a:t>
            </a:r>
          </a:p>
          <a:p>
            <a:pPr algn="ctr"/>
            <a:endParaRPr lang="bn-BD" dirty="0" smtClean="0">
              <a:solidFill>
                <a:schemeClr val="accent6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bn-BD" dirty="0" smtClean="0">
                <a:solidFill>
                  <a:schemeClr val="accent6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তাহারাত কি তা বলতে পারবে।</a:t>
            </a:r>
          </a:p>
          <a:p>
            <a:pPr algn="ctr">
              <a:buFont typeface="Wingdings" pitchFamily="2" charset="2"/>
              <a:buChar char="q"/>
            </a:pPr>
            <a:r>
              <a:rPr lang="bn-BD" dirty="0" smtClean="0">
                <a:solidFill>
                  <a:schemeClr val="accent6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তাহারাত অর্জনের মাধ্যম কয়টি তা বলতে পারবে।</a:t>
            </a:r>
          </a:p>
          <a:p>
            <a:pPr algn="ctr">
              <a:buFont typeface="Wingdings" pitchFamily="2" charset="2"/>
              <a:buChar char="q"/>
            </a:pPr>
            <a:r>
              <a:rPr lang="bn-BD" dirty="0" smtClean="0">
                <a:solidFill>
                  <a:schemeClr val="accent6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তাহারাত অর্জনের উপাদান সমূহ বর্ননা করতে পারবে।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2057400"/>
            <a:ext cx="73152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r>
              <a:rPr lang="bn-BD" dirty="0" smtClean="0"/>
              <a:t>তাহারাত একটি আরবী শব্দ। এর শাব্দিক অর্থ হল- পবিত্রতা, পরিচ্ছন্নতা ইত্যাদি। আর ইসলামি শরিয়াতের পরিভাষায় শরিয়ত নির্দেশিত পন্থায় পবিত্রতা অর্জন করাকে তাহারাত বলে।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2286000"/>
            <a:ext cx="4916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u="sng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তাহারাত অর্থঃ </a:t>
            </a:r>
            <a:endParaRPr lang="en-US" sz="5400" b="1" u="sng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28800" y="1066800"/>
            <a:ext cx="4800600" cy="1905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81199" y="1905000"/>
            <a:ext cx="46482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n-BD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তাহারাত অর্জনের মাধ্যমঃ</a:t>
            </a:r>
            <a:endParaRPr lang="en-US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581400"/>
            <a:ext cx="563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7030A0"/>
                </a:solidFill>
              </a:rPr>
              <a:t>তাহারাত অর্জনের মাধ্যম তিনটি। যেমন-</a:t>
            </a:r>
          </a:p>
          <a:p>
            <a:endParaRPr lang="bn-BD" dirty="0" smtClean="0">
              <a:solidFill>
                <a:srgbClr val="7030A0"/>
              </a:solidFill>
            </a:endParaRPr>
          </a:p>
          <a:p>
            <a:r>
              <a:rPr lang="bn-BD" dirty="0" smtClean="0">
                <a:solidFill>
                  <a:srgbClr val="7030A0"/>
                </a:solidFill>
              </a:rPr>
              <a:t>১। অযু</a:t>
            </a:r>
          </a:p>
          <a:p>
            <a:endParaRPr lang="bn-BD" dirty="0" smtClean="0">
              <a:solidFill>
                <a:srgbClr val="7030A0"/>
              </a:solidFill>
            </a:endParaRPr>
          </a:p>
          <a:p>
            <a:r>
              <a:rPr lang="bn-BD" dirty="0" smtClean="0">
                <a:solidFill>
                  <a:srgbClr val="7030A0"/>
                </a:solidFill>
              </a:rPr>
              <a:t>২।গোসল</a:t>
            </a:r>
          </a:p>
          <a:p>
            <a:endParaRPr lang="bn-BD" dirty="0" smtClean="0">
              <a:solidFill>
                <a:srgbClr val="7030A0"/>
              </a:solidFill>
            </a:endParaRPr>
          </a:p>
          <a:p>
            <a:r>
              <a:rPr lang="bn-BD" dirty="0" smtClean="0">
                <a:solidFill>
                  <a:srgbClr val="7030A0"/>
                </a:solidFill>
              </a:rPr>
              <a:t>৩। তায়াম্মুম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8305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19200"/>
            <a:ext cx="8153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যে সকল বস্তু দিয়ে তাহারাত অর্জন করা বৈধঃ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514600"/>
            <a:ext cx="4724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যে সকল বস্তু দিয়ে তাহারাত অর্জন করা বৈধ সেগুলো হল-</a:t>
            </a:r>
          </a:p>
          <a:p>
            <a:endParaRPr lang="bn-BD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বৃষ্টির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নদীর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সমদ্রের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কূপের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পুকুরের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ঝরনার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উপত্যকার পানি।</a:t>
            </a:r>
          </a:p>
          <a:p>
            <a:pPr>
              <a:buFont typeface="Wingdings" pitchFamily="2" charset="2"/>
              <a:buChar char="v"/>
            </a:pPr>
            <a:r>
              <a:rPr lang="bn-BD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প্রবাহিত পানি ইত্যাদি। </a:t>
            </a:r>
            <a:endParaRPr lang="en-US" sz="1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192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যে সকল বস্তু দিয়ে তাহারাত অর্জন করা বৈধ নয়ঃ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22860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যে সকল বস্তু দিয়ে তাহারাত অর্জন করা বৈধ  নয় সেগুলো হল-</a:t>
            </a:r>
          </a:p>
          <a:p>
            <a:pPr>
              <a:buFont typeface="Wingdings" pitchFamily="2" charset="2"/>
              <a:buChar char="Ø"/>
            </a:pPr>
            <a:endParaRPr lang="bn-BD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ফল মুল চিবানো পানি।</a:t>
            </a:r>
          </a:p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ঘাস, পাতা চিবানো পানি।</a:t>
            </a:r>
          </a:p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তরকারীর ঝোল</a:t>
            </a:r>
          </a:p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অল্প স্থির পানিতে নাপাকি পড়লে। </a:t>
            </a:r>
          </a:p>
          <a:p>
            <a:pPr>
              <a:buFont typeface="Wingdings" pitchFamily="2" charset="2"/>
              <a:buChar char="Ø"/>
            </a:pP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এমন পানি যার তিনটি গুনের দটিই নষ্ট হয়ে গেছে।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220</TotalTime>
  <Words>364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Slide 1</vt:lpstr>
      <vt:lpstr>       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                দলীয় কাজ 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37</cp:revision>
  <dcterms:created xsi:type="dcterms:W3CDTF">2006-08-16T00:00:00Z</dcterms:created>
  <dcterms:modified xsi:type="dcterms:W3CDTF">2021-06-10T21:18:29Z</dcterms:modified>
</cp:coreProperties>
</file>