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276" r:id="rId11"/>
    <p:sldId id="277" r:id="rId12"/>
    <p:sldId id="278" r:id="rId13"/>
    <p:sldId id="269" r:id="rId14"/>
    <p:sldId id="270" r:id="rId15"/>
    <p:sldId id="279" r:id="rId16"/>
    <p:sldId id="281" r:id="rId17"/>
    <p:sldId id="282" r:id="rId18"/>
    <p:sldId id="283" r:id="rId19"/>
    <p:sldId id="271" r:id="rId20"/>
    <p:sldId id="285" r:id="rId21"/>
    <p:sldId id="286" r:id="rId22"/>
    <p:sldId id="288" r:id="rId23"/>
    <p:sldId id="272" r:id="rId24"/>
    <p:sldId id="290" r:id="rId25"/>
    <p:sldId id="292" r:id="rId26"/>
    <p:sldId id="273" r:id="rId27"/>
    <p:sldId id="294" r:id="rId28"/>
    <p:sldId id="295" r:id="rId29"/>
    <p:sldId id="296" r:id="rId30"/>
    <p:sldId id="297" r:id="rId31"/>
    <p:sldId id="298" r:id="rId32"/>
    <p:sldId id="299" r:id="rId33"/>
    <p:sldId id="30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0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84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25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6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7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84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7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5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6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81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2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2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7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A0F3C3-A8D2-4B23-859F-1A1D423019BB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F97B5C-0D34-4FFC-852D-A3E8245DC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2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tionary.org/wiki/ruus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79840F56-FB45-44B5-AAEF-DD26CD66EAD3}"/>
              </a:ext>
            </a:extLst>
          </p:cNvPr>
          <p:cNvSpPr/>
          <p:nvPr/>
        </p:nvSpPr>
        <p:spPr>
          <a:xfrm>
            <a:off x="689113" y="424070"/>
            <a:ext cx="11012556" cy="58707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134"/>
              </a:avLst>
            </a:prstTxWarp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250CC0-A058-445D-92AC-C7F8C6B58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0" y="463826"/>
            <a:ext cx="11304103" cy="59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1ACA6C-2F91-4C26-BC65-A3550607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8" y="477077"/>
            <a:ext cx="11343861" cy="6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1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7D3D9-04E5-46E0-AD6C-44093F599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30" y="503583"/>
            <a:ext cx="11198087" cy="59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99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E6D45-E70D-40C1-A411-7444CE33A924}"/>
              </a:ext>
            </a:extLst>
          </p:cNvPr>
          <p:cNvSpPr txBox="1"/>
          <p:nvPr/>
        </p:nvSpPr>
        <p:spPr>
          <a:xfrm>
            <a:off x="1801091" y="705980"/>
            <a:ext cx="8853054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বুদ্ধি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প্রতিবন্ধিতার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শ্রেনীবিভাগঃ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১.মৃদু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বুদ্ধি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প্রতিবন্ধিতা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Intelligence Retardation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২।মধ্যম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বুদ্ধি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প্রতিবন্ধিতা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 Intelligence Retardation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৩।গুরুতর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বুদ্ধি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প্রতিবন্ধিতা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Intelligence Retardation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৪।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চরম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বুদ্ধি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প্রতিবন্ধিতা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Profound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Intelligence Retardatio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2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2ABF64-4D10-4586-985F-4D611004D413}"/>
              </a:ext>
            </a:extLst>
          </p:cNvPr>
          <p:cNvSpPr txBox="1"/>
          <p:nvPr/>
        </p:nvSpPr>
        <p:spPr>
          <a:xfrm>
            <a:off x="848139" y="821635"/>
            <a:ext cx="102439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১।মৃদু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বুদ্ধি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প্রতিবন্ধিতা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Intelligence Retardation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2F463-8BEA-4E47-9492-0AC85BA65201}"/>
              </a:ext>
            </a:extLst>
          </p:cNvPr>
          <p:cNvSpPr txBox="1"/>
          <p:nvPr/>
        </p:nvSpPr>
        <p:spPr>
          <a:xfrm>
            <a:off x="1757549" y="2643809"/>
            <a:ext cx="7742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</a:endParaRPr>
          </a:p>
          <a:p>
            <a:pPr algn="ctr"/>
            <a:r>
              <a:rPr lang="en-US" sz="4800" b="1" dirty="0" err="1">
                <a:solidFill>
                  <a:srgbClr val="7030A0"/>
                </a:solidFill>
              </a:rPr>
              <a:t>বুদ্ধ্যঙ্কঃ</a:t>
            </a:r>
            <a:r>
              <a:rPr lang="en-US" sz="4800" b="1" dirty="0">
                <a:solidFill>
                  <a:srgbClr val="7030A0"/>
                </a:solidFill>
              </a:rPr>
              <a:t>-  ৫১-৬৯                                                         </a:t>
            </a:r>
          </a:p>
          <a:p>
            <a:pPr algn="ctr"/>
            <a:r>
              <a:rPr lang="en-US" sz="4800" b="1" dirty="0" err="1">
                <a:solidFill>
                  <a:srgbClr val="7030A0"/>
                </a:solidFill>
              </a:rPr>
              <a:t>মানষিক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বয়সঃ</a:t>
            </a:r>
            <a:r>
              <a:rPr lang="en-US" sz="4800" b="1" dirty="0">
                <a:solidFill>
                  <a:srgbClr val="7030A0"/>
                </a:solidFill>
              </a:rPr>
              <a:t>- ৮ – ১১ 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2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4" y="530087"/>
            <a:ext cx="11383617" cy="5936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65" y="503583"/>
            <a:ext cx="11330609" cy="5857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2" y="516835"/>
            <a:ext cx="11224591" cy="5897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2945" y="843148"/>
            <a:ext cx="1008610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মৃদু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প্রতিবন্ধিতার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১।ভালো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মন্দের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২।সাধারনত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বৈকল্য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৩।সামান্য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৪।বিশেষ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প্রশিক্ষণের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স্বনির্ভর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৫।খেলাধুলা,গান-বাজনা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৬।এরা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যোগ্য,প্রায়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৭৫%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বুদ্ধিপ্রতিবন্ধি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শ্রেনীভূক্ত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781032-ED75-43AD-9B35-BD44CFE74371}"/>
              </a:ext>
            </a:extLst>
          </p:cNvPr>
          <p:cNvSpPr txBox="1"/>
          <p:nvPr/>
        </p:nvSpPr>
        <p:spPr>
          <a:xfrm>
            <a:off x="1020418" y="742122"/>
            <a:ext cx="10031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২।মধ্যম বুদ্ধিপ্রতিবন্ধিতা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Moderate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Intelligence Retardation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5673" y="2755075"/>
            <a:ext cx="8825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বুদ্ধ্যঙ্কঃ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৩৬ – ৫০,   </a:t>
            </a:r>
          </a:p>
          <a:p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মানষিক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বয়সঃ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৪ – ৭বছর </a:t>
            </a:r>
          </a:p>
        </p:txBody>
      </p:sp>
    </p:spTree>
    <p:extLst>
      <p:ext uri="{BB962C8B-B14F-4D97-AF65-F5344CB8AC3E}">
        <p14:creationId xmlns:p14="http://schemas.microsoft.com/office/powerpoint/2010/main" val="194933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7501119-6337-4CD1-A33C-BDA34833ED4F}"/>
              </a:ext>
            </a:extLst>
          </p:cNvPr>
          <p:cNvSpPr/>
          <p:nvPr/>
        </p:nvSpPr>
        <p:spPr>
          <a:xfrm>
            <a:off x="580723" y="367870"/>
            <a:ext cx="10722195" cy="1805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6FCBC7-DBFE-4427-A2D8-C5721B463A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1847" y="2173356"/>
            <a:ext cx="10522226" cy="48171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67DA6B-5E95-4D12-A7B4-4DD1EF2B9BFA}"/>
              </a:ext>
            </a:extLst>
          </p:cNvPr>
          <p:cNvSpPr txBox="1"/>
          <p:nvPr/>
        </p:nvSpPr>
        <p:spPr>
          <a:xfrm>
            <a:off x="1325217" y="6259298"/>
            <a:ext cx="9541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i.wiktionary.org/wiki/ruusu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5A2F8-34B4-4965-AF42-E8C818A62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436" y="2244608"/>
            <a:ext cx="10375265" cy="48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0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itrce.Puthia\Picture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84" y="371061"/>
            <a:ext cx="11211338" cy="60429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itrce.Puthia\Pictures\p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26" y="477078"/>
            <a:ext cx="11224591" cy="59767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782" y="508207"/>
            <a:ext cx="8783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মধ্যম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বুদ্ধিপ্রতিবন্ধিতা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0763" y="1105287"/>
            <a:ext cx="96704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১।বাক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২।শিশু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সুলভ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ত্রূটিপূর্ণ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উচ্চারন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৩।কিছু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৪।চেহারাতে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বোকাবোকা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৫।বিষেশ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প্রশিক্ষণের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C390B-5BAF-46F7-8373-25C2DAD215FC}"/>
              </a:ext>
            </a:extLst>
          </p:cNvPr>
          <p:cNvSpPr txBox="1"/>
          <p:nvPr/>
        </p:nvSpPr>
        <p:spPr>
          <a:xfrm>
            <a:off x="940904" y="689113"/>
            <a:ext cx="10283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৩।গুরুতর বুদ্ধিপ্রতিবন্ধিতা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Severe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Intelligence Retardation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2092" y="3006828"/>
            <a:ext cx="87126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বুদ্ধ্যঙ্কঃ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২০ -৩৫,  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মানষিক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বয়সঃ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৪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889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itrce.Puthia\Pictures\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70" y="477078"/>
            <a:ext cx="11237843" cy="59634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571" y="782850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গুরুতর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বুদ্ধিপ্রতিবন্ধিতা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0096" y="2523506"/>
            <a:ext cx="8971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7030A0"/>
              </a:solidFill>
            </a:endParaRPr>
          </a:p>
          <a:p>
            <a:r>
              <a:rPr lang="en-US" sz="4400" b="1" dirty="0">
                <a:solidFill>
                  <a:srgbClr val="7030A0"/>
                </a:solidFill>
              </a:rPr>
              <a:t>১।শারিরীক </a:t>
            </a:r>
            <a:r>
              <a:rPr lang="en-US" sz="4400" b="1" dirty="0" err="1">
                <a:solidFill>
                  <a:srgbClr val="7030A0"/>
                </a:solidFill>
              </a:rPr>
              <a:t>অক্ষমতা,বিকলাঙ্গতা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এবং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বাক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বিকাশে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বাধা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থাকে</a:t>
            </a:r>
            <a:r>
              <a:rPr lang="en-US" sz="4400" b="1" dirty="0">
                <a:solidFill>
                  <a:srgbClr val="7030A0"/>
                </a:solidFill>
              </a:rPr>
              <a:t>,</a:t>
            </a:r>
          </a:p>
          <a:p>
            <a:r>
              <a:rPr lang="en-US" sz="4400" b="1" dirty="0">
                <a:solidFill>
                  <a:srgbClr val="7030A0"/>
                </a:solidFill>
              </a:rPr>
              <a:t>২।দৈনন্দিন </a:t>
            </a:r>
            <a:r>
              <a:rPr lang="en-US" sz="4400" b="1" dirty="0" err="1">
                <a:solidFill>
                  <a:srgbClr val="7030A0"/>
                </a:solidFill>
              </a:rPr>
              <a:t>কাজ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কর্মে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অন্যের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সাহায্য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নিতে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হবে</a:t>
            </a:r>
            <a:r>
              <a:rPr lang="en-US" sz="4400" b="1" dirty="0">
                <a:solidFill>
                  <a:srgbClr val="7030A0"/>
                </a:solidFill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F5055-D05C-49B3-B67D-1B13E990F518}"/>
              </a:ext>
            </a:extLst>
          </p:cNvPr>
          <p:cNvSpPr txBox="1"/>
          <p:nvPr/>
        </p:nvSpPr>
        <p:spPr>
          <a:xfrm>
            <a:off x="1020417" y="768626"/>
            <a:ext cx="101511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৪।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চরম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বুদ্ধিপ্রতিবন্ধিতা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Profound Intelligence Retardation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0145" y="2816823"/>
            <a:ext cx="8908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বুদ্ধ্যঙ্কঃ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২০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মানষিক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বয়সঃ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২বছর </a:t>
            </a:r>
          </a:p>
        </p:txBody>
      </p:sp>
    </p:spTree>
    <p:extLst>
      <p:ext uri="{BB962C8B-B14F-4D97-AF65-F5344CB8AC3E}">
        <p14:creationId xmlns:p14="http://schemas.microsoft.com/office/powerpoint/2010/main" val="3468331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itrce.Puthia\Pictures\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78" y="490330"/>
            <a:ext cx="11383618" cy="59369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itrce.Puthia\Pictures\p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60" y="490330"/>
            <a:ext cx="11398418" cy="59237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825" y="970946"/>
            <a:ext cx="8637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চরম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বুদ্ধিপ্রতিবন্ধিতা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Profound Intelligence Retardation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0876" y="3093522"/>
            <a:ext cx="78852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বিকলাঙ্গতা,মূক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বধিরতা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শারিরীক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বিকাশে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অস্বাভাবিকতা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থাকে</a:t>
            </a:r>
            <a:r>
              <a:rPr lang="en-US" sz="4400" b="1" dirty="0">
                <a:solidFill>
                  <a:srgbClr val="002060"/>
                </a:solidFill>
              </a:rPr>
              <a:t>,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888EFA8-BC1C-482E-B8CD-AEABEFB8D050}"/>
              </a:ext>
            </a:extLst>
          </p:cNvPr>
          <p:cNvSpPr/>
          <p:nvPr/>
        </p:nvSpPr>
        <p:spPr>
          <a:xfrm>
            <a:off x="1311965" y="198784"/>
            <a:ext cx="8958470" cy="1987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FB27EB1C-5392-403E-95DB-93DED1D07F8B}"/>
              </a:ext>
            </a:extLst>
          </p:cNvPr>
          <p:cNvSpPr/>
          <p:nvPr/>
        </p:nvSpPr>
        <p:spPr>
          <a:xfrm>
            <a:off x="424070" y="2875721"/>
            <a:ext cx="5049078" cy="359133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CFBD6FC-80AC-4508-AEED-21363E9DB25C}"/>
              </a:ext>
            </a:extLst>
          </p:cNvPr>
          <p:cNvSpPr/>
          <p:nvPr/>
        </p:nvSpPr>
        <p:spPr>
          <a:xfrm>
            <a:off x="6612835" y="2729949"/>
            <a:ext cx="5327374" cy="36443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(২য়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0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792" y="926275"/>
            <a:ext cx="761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দলীয়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কাজঃ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670" y="2220686"/>
            <a:ext cx="78119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</a:rPr>
              <a:t>চার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জনের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গ্রুপে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বিভক্ত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হয়ে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মানষিক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প্রতিবন্ধিদের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শ্রেণীবিভাগ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অনুযায়ী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বুদ্ধ্যঙ্কের</a:t>
            </a:r>
            <a:r>
              <a:rPr lang="en-US" sz="4400" b="1" dirty="0">
                <a:solidFill>
                  <a:srgbClr val="7030A0"/>
                </a:solidFill>
              </a:rPr>
              <a:t> ও </a:t>
            </a:r>
            <a:r>
              <a:rPr lang="en-US" sz="4400" b="1" dirty="0" err="1">
                <a:solidFill>
                  <a:srgbClr val="7030A0"/>
                </a:solidFill>
              </a:rPr>
              <a:t>মানষিক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বয়সের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ছক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তৈরী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কর</a:t>
            </a:r>
            <a:r>
              <a:rPr lang="en-US" sz="4400" b="1" dirty="0">
                <a:solidFill>
                  <a:srgbClr val="7030A0"/>
                </a:solidFill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521" y="475365"/>
            <a:ext cx="7148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DB624-954F-4F7B-8ABC-7E3B0DF9076A}"/>
              </a:ext>
            </a:extLst>
          </p:cNvPr>
          <p:cNvSpPr txBox="1"/>
          <p:nvPr/>
        </p:nvSpPr>
        <p:spPr>
          <a:xfrm>
            <a:off x="1413164" y="1519765"/>
            <a:ext cx="90054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১।বুদ্ধিপ্রতিবন্ধিতা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২টি                     খ, ৩টি</a:t>
            </a:r>
          </a:p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৪টি                       ঘ, ৫টি</a:t>
            </a: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২।মানষিক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বুদ্ধ্যঙ্ক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৪০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খ, ৫০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৬০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ঘ, ৭০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460" y="467096"/>
            <a:ext cx="723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                 </a:t>
            </a:r>
            <a:r>
              <a:rPr lang="en-US" sz="4000" b="1" dirty="0" err="1">
                <a:solidFill>
                  <a:srgbClr val="7030A0"/>
                </a:solidFill>
              </a:rPr>
              <a:t>বাড়ীর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কাজঃ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F50CE-D306-40A7-B335-A68D2653D98D}"/>
              </a:ext>
            </a:extLst>
          </p:cNvPr>
          <p:cNvSpPr txBox="1"/>
          <p:nvPr/>
        </p:nvSpPr>
        <p:spPr>
          <a:xfrm>
            <a:off x="997527" y="983840"/>
            <a:ext cx="102108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তমা,রমা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করে।তমা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পারেনা।রমার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বাকশক্তি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শারিরীক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জড়তা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চেহারাতে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বোকা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বোকা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অতিশয়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পারে।তবে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ক,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বুদ্ধিপ্রতিবন্ধিতার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খ,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বুদ্ধিপ্রতিবন্ধিতা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গ,তমার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অস্বাভাবিকতা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ঘ,রমা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83673" y="443345"/>
            <a:ext cx="9225148" cy="1957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/>
              <a:t>ধন্যবাদ</a:t>
            </a:r>
            <a:endParaRPr lang="en-US" sz="8000" dirty="0"/>
          </a:p>
        </p:txBody>
      </p:sp>
      <p:pic>
        <p:nvPicPr>
          <p:cNvPr id="3" name="Picture 2" descr="ros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179" y="2327239"/>
            <a:ext cx="7742712" cy="4218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20CFF-D693-40D9-935E-4164F74065B2}"/>
              </a:ext>
            </a:extLst>
          </p:cNvPr>
          <p:cNvSpPr txBox="1"/>
          <p:nvPr/>
        </p:nvSpPr>
        <p:spPr>
          <a:xfrm>
            <a:off x="2587788" y="1223331"/>
            <a:ext cx="7540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</a:rPr>
              <a:t>পাঠ</a:t>
            </a:r>
            <a:r>
              <a:rPr lang="en-US" sz="8800" b="1" dirty="0">
                <a:solidFill>
                  <a:srgbClr val="7030A0"/>
                </a:solidFill>
              </a:rPr>
              <a:t>  </a:t>
            </a:r>
            <a:r>
              <a:rPr lang="en-US" sz="8800" b="1" dirty="0" err="1">
                <a:solidFill>
                  <a:srgbClr val="7030A0"/>
                </a:solidFill>
              </a:rPr>
              <a:t>শিরোনাম</a:t>
            </a:r>
            <a:endParaRPr lang="en-US" sz="88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29928-7DBB-4CD7-B295-61EDF973E9C2}"/>
              </a:ext>
            </a:extLst>
          </p:cNvPr>
          <p:cNvSpPr txBox="1"/>
          <p:nvPr/>
        </p:nvSpPr>
        <p:spPr>
          <a:xfrm>
            <a:off x="2826327" y="3777730"/>
            <a:ext cx="7072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 Retardation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7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698FA-D06A-4689-9E59-85624A6B97D8}"/>
              </a:ext>
            </a:extLst>
          </p:cNvPr>
          <p:cNvSpPr txBox="1"/>
          <p:nvPr/>
        </p:nvSpPr>
        <p:spPr>
          <a:xfrm>
            <a:off x="3564834" y="424070"/>
            <a:ext cx="5009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D798B-7707-4283-AC00-610E7F00C478}"/>
              </a:ext>
            </a:extLst>
          </p:cNvPr>
          <p:cNvSpPr txBox="1"/>
          <p:nvPr/>
        </p:nvSpPr>
        <p:spPr>
          <a:xfrm>
            <a:off x="1669774" y="3061252"/>
            <a:ext cx="9488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।বুদ্ধি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২।বুদ্ধি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953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265743-60EC-4B46-B13F-A7E451B02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3" y="600074"/>
            <a:ext cx="10972799" cy="5792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4F283A-0ADC-4523-AE54-E3C97FAE4DA3}"/>
              </a:ext>
            </a:extLst>
          </p:cNvPr>
          <p:cNvSpPr txBox="1"/>
          <p:nvPr/>
        </p:nvSpPr>
        <p:spPr>
          <a:xfrm>
            <a:off x="2001078" y="465068"/>
            <a:ext cx="6665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বুদ্ধিগত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9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CF222-8EAA-4019-B274-6494602A3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60" y="334617"/>
            <a:ext cx="11370366" cy="6188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69C93-C111-40ED-80E6-C28ED7330EC3}"/>
              </a:ext>
            </a:extLst>
          </p:cNvPr>
          <p:cNvSpPr txBox="1"/>
          <p:nvPr/>
        </p:nvSpPr>
        <p:spPr>
          <a:xfrm>
            <a:off x="1749287" y="159026"/>
            <a:ext cx="8097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লেখাপড়ায়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6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B5ACA-C506-409D-9D9D-644D418D4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30" y="450574"/>
            <a:ext cx="11237844" cy="6294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B70722-5FC0-4A57-AF5F-3D6175E1E67F}"/>
              </a:ext>
            </a:extLst>
          </p:cNvPr>
          <p:cNvSpPr txBox="1"/>
          <p:nvPr/>
        </p:nvSpPr>
        <p:spPr>
          <a:xfrm>
            <a:off x="1470992" y="112643"/>
            <a:ext cx="8401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51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D9C46-5194-4695-BDE6-93C55BC79858}"/>
              </a:ext>
            </a:extLst>
          </p:cNvPr>
          <p:cNvSpPr txBox="1"/>
          <p:nvPr/>
        </p:nvSpPr>
        <p:spPr>
          <a:xfrm>
            <a:off x="1205345" y="477078"/>
            <a:ext cx="1015538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বুদ্ধিপ্রতিবন্ধিতাঃ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বুদ্ধিপ্রতিবন্ধিতা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ত্রূটি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বুদ্ধিপ্রতিবন্ধিদের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বুদ্ধিবৃত্তিগুলোর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মানষিক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অভাবের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নিম্নমানের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বুদ্ধিহীনতার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Association on Mental Deficiency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মানষিক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মানষিক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প্রতিবন্ধিতা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গড়পড়তা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নিম্নমান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অভিযোজনমূলক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বিঘ্ন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4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intelligence content</Template>
  <TotalTime>40</TotalTime>
  <Words>611</Words>
  <Application>Microsoft Office PowerPoint</Application>
  <PresentationFormat>Widescreen</PresentationFormat>
  <Paragraphs>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9</cp:revision>
  <dcterms:created xsi:type="dcterms:W3CDTF">2021-06-12T12:00:10Z</dcterms:created>
  <dcterms:modified xsi:type="dcterms:W3CDTF">2021-06-12T12:52:01Z</dcterms:modified>
</cp:coreProperties>
</file>