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9" r:id="rId4"/>
    <p:sldId id="265" r:id="rId5"/>
    <p:sldId id="261" r:id="rId6"/>
    <p:sldId id="269" r:id="rId7"/>
    <p:sldId id="271" r:id="rId8"/>
    <p:sldId id="278" r:id="rId9"/>
    <p:sldId id="273" r:id="rId10"/>
    <p:sldId id="275" r:id="rId11"/>
    <p:sldId id="274" r:id="rId12"/>
    <p:sldId id="280" r:id="rId13"/>
    <p:sldId id="281" r:id="rId14"/>
    <p:sldId id="266" r:id="rId15"/>
    <p:sldId id="282" r:id="rId16"/>
    <p:sldId id="285" r:id="rId17"/>
    <p:sldId id="284" r:id="rId18"/>
    <p:sldId id="288" r:id="rId19"/>
    <p:sldId id="295" r:id="rId20"/>
    <p:sldId id="292" r:id="rId21"/>
    <p:sldId id="29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7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86FF2-9CBE-40CA-BFFF-28635874ECE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71CC7-3131-4C03-9E02-B50D1580EE9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ই-সার্ভিস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solidFill>
              <a:schemeClr val="tx1"/>
            </a:solidFill>
          </a:endParaRPr>
        </a:p>
      </dgm:t>
    </dgm:pt>
    <dgm:pt modelId="{E27ADBD2-93D9-4C83-8F73-E4C1D2BFE53E}" type="parTrans" cxnId="{25865047-AA30-411E-AE6D-48A6A5F9C621}">
      <dgm:prSet/>
      <dgm:spPr/>
      <dgm:t>
        <a:bodyPr/>
        <a:lstStyle/>
        <a:p>
          <a:endParaRPr lang="en-US"/>
        </a:p>
      </dgm:t>
    </dgm:pt>
    <dgm:pt modelId="{BBB56144-D0FB-4CDA-AE7D-8AA8FC5DB010}" type="sibTrans" cxnId="{25865047-AA30-411E-AE6D-48A6A5F9C621}">
      <dgm:prSet/>
      <dgm:spPr/>
      <dgm:t>
        <a:bodyPr/>
        <a:lstStyle/>
        <a:p>
          <a:endParaRPr lang="en-US"/>
        </a:p>
      </dgm:t>
    </dgm:pt>
    <dgm:pt modelId="{2AF057A0-0A89-4652-8644-FA2104C4D33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3200" b="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altLang="en-US" sz="3200" b="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সার্ভিসের</a:t>
          </a:r>
          <a:r>
            <a:rPr lang="en-US" altLang="en-US" sz="3200" b="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3200" b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বৈশিষ্ট্য </a:t>
          </a:r>
          <a:r>
            <a:rPr lang="en-US" altLang="en-US" sz="3200" b="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altLang="en-US" sz="3200" b="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3200" b="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altLang="en-US" sz="3200" b="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b="0" dirty="0">
            <a:solidFill>
              <a:schemeClr val="tx1"/>
            </a:solidFill>
            <a:effectLst/>
          </a:endParaRPr>
        </a:p>
      </dgm:t>
    </dgm:pt>
    <dgm:pt modelId="{C75F7C2F-C975-4FCC-B085-E2634C3A954E}" type="parTrans" cxnId="{70661155-70CE-4381-A2B5-D2F3577DE3C0}">
      <dgm:prSet/>
      <dgm:spPr/>
      <dgm:t>
        <a:bodyPr/>
        <a:lstStyle/>
        <a:p>
          <a:endParaRPr lang="en-US"/>
        </a:p>
      </dgm:t>
    </dgm:pt>
    <dgm:pt modelId="{94F3CF81-4B2A-40DD-A9F8-BF79C15D9B08}" type="sibTrans" cxnId="{70661155-70CE-4381-A2B5-D2F3577DE3C0}">
      <dgm:prSet/>
      <dgm:spPr/>
      <dgm:t>
        <a:bodyPr/>
        <a:lstStyle/>
        <a:p>
          <a:endParaRPr lang="en-US"/>
        </a:p>
      </dgm:t>
    </dgm:pt>
    <dgm:pt modelId="{B6145E46-3077-440E-8B89-DC6D0B10130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চলমান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কয়েকটি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ই-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কার্যক্রম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</a:t>
          </a:r>
          <a:endParaRPr lang="en-US" sz="3200" dirty="0">
            <a:solidFill>
              <a:schemeClr val="tx1"/>
            </a:solidFill>
          </a:endParaRPr>
        </a:p>
      </dgm:t>
    </dgm:pt>
    <dgm:pt modelId="{E2F5FA49-FE1F-4070-B529-F44E53908D45}" type="parTrans" cxnId="{B53D5B8E-ADE3-41B2-8E18-37F571C9C2D4}">
      <dgm:prSet/>
      <dgm:spPr/>
      <dgm:t>
        <a:bodyPr/>
        <a:lstStyle/>
        <a:p>
          <a:endParaRPr lang="en-US"/>
        </a:p>
      </dgm:t>
    </dgm:pt>
    <dgm:pt modelId="{74C64581-7E9C-42BD-A1AE-AACC4116F50F}" type="sibTrans" cxnId="{B53D5B8E-ADE3-41B2-8E18-37F571C9C2D4}">
      <dgm:prSet/>
      <dgm:spPr/>
      <dgm:t>
        <a:bodyPr/>
        <a:lstStyle/>
        <a:p>
          <a:endParaRPr lang="en-US"/>
        </a:p>
      </dgm:t>
    </dgm:pt>
    <dgm:pt modelId="{70779A25-E030-4B75-958A-A8EDD1142010}" type="pres">
      <dgm:prSet presAssocID="{7A086FF2-9CBE-40CA-BFFF-28635874EC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24953-ED0B-41CC-B161-ECD49978DFCE}" type="pres">
      <dgm:prSet presAssocID="{70471CC7-3131-4C03-9E02-B50D1580EE9B}" presName="composite" presStyleCnt="0"/>
      <dgm:spPr/>
    </dgm:pt>
    <dgm:pt modelId="{7609FC22-7524-405F-A239-3BC16D124F2C}" type="pres">
      <dgm:prSet presAssocID="{70471CC7-3131-4C03-9E02-B50D1580EE9B}" presName="imgShp" presStyleLbl="fgImgPlace1" presStyleIdx="0" presStyleCnt="3" custLinFactNeighborX="-78532" custLinFactNeighborY="7885"/>
      <dgm:spPr>
        <a:solidFill>
          <a:schemeClr val="accent2">
            <a:lumMod val="40000"/>
            <a:lumOff val="60000"/>
          </a:schemeClr>
        </a:solidFill>
      </dgm:spPr>
    </dgm:pt>
    <dgm:pt modelId="{356AEDA1-B3A8-420C-8D4B-283A644C2078}" type="pres">
      <dgm:prSet presAssocID="{70471CC7-3131-4C03-9E02-B50D1580EE9B}" presName="txShp" presStyleLbl="node1" presStyleIdx="0" presStyleCnt="3" custScaleX="126697" custLinFactNeighborX="-1757" custLinFactNeighborY="11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8E4E2-1F25-46A0-8306-70BA9AA15EDE}" type="pres">
      <dgm:prSet presAssocID="{BBB56144-D0FB-4CDA-AE7D-8AA8FC5DB010}" presName="spacing" presStyleCnt="0"/>
      <dgm:spPr/>
    </dgm:pt>
    <dgm:pt modelId="{43791F17-2EE7-4233-A6AB-6667DF5839C5}" type="pres">
      <dgm:prSet presAssocID="{2AF057A0-0A89-4652-8644-FA2104C4D334}" presName="composite" presStyleCnt="0"/>
      <dgm:spPr/>
    </dgm:pt>
    <dgm:pt modelId="{C24C76B1-B6E9-487A-B87B-40F85749DAAF}" type="pres">
      <dgm:prSet presAssocID="{2AF057A0-0A89-4652-8644-FA2104C4D334}" presName="imgShp" presStyleLbl="fgImgPlace1" presStyleIdx="1" presStyleCnt="3" custLinFactNeighborX="-75653" custLinFactNeighborY="53"/>
      <dgm:spPr>
        <a:solidFill>
          <a:schemeClr val="accent1">
            <a:lumMod val="60000"/>
            <a:lumOff val="40000"/>
          </a:schemeClr>
        </a:solidFill>
      </dgm:spPr>
    </dgm:pt>
    <dgm:pt modelId="{EA33E37E-6CD4-4AE4-828F-470335F9205B}" type="pres">
      <dgm:prSet presAssocID="{2AF057A0-0A89-4652-8644-FA2104C4D334}" presName="txShp" presStyleLbl="node1" presStyleIdx="1" presStyleCnt="3" custScaleX="123988" custLinFactNeighborX="-644" custLinFactNeighborY="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7096E-7668-4445-9DDE-8DB8AD0F4583}" type="pres">
      <dgm:prSet presAssocID="{94F3CF81-4B2A-40DD-A9F8-BF79C15D9B08}" presName="spacing" presStyleCnt="0"/>
      <dgm:spPr/>
    </dgm:pt>
    <dgm:pt modelId="{DD4704C7-A37E-4D31-82FF-1F9B967B035D}" type="pres">
      <dgm:prSet presAssocID="{B6145E46-3077-440E-8B89-DC6D0B101300}" presName="composite" presStyleCnt="0"/>
      <dgm:spPr/>
    </dgm:pt>
    <dgm:pt modelId="{B6580654-E3BA-4647-812F-CECFCA587789}" type="pres">
      <dgm:prSet presAssocID="{B6145E46-3077-440E-8B89-DC6D0B101300}" presName="imgShp" presStyleLbl="fgImgPlace1" presStyleIdx="2" presStyleCnt="3" custLinFactNeighborX="-76511" custLinFactNeighborY="-762"/>
      <dgm:spPr>
        <a:solidFill>
          <a:schemeClr val="accent6">
            <a:lumMod val="60000"/>
            <a:lumOff val="40000"/>
          </a:schemeClr>
        </a:solidFill>
      </dgm:spPr>
    </dgm:pt>
    <dgm:pt modelId="{44395ECC-6596-4530-ADE5-AABCB1EE726D}" type="pres">
      <dgm:prSet presAssocID="{B6145E46-3077-440E-8B89-DC6D0B101300}" presName="txShp" presStyleLbl="node1" presStyleIdx="2" presStyleCnt="3" custScaleX="123702" custLinFactNeighborX="-644" custLinFactNeighborY="-1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D5B8E-ADE3-41B2-8E18-37F571C9C2D4}" srcId="{7A086FF2-9CBE-40CA-BFFF-28635874ECE8}" destId="{B6145E46-3077-440E-8B89-DC6D0B101300}" srcOrd="2" destOrd="0" parTransId="{E2F5FA49-FE1F-4070-B529-F44E53908D45}" sibTransId="{74C64581-7E9C-42BD-A1AE-AACC4116F50F}"/>
    <dgm:cxn modelId="{F87574CB-A7B5-4486-B676-1FA193D90452}" type="presOf" srcId="{70471CC7-3131-4C03-9E02-B50D1580EE9B}" destId="{356AEDA1-B3A8-420C-8D4B-283A644C2078}" srcOrd="0" destOrd="0" presId="urn:microsoft.com/office/officeart/2005/8/layout/vList3"/>
    <dgm:cxn modelId="{B9EB4C11-495D-4B12-A2AA-B67A56EEBB65}" type="presOf" srcId="{7A086FF2-9CBE-40CA-BFFF-28635874ECE8}" destId="{70779A25-E030-4B75-958A-A8EDD1142010}" srcOrd="0" destOrd="0" presId="urn:microsoft.com/office/officeart/2005/8/layout/vList3"/>
    <dgm:cxn modelId="{7ACF78BD-089F-45D6-BCA7-3D139EE34C0E}" type="presOf" srcId="{2AF057A0-0A89-4652-8644-FA2104C4D334}" destId="{EA33E37E-6CD4-4AE4-828F-470335F9205B}" srcOrd="0" destOrd="0" presId="urn:microsoft.com/office/officeart/2005/8/layout/vList3"/>
    <dgm:cxn modelId="{25865047-AA30-411E-AE6D-48A6A5F9C621}" srcId="{7A086FF2-9CBE-40CA-BFFF-28635874ECE8}" destId="{70471CC7-3131-4C03-9E02-B50D1580EE9B}" srcOrd="0" destOrd="0" parTransId="{E27ADBD2-93D9-4C83-8F73-E4C1D2BFE53E}" sibTransId="{BBB56144-D0FB-4CDA-AE7D-8AA8FC5DB010}"/>
    <dgm:cxn modelId="{C170A11F-9F66-4E62-B4EF-EFBDEF94B44E}" type="presOf" srcId="{B6145E46-3077-440E-8B89-DC6D0B101300}" destId="{44395ECC-6596-4530-ADE5-AABCB1EE726D}" srcOrd="0" destOrd="0" presId="urn:microsoft.com/office/officeart/2005/8/layout/vList3"/>
    <dgm:cxn modelId="{70661155-70CE-4381-A2B5-D2F3577DE3C0}" srcId="{7A086FF2-9CBE-40CA-BFFF-28635874ECE8}" destId="{2AF057A0-0A89-4652-8644-FA2104C4D334}" srcOrd="1" destOrd="0" parTransId="{C75F7C2F-C975-4FCC-B085-E2634C3A954E}" sibTransId="{94F3CF81-4B2A-40DD-A9F8-BF79C15D9B08}"/>
    <dgm:cxn modelId="{E2B45BC8-FA82-4003-9628-B154D7A234B4}" type="presParOf" srcId="{70779A25-E030-4B75-958A-A8EDD1142010}" destId="{B9A24953-ED0B-41CC-B161-ECD49978DFCE}" srcOrd="0" destOrd="0" presId="urn:microsoft.com/office/officeart/2005/8/layout/vList3"/>
    <dgm:cxn modelId="{60283558-89EB-430D-89AF-7A86E36C290A}" type="presParOf" srcId="{B9A24953-ED0B-41CC-B161-ECD49978DFCE}" destId="{7609FC22-7524-405F-A239-3BC16D124F2C}" srcOrd="0" destOrd="0" presId="urn:microsoft.com/office/officeart/2005/8/layout/vList3"/>
    <dgm:cxn modelId="{BDFFE092-E6C3-4558-8376-015BB1BDFA86}" type="presParOf" srcId="{B9A24953-ED0B-41CC-B161-ECD49978DFCE}" destId="{356AEDA1-B3A8-420C-8D4B-283A644C2078}" srcOrd="1" destOrd="0" presId="urn:microsoft.com/office/officeart/2005/8/layout/vList3"/>
    <dgm:cxn modelId="{869E2095-3036-427C-8B6A-BC5D99855967}" type="presParOf" srcId="{70779A25-E030-4B75-958A-A8EDD1142010}" destId="{0728E4E2-1F25-46A0-8306-70BA9AA15EDE}" srcOrd="1" destOrd="0" presId="urn:microsoft.com/office/officeart/2005/8/layout/vList3"/>
    <dgm:cxn modelId="{113E4443-BA55-4A39-B4B4-144826BAF4E3}" type="presParOf" srcId="{70779A25-E030-4B75-958A-A8EDD1142010}" destId="{43791F17-2EE7-4233-A6AB-6667DF5839C5}" srcOrd="2" destOrd="0" presId="urn:microsoft.com/office/officeart/2005/8/layout/vList3"/>
    <dgm:cxn modelId="{D20B18A6-F9C2-4EB7-95EF-ED9FC6343E53}" type="presParOf" srcId="{43791F17-2EE7-4233-A6AB-6667DF5839C5}" destId="{C24C76B1-B6E9-487A-B87B-40F85749DAAF}" srcOrd="0" destOrd="0" presId="urn:microsoft.com/office/officeart/2005/8/layout/vList3"/>
    <dgm:cxn modelId="{45FC987B-3A1A-42EE-8152-D2C6E2432541}" type="presParOf" srcId="{43791F17-2EE7-4233-A6AB-6667DF5839C5}" destId="{EA33E37E-6CD4-4AE4-828F-470335F9205B}" srcOrd="1" destOrd="0" presId="urn:microsoft.com/office/officeart/2005/8/layout/vList3"/>
    <dgm:cxn modelId="{DA460FCD-D750-487A-9C5B-0651331E567A}" type="presParOf" srcId="{70779A25-E030-4B75-958A-A8EDD1142010}" destId="{4FF7096E-7668-4445-9DDE-8DB8AD0F4583}" srcOrd="3" destOrd="0" presId="urn:microsoft.com/office/officeart/2005/8/layout/vList3"/>
    <dgm:cxn modelId="{3B45ABEB-02BF-4880-81BC-7C03A1AAF9E1}" type="presParOf" srcId="{70779A25-E030-4B75-958A-A8EDD1142010}" destId="{DD4704C7-A37E-4D31-82FF-1F9B967B035D}" srcOrd="4" destOrd="0" presId="urn:microsoft.com/office/officeart/2005/8/layout/vList3"/>
    <dgm:cxn modelId="{9B92F39B-E9F7-4017-A32C-7519A129FD29}" type="presParOf" srcId="{DD4704C7-A37E-4D31-82FF-1F9B967B035D}" destId="{B6580654-E3BA-4647-812F-CECFCA587789}" srcOrd="0" destOrd="0" presId="urn:microsoft.com/office/officeart/2005/8/layout/vList3"/>
    <dgm:cxn modelId="{74AE32FE-EC13-4FBE-AAE1-ECFF54E14AAC}" type="presParOf" srcId="{DD4704C7-A37E-4D31-82FF-1F9B967B035D}" destId="{44395ECC-6596-4530-ADE5-AABCB1EE72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1063C-3840-40A5-9FBD-972F9AE6573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59264-6783-4D30-930E-61FE67986DE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b="1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ই-সেবার প্রধান বৈশিষ্ট্য</a:t>
          </a:r>
          <a:endParaRPr lang="en-US" sz="3200" dirty="0">
            <a:solidFill>
              <a:schemeClr val="tx1"/>
            </a:solidFill>
          </a:endParaRPr>
        </a:p>
      </dgm:t>
    </dgm:pt>
    <dgm:pt modelId="{357E2E90-3E1C-4A33-B925-9003F490B122}" type="parTrans" cxnId="{14C36814-59B1-4E09-B489-274428B28E14}">
      <dgm:prSet/>
      <dgm:spPr/>
      <dgm:t>
        <a:bodyPr/>
        <a:lstStyle/>
        <a:p>
          <a:endParaRPr lang="en-US"/>
        </a:p>
      </dgm:t>
    </dgm:pt>
    <dgm:pt modelId="{50066A00-5C40-49FE-9109-7287F58EF952}" type="sibTrans" cxnId="{14C36814-59B1-4E09-B489-274428B28E14}">
      <dgm:prSet/>
      <dgm:spPr/>
      <dgm:t>
        <a:bodyPr/>
        <a:lstStyle/>
        <a:p>
          <a:endParaRPr lang="en-US"/>
        </a:p>
      </dgm:t>
    </dgm:pt>
    <dgm:pt modelId="{BCFED354-7DBB-4E02-BF0B-F71AE32F67A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খরচে</a:t>
          </a:r>
          <a:endParaRPr lang="en-US" sz="3200" dirty="0">
            <a:solidFill>
              <a:schemeClr val="tx1"/>
            </a:solidFill>
          </a:endParaRPr>
        </a:p>
      </dgm:t>
    </dgm:pt>
    <dgm:pt modelId="{A6EF0C69-72D5-4A79-A0B2-8972E0EECEB6}" type="parTrans" cxnId="{13362B24-60D2-409C-97F5-DAB468EEE9A5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7B89C4F8-8B99-467F-A1BC-D89FC6FD5695}" type="sibTrans" cxnId="{13362B24-60D2-409C-97F5-DAB468EEE9A5}">
      <dgm:prSet/>
      <dgm:spPr/>
      <dgm:t>
        <a:bodyPr/>
        <a:lstStyle/>
        <a:p>
          <a:endParaRPr lang="en-US"/>
        </a:p>
      </dgm:t>
    </dgm:pt>
    <dgm:pt modelId="{473B9355-792B-4D1F-93CE-6BC7EE76050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সময়ে </a:t>
          </a:r>
          <a:endParaRPr lang="en-US" sz="3200" dirty="0">
            <a:solidFill>
              <a:schemeClr val="tx1"/>
            </a:solidFill>
          </a:endParaRPr>
        </a:p>
      </dgm:t>
    </dgm:pt>
    <dgm:pt modelId="{81E039A7-948F-4157-AD80-8F7F49B9DACC}" type="parTrans" cxnId="{53A329D2-310E-4BE5-A4F2-6F85B68FC355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809DBD6C-5152-47A6-A93D-07D0B1B95758}" type="sibTrans" cxnId="{53A329D2-310E-4BE5-A4F2-6F85B68FC355}">
      <dgm:prSet/>
      <dgm:spPr/>
      <dgm:t>
        <a:bodyPr/>
        <a:lstStyle/>
        <a:p>
          <a:endParaRPr lang="en-US"/>
        </a:p>
      </dgm:t>
    </dgm:pt>
    <dgm:pt modelId="{59DABE02-571F-4EB4-95A9-EF512079942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হয়রানিমুক্ত</a:t>
          </a:r>
          <a:endParaRPr lang="en-US" sz="2800" b="1" dirty="0">
            <a:solidFill>
              <a:schemeClr val="tx1"/>
            </a:solidFill>
          </a:endParaRPr>
        </a:p>
      </dgm:t>
    </dgm:pt>
    <dgm:pt modelId="{2A73BCA3-7ECD-4DDF-8514-1F8132637575}" type="parTrans" cxnId="{82412A16-AC66-4182-A7E4-06C6D9B2BF1F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5A170E75-AB59-4F9A-BBDE-5BBF5F1F016E}" type="sibTrans" cxnId="{82412A16-AC66-4182-A7E4-06C6D9B2BF1F}">
      <dgm:prSet/>
      <dgm:spPr/>
      <dgm:t>
        <a:bodyPr/>
        <a:lstStyle/>
        <a:p>
          <a:endParaRPr lang="en-US"/>
        </a:p>
      </dgm:t>
    </dgm:pt>
    <dgm:pt modelId="{2261DF6E-0608-4017-96E5-A6420DB0BC00}" type="pres">
      <dgm:prSet presAssocID="{1D01063C-3840-40A5-9FBD-972F9AE657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F589F7-B8FD-47F2-8C8B-CB11B52E6569}" type="pres">
      <dgm:prSet presAssocID="{55659264-6783-4D30-930E-61FE67986DE5}" presName="singleCycle" presStyleCnt="0"/>
      <dgm:spPr/>
    </dgm:pt>
    <dgm:pt modelId="{9B0BC917-492F-4F2E-BDE0-02B6273B69FF}" type="pres">
      <dgm:prSet presAssocID="{55659264-6783-4D30-930E-61FE67986DE5}" presName="singleCenter" presStyleLbl="node1" presStyleIdx="0" presStyleCnt="4" custScaleX="148914" custScaleY="110167" custLinFactNeighborX="-385" custLinFactNeighborY="-1057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8F4EABA-DEE3-4DEF-94C0-7B3649896033}" type="pres">
      <dgm:prSet presAssocID="{A6EF0C69-72D5-4A79-A0B2-8972E0EECEB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F6BB4CD-777A-41B5-AF78-AD73EADC591E}" type="pres">
      <dgm:prSet presAssocID="{BCFED354-7DBB-4E02-BF0B-F71AE32F67A2}" presName="text0" presStyleLbl="node1" presStyleIdx="1" presStyleCnt="4" custScaleX="183974" custScaleY="98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70C52-ABEF-4325-9303-889EF39B55FE}" type="pres">
      <dgm:prSet presAssocID="{81E039A7-948F-4157-AD80-8F7F49B9DAC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BE4CE7E-7475-4065-8410-E89DA0B9726C}" type="pres">
      <dgm:prSet presAssocID="{473B9355-792B-4D1F-93CE-6BC7EE760500}" presName="text0" presStyleLbl="node1" presStyleIdx="2" presStyleCnt="4" custScaleX="168931" custRadScaleRad="106326" custRadScaleInc="4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165C4-7ACE-477D-9176-C4407A8902EC}" type="pres">
      <dgm:prSet presAssocID="{2A73BCA3-7ECD-4DDF-8514-1F813263757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9160AB8-3C19-4129-A6C7-B9F28CCBDE10}" type="pres">
      <dgm:prSet presAssocID="{59DABE02-571F-4EB4-95A9-EF5120799429}" presName="text0" presStyleLbl="node1" presStyleIdx="3" presStyleCnt="4" custScaleX="176083" custRadScaleRad="105515" custRadScaleInc="-6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36814-59B1-4E09-B489-274428B28E14}" srcId="{1D01063C-3840-40A5-9FBD-972F9AE65737}" destId="{55659264-6783-4D30-930E-61FE67986DE5}" srcOrd="0" destOrd="0" parTransId="{357E2E90-3E1C-4A33-B925-9003F490B122}" sibTransId="{50066A00-5C40-49FE-9109-7287F58EF952}"/>
    <dgm:cxn modelId="{BDA19FFA-02DF-4A56-B03B-A56072284AA7}" type="presOf" srcId="{1D01063C-3840-40A5-9FBD-972F9AE65737}" destId="{2261DF6E-0608-4017-96E5-A6420DB0BC00}" srcOrd="0" destOrd="0" presId="urn:microsoft.com/office/officeart/2008/layout/RadialCluster"/>
    <dgm:cxn modelId="{13362B24-60D2-409C-97F5-DAB468EEE9A5}" srcId="{55659264-6783-4D30-930E-61FE67986DE5}" destId="{BCFED354-7DBB-4E02-BF0B-F71AE32F67A2}" srcOrd="0" destOrd="0" parTransId="{A6EF0C69-72D5-4A79-A0B2-8972E0EECEB6}" sibTransId="{7B89C4F8-8B99-467F-A1BC-D89FC6FD5695}"/>
    <dgm:cxn modelId="{3BFCA193-21AE-4348-97D0-3E048F809DC0}" type="presOf" srcId="{55659264-6783-4D30-930E-61FE67986DE5}" destId="{9B0BC917-492F-4F2E-BDE0-02B6273B69FF}" srcOrd="0" destOrd="0" presId="urn:microsoft.com/office/officeart/2008/layout/RadialCluster"/>
    <dgm:cxn modelId="{82412A16-AC66-4182-A7E4-06C6D9B2BF1F}" srcId="{55659264-6783-4D30-930E-61FE67986DE5}" destId="{59DABE02-571F-4EB4-95A9-EF5120799429}" srcOrd="2" destOrd="0" parTransId="{2A73BCA3-7ECD-4DDF-8514-1F8132637575}" sibTransId="{5A170E75-AB59-4F9A-BBDE-5BBF5F1F016E}"/>
    <dgm:cxn modelId="{A6E0A637-F9E4-4FD8-99E9-DF598D7AA85F}" type="presOf" srcId="{81E039A7-948F-4157-AD80-8F7F49B9DACC}" destId="{F7670C52-ABEF-4325-9303-889EF39B55FE}" srcOrd="0" destOrd="0" presId="urn:microsoft.com/office/officeart/2008/layout/RadialCluster"/>
    <dgm:cxn modelId="{1B13D344-4080-47D7-BF81-604DBE8FDD81}" type="presOf" srcId="{BCFED354-7DBB-4E02-BF0B-F71AE32F67A2}" destId="{2F6BB4CD-777A-41B5-AF78-AD73EADC591E}" srcOrd="0" destOrd="0" presId="urn:microsoft.com/office/officeart/2008/layout/RadialCluster"/>
    <dgm:cxn modelId="{6FD6E786-784C-427D-BCB3-27F85D36AF13}" type="presOf" srcId="{A6EF0C69-72D5-4A79-A0B2-8972E0EECEB6}" destId="{48F4EABA-DEE3-4DEF-94C0-7B3649896033}" srcOrd="0" destOrd="0" presId="urn:microsoft.com/office/officeart/2008/layout/RadialCluster"/>
    <dgm:cxn modelId="{53A329D2-310E-4BE5-A4F2-6F85B68FC355}" srcId="{55659264-6783-4D30-930E-61FE67986DE5}" destId="{473B9355-792B-4D1F-93CE-6BC7EE760500}" srcOrd="1" destOrd="0" parTransId="{81E039A7-948F-4157-AD80-8F7F49B9DACC}" sibTransId="{809DBD6C-5152-47A6-A93D-07D0B1B95758}"/>
    <dgm:cxn modelId="{40D8FC90-0127-4488-A6EA-E6B9A15E5393}" type="presOf" srcId="{473B9355-792B-4D1F-93CE-6BC7EE760500}" destId="{BBE4CE7E-7475-4065-8410-E89DA0B9726C}" srcOrd="0" destOrd="0" presId="urn:microsoft.com/office/officeart/2008/layout/RadialCluster"/>
    <dgm:cxn modelId="{8F104F1E-FBEB-440C-A3B3-849AADDABE48}" type="presOf" srcId="{59DABE02-571F-4EB4-95A9-EF5120799429}" destId="{69160AB8-3C19-4129-A6C7-B9F28CCBDE10}" srcOrd="0" destOrd="0" presId="urn:microsoft.com/office/officeart/2008/layout/RadialCluster"/>
    <dgm:cxn modelId="{3B9F3B26-0351-4D96-8D42-A68B9BDE60C6}" type="presOf" srcId="{2A73BCA3-7ECD-4DDF-8514-1F8132637575}" destId="{C78165C4-7ACE-477D-9176-C4407A8902EC}" srcOrd="0" destOrd="0" presId="urn:microsoft.com/office/officeart/2008/layout/RadialCluster"/>
    <dgm:cxn modelId="{68983192-1911-4690-8E2C-7A56B9717724}" type="presParOf" srcId="{2261DF6E-0608-4017-96E5-A6420DB0BC00}" destId="{B8F589F7-B8FD-47F2-8C8B-CB11B52E6569}" srcOrd="0" destOrd="0" presId="urn:microsoft.com/office/officeart/2008/layout/RadialCluster"/>
    <dgm:cxn modelId="{E20E9246-5AE5-40C6-9E4C-929D56901F93}" type="presParOf" srcId="{B8F589F7-B8FD-47F2-8C8B-CB11B52E6569}" destId="{9B0BC917-492F-4F2E-BDE0-02B6273B69FF}" srcOrd="0" destOrd="0" presId="urn:microsoft.com/office/officeart/2008/layout/RadialCluster"/>
    <dgm:cxn modelId="{887B8AB1-E61C-45CC-93E2-BF7D4F3F774A}" type="presParOf" srcId="{B8F589F7-B8FD-47F2-8C8B-CB11B52E6569}" destId="{48F4EABA-DEE3-4DEF-94C0-7B3649896033}" srcOrd="1" destOrd="0" presId="urn:microsoft.com/office/officeart/2008/layout/RadialCluster"/>
    <dgm:cxn modelId="{DF20CD93-989E-4541-8DEA-2297C28987D9}" type="presParOf" srcId="{B8F589F7-B8FD-47F2-8C8B-CB11B52E6569}" destId="{2F6BB4CD-777A-41B5-AF78-AD73EADC591E}" srcOrd="2" destOrd="0" presId="urn:microsoft.com/office/officeart/2008/layout/RadialCluster"/>
    <dgm:cxn modelId="{B854429B-077D-4C32-93DD-C724507E851C}" type="presParOf" srcId="{B8F589F7-B8FD-47F2-8C8B-CB11B52E6569}" destId="{F7670C52-ABEF-4325-9303-889EF39B55FE}" srcOrd="3" destOrd="0" presId="urn:microsoft.com/office/officeart/2008/layout/RadialCluster"/>
    <dgm:cxn modelId="{EEC05BFD-41FF-456E-BAB4-F6C4EDB17DA3}" type="presParOf" srcId="{B8F589F7-B8FD-47F2-8C8B-CB11B52E6569}" destId="{BBE4CE7E-7475-4065-8410-E89DA0B9726C}" srcOrd="4" destOrd="0" presId="urn:microsoft.com/office/officeart/2008/layout/RadialCluster"/>
    <dgm:cxn modelId="{4F8975B8-0CB5-42D9-A422-B1190B28B9FC}" type="presParOf" srcId="{B8F589F7-B8FD-47F2-8C8B-CB11B52E6569}" destId="{C78165C4-7ACE-477D-9176-C4407A8902EC}" srcOrd="5" destOrd="0" presId="urn:microsoft.com/office/officeart/2008/layout/RadialCluster"/>
    <dgm:cxn modelId="{E5F3A4C3-A25C-449E-AC2D-D9F2C88A68E4}" type="presParOf" srcId="{B8F589F7-B8FD-47F2-8C8B-CB11B52E6569}" destId="{69160AB8-3C19-4129-A6C7-B9F28CCBDE1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AEDA1-B3A8-420C-8D4B-283A644C2078}">
      <dsp:nvSpPr>
        <dsp:cNvPr id="0" name=""/>
        <dsp:cNvSpPr/>
      </dsp:nvSpPr>
      <dsp:spPr>
        <a:xfrm rot="10800000">
          <a:off x="783393" y="136123"/>
          <a:ext cx="9844179" cy="1225079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22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ই-সার্ভিস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solidFill>
              <a:schemeClr val="tx1"/>
            </a:solidFill>
          </a:endParaRPr>
        </a:p>
      </dsp:txBody>
      <dsp:txXfrm rot="10800000">
        <a:off x="1089663" y="136123"/>
        <a:ext cx="9537909" cy="1225079"/>
      </dsp:txXfrm>
    </dsp:sp>
    <dsp:sp modelId="{7609FC22-7524-405F-A239-3BC16D124F2C}">
      <dsp:nvSpPr>
        <dsp:cNvPr id="0" name=""/>
        <dsp:cNvSpPr/>
      </dsp:nvSpPr>
      <dsp:spPr>
        <a:xfrm>
          <a:off x="382450" y="96786"/>
          <a:ext cx="1225079" cy="122507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3E37E-6CD4-4AE4-828F-470335F9205B}">
      <dsp:nvSpPr>
        <dsp:cNvPr id="0" name=""/>
        <dsp:cNvSpPr/>
      </dsp:nvSpPr>
      <dsp:spPr>
        <a:xfrm rot="10800000">
          <a:off x="975115" y="1566883"/>
          <a:ext cx="9633694" cy="122507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22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3200" b="0" kern="120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altLang="en-US" sz="3200" b="0" kern="120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সার্ভিসের</a:t>
          </a:r>
          <a:r>
            <a:rPr lang="en-US" altLang="en-US" sz="3200" b="0" kern="120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3200" b="0" kern="120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বৈশিষ্ট্য </a:t>
          </a:r>
          <a:r>
            <a:rPr lang="en-US" altLang="en-US" sz="3200" b="0" kern="120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altLang="en-US" sz="3200" b="0" kern="120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3200" b="0" kern="1200" dirty="0" err="1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altLang="en-US" sz="3200" b="0" kern="120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b="0" kern="1200" dirty="0">
            <a:solidFill>
              <a:schemeClr val="tx1"/>
            </a:solidFill>
            <a:effectLst/>
          </a:endParaRPr>
        </a:p>
      </dsp:txBody>
      <dsp:txXfrm rot="10800000">
        <a:off x="1281385" y="1566883"/>
        <a:ext cx="9327424" cy="1225079"/>
      </dsp:txXfrm>
    </dsp:sp>
    <dsp:sp modelId="{C24C76B1-B6E9-487A-B87B-40F85749DAAF}">
      <dsp:nvSpPr>
        <dsp:cNvPr id="0" name=""/>
        <dsp:cNvSpPr/>
      </dsp:nvSpPr>
      <dsp:spPr>
        <a:xfrm>
          <a:off x="417720" y="1566883"/>
          <a:ext cx="1225079" cy="122507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95ECC-6596-4530-ADE5-AABCB1EE726D}">
      <dsp:nvSpPr>
        <dsp:cNvPr id="0" name=""/>
        <dsp:cNvSpPr/>
      </dsp:nvSpPr>
      <dsp:spPr>
        <a:xfrm rot="10800000">
          <a:off x="986225" y="3112445"/>
          <a:ext cx="9611472" cy="1225079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22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</a:t>
          </a: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চলমান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কয়েকটি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ই-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কার্যক্রম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</a:t>
          </a:r>
          <a:endParaRPr lang="en-US" sz="3200" kern="1200" dirty="0">
            <a:solidFill>
              <a:schemeClr val="tx1"/>
            </a:solidFill>
          </a:endParaRPr>
        </a:p>
      </dsp:txBody>
      <dsp:txXfrm rot="10800000">
        <a:off x="1292495" y="3112445"/>
        <a:ext cx="9305202" cy="1225079"/>
      </dsp:txXfrm>
    </dsp:sp>
    <dsp:sp modelId="{B6580654-E3BA-4647-812F-CECFCA587789}">
      <dsp:nvSpPr>
        <dsp:cNvPr id="0" name=""/>
        <dsp:cNvSpPr/>
      </dsp:nvSpPr>
      <dsp:spPr>
        <a:xfrm>
          <a:off x="407209" y="3122944"/>
          <a:ext cx="1225079" cy="122507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BC917-492F-4F2E-BDE0-02B6273B69FF}">
      <dsp:nvSpPr>
        <dsp:cNvPr id="0" name=""/>
        <dsp:cNvSpPr/>
      </dsp:nvSpPr>
      <dsp:spPr>
        <a:xfrm>
          <a:off x="3328207" y="1486732"/>
          <a:ext cx="1888355" cy="139701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ই-সেবার প্রধান বৈশিষ্ট্য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396403" y="1554928"/>
        <a:ext cx="1751963" cy="1260618"/>
      </dsp:txXfrm>
    </dsp:sp>
    <dsp:sp modelId="{48F4EABA-DEE3-4DEF-94C0-7B3649896033}">
      <dsp:nvSpPr>
        <dsp:cNvPr id="0" name=""/>
        <dsp:cNvSpPr/>
      </dsp:nvSpPr>
      <dsp:spPr>
        <a:xfrm rot="16233566">
          <a:off x="4071222" y="1276708"/>
          <a:ext cx="420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068" y="0"/>
              </a:lnTo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BB4CD-777A-41B5-AF78-AD73EADC591E}">
      <dsp:nvSpPr>
        <dsp:cNvPr id="0" name=""/>
        <dsp:cNvSpPr/>
      </dsp:nvSpPr>
      <dsp:spPr>
        <a:xfrm>
          <a:off x="3505851" y="230839"/>
          <a:ext cx="1563073" cy="83584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খরচে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546654" y="271642"/>
        <a:ext cx="1481467" cy="754238"/>
      </dsp:txXfrm>
    </dsp:sp>
    <dsp:sp modelId="{F7670C52-ABEF-4325-9303-889EF39B55FE}">
      <dsp:nvSpPr>
        <dsp:cNvPr id="0" name=""/>
        <dsp:cNvSpPr/>
      </dsp:nvSpPr>
      <dsp:spPr>
        <a:xfrm rot="2449340">
          <a:off x="5006566" y="3083700"/>
          <a:ext cx="611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1754" y="0"/>
              </a:lnTo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4CE7E-7475-4065-8410-E89DA0B9726C}">
      <dsp:nvSpPr>
        <dsp:cNvPr id="0" name=""/>
        <dsp:cNvSpPr/>
      </dsp:nvSpPr>
      <dsp:spPr>
        <a:xfrm>
          <a:off x="5318037" y="3283656"/>
          <a:ext cx="1435266" cy="84961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সময়ে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359512" y="3325131"/>
        <a:ext cx="1352316" cy="766666"/>
      </dsp:txXfrm>
    </dsp:sp>
    <dsp:sp modelId="{C78165C4-7ACE-477D-9176-C4407A8902EC}">
      <dsp:nvSpPr>
        <dsp:cNvPr id="0" name=""/>
        <dsp:cNvSpPr/>
      </dsp:nvSpPr>
      <dsp:spPr>
        <a:xfrm rot="8225853">
          <a:off x="2956572" y="3105431"/>
          <a:ext cx="651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303" y="0"/>
              </a:lnTo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60AB8-3C19-4129-A6C7-B9F28CCBDE10}">
      <dsp:nvSpPr>
        <dsp:cNvPr id="0" name=""/>
        <dsp:cNvSpPr/>
      </dsp:nvSpPr>
      <dsp:spPr>
        <a:xfrm>
          <a:off x="1838555" y="3327120"/>
          <a:ext cx="1496030" cy="84961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হয়রানিমুক্ত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80030" y="3368595"/>
        <a:ext cx="1413080" cy="766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5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9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"/>
            <a:ext cx="12192000" cy="689623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112295" y="128337"/>
            <a:ext cx="11951368" cy="6609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B4B1-82AE-4219-B639-42F284DC833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51C7-F5B0-45B5-8545-513B8948C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12" y="446590"/>
            <a:ext cx="744016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5964" r="29029"/>
          <a:stretch/>
        </p:blipFill>
        <p:spPr>
          <a:xfrm>
            <a:off x="3017520" y="1292352"/>
            <a:ext cx="669036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0528" y="1463041"/>
            <a:ext cx="5218176" cy="3760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" y="1463041"/>
            <a:ext cx="5729356" cy="37608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17987" y="306561"/>
            <a:ext cx="808771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ই-সেবা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IN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604" y="5825254"/>
            <a:ext cx="1141462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অনলাই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52" y="348816"/>
            <a:ext cx="887593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ই-সেবা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6991" y="5773626"/>
            <a:ext cx="508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784" y="5773626"/>
            <a:ext cx="583453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ম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84" y="1355834"/>
            <a:ext cx="5966085" cy="41435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675119" y="1355834"/>
            <a:ext cx="5166360" cy="4143520"/>
            <a:chOff x="6675119" y="1238824"/>
            <a:chExt cx="5166360" cy="43974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19" y="1238824"/>
              <a:ext cx="5166360" cy="239955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 descr="online-payment-provider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19" y="3638379"/>
              <a:ext cx="5166360" cy="199792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0102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580" y="4024622"/>
            <a:ext cx="7729728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bn-IN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bn-IN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747444" y="402535"/>
            <a:ext cx="3452884" cy="1531086"/>
          </a:xfrm>
          <a:prstGeom prst="cloudCallout">
            <a:avLst>
              <a:gd name="adj1" fmla="val -82000"/>
              <a:gd name="adj2" fmla="val 2117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0" y="866465"/>
            <a:ext cx="2707909" cy="21343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381261" y="1604282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৭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2373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3184D4-A486-42DB-83E6-2BDB8974F070}"/>
              </a:ext>
            </a:extLst>
          </p:cNvPr>
          <p:cNvSpPr/>
          <p:nvPr/>
        </p:nvSpPr>
        <p:spPr>
          <a:xfrm>
            <a:off x="335281" y="1433185"/>
            <a:ext cx="5806439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সরবরাহের অনুমতিপত্রকে ই-পুর্জি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১৫টি চিনিকল ই-পূর্জি আওতাভুক্ত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বর্তমানে কৃষকেরা ঘরে বসে মোবাইল ফোনেই তাঁদের পুর্জি সংগ্রহ করতে পারছেন। ফলে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 ধরনের হয়রানির অবসান হওয়ার 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সময়মতো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চিনিকলের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বেড়েছে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5335" y="304065"/>
            <a:ext cx="345277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ই-পুর্জি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1433185"/>
            <a:ext cx="5333938" cy="44659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364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04860"/>
            <a:ext cx="95912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ইলেকট্রনিক মানি ট্রান্সফার সিস্টেম (এমটিএস)</a:t>
            </a:r>
            <a:endParaRPr lang="en-US" sz="4000" b="1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5" y="1660928"/>
            <a:ext cx="5177151" cy="3349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9903" y="5396626"/>
            <a:ext cx="11493063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 বিভাগের ইলেকট্রনিক মানি ট্রান্সফার সিস্টেমকে এমটিএস বলে।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এমটিএসে এক মিনিটের মধ্যে ৫০ হাজার টাকা পর্যন্ত পাঠানো যায়।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1659546"/>
            <a:ext cx="5129784" cy="33513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49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4442" y="466028"/>
            <a:ext cx="305490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1524000"/>
            <a:ext cx="3740412" cy="37429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6632" y="5617029"/>
            <a:ext cx="1145052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সব জমির রেকর্ডের অনুলিপি অনলাইনে সংগ্রহ করাকে ই-পর্চা বলে।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63711" y="1524000"/>
            <a:ext cx="3443449" cy="3742943"/>
            <a:chOff x="8766715" y="1731265"/>
            <a:chExt cx="3043736" cy="3535678"/>
          </a:xfrm>
        </p:grpSpPr>
        <p:pic>
          <p:nvPicPr>
            <p:cNvPr id="9" name="Picture 8" descr="download (8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6715" y="3092436"/>
              <a:ext cx="3043736" cy="2174507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 descr="image-66679-155941682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6715" y="1731265"/>
              <a:ext cx="3043736" cy="1334588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8" name="Picture 7" descr="ict-academy-bd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632" y="1524000"/>
            <a:ext cx="3627621" cy="374294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3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8441" y="318254"/>
            <a:ext cx="684275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ই-স্বাস্থ্যসেবা (টেলিমেডিসিন)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1392684"/>
            <a:ext cx="3694849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8731" y="5169396"/>
            <a:ext cx="11386176" cy="12618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ই-সেবার ক্ষেত্রে টেলিমেডিসিন গুরুত্বপূর্ণ ভূমিকা রাখছে।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সেবা প্রদানের জন্য দেশে ৬০ জন চিকিৎসক প্যানেল রয়েছে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31542Kalerkantho_18-05-31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816" y="1392683"/>
            <a:ext cx="3667643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 descr="17510066_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1033" y="1392683"/>
            <a:ext cx="3693874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5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262" y="346642"/>
            <a:ext cx="987814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টিকেটিং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661159"/>
            <a:ext cx="3672840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1661159"/>
            <a:ext cx="3627119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0" y="1661159"/>
            <a:ext cx="3499980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51793" y="5467139"/>
            <a:ext cx="11209283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বাংলাদেশ রেলওয়ের টিকেট এখন মোবাইল ফোনেও কাটা যায়। বর্তমানে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বিমানের টিকেটও এ ব্যবস্থার আওতায় এসেছে।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1" y="757949"/>
            <a:ext cx="3177131" cy="2401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6892119" y="600501"/>
            <a:ext cx="3261815" cy="1583141"/>
          </a:xfrm>
          <a:prstGeom prst="cloudCallout">
            <a:avLst>
              <a:gd name="adj1" fmla="val -119996"/>
              <a:gd name="adj2" fmla="val 291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5668" y="1958609"/>
            <a:ext cx="25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10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8277" y="3963048"/>
            <a:ext cx="10862440" cy="10668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আইসিটি প্রয়োগের ফলে সেবার ক্ষেত্রে কী ধরণের পরিবর্তন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6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49064" y="2313539"/>
            <a:ext cx="426720" cy="411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93415" y="298583"/>
            <a:ext cx="4283481" cy="829225"/>
            <a:chOff x="3981855" y="586854"/>
            <a:chExt cx="4267314" cy="14466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855" y="586854"/>
              <a:ext cx="4267314" cy="14466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80139" y="671479"/>
              <a:ext cx="3070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49064" y="1405598"/>
            <a:ext cx="4983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এখন মুহূর্তেই জানা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ব্যবস্থার কারণে-</a:t>
            </a:r>
            <a:b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ডিজিটাল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এনালগ ব্যবস্থা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              ঘ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24392" y="5872833"/>
            <a:ext cx="426720" cy="411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4552" y="1405598"/>
            <a:ext cx="5013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মাধ্যমে ২৪ ঘণ্টা ব্যাংকিং সুবিধা পাওয়া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EVM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খ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PVM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Fast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Track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812" y="3271423"/>
            <a:ext cx="5318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প্রয়োগের ফলে-</a:t>
            </a:r>
            <a:b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 বৃদ্ধি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সম্প্রসারণ হচ্ছে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কর্মক্ষেত্র সৃষ্টি করছে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খ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ঘ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03784" y="2313539"/>
            <a:ext cx="426720" cy="411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84552" y="3727496"/>
            <a:ext cx="5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পরিসেবাসমূহের বিল পরিশোধ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সহজ মাধ্যমে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-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b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খ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l-GR" sz="2400" dirty="0" smtClean="0">
                <a:latin typeface="-apple-system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84552" y="5216268"/>
            <a:ext cx="380688" cy="3505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4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460941"/>
            <a:ext cx="49682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এমএ,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slovely1032874@gmail.com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640" y="3544285"/>
            <a:ext cx="4770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ম/১০ম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আমাদের বাংলাদেশ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6/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25" y="1219201"/>
            <a:ext cx="1697950" cy="224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2" y="1219201"/>
            <a:ext cx="2200275" cy="2325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5152" y="363974"/>
            <a:ext cx="2932216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57" y="1219201"/>
            <a:ext cx="1095375" cy="54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09" y="991660"/>
            <a:ext cx="9770203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বেড়াতে যেয়ে অসুস্থ হয়ে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ফোনে ঢাকার একজন চিকিৎসকের সাথে যোগাযোগ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দ্রুত হাসপাতালে যেতে বলেন। পরে হাসপাতালের ডাক্তার ঢাকার বিশেষজ্ঞ ডাক্তারের পরামর্শ গ্রহণ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চিকিৎসার ব্যবস্থা করলেন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ডাক্তার যে পদ্ধতিতে বিশেষজ্ঞ ডাক্তারের পরামর্শ গ্রহণ করতে পারেন তা হলো-   </a:t>
            </a:r>
          </a:p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টেলিমেডিসিন    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ই-স্বাস্থ্যসেবা    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ই-কমার্স সেবা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গ.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২।রানা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চিকিৎসায় কোন প্রযুক্তিটির ভূমিকা প্রধান?</a:t>
            </a:r>
          </a:p>
          <a:p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  আইসিটি       খ. টেলিভিশন       গ. রোবট       ঘ. কম্পিউটার</a:t>
            </a:r>
          </a:p>
        </p:txBody>
      </p:sp>
      <p:sp>
        <p:nvSpPr>
          <p:cNvPr id="7" name="Oval 6"/>
          <p:cNvSpPr/>
          <p:nvPr/>
        </p:nvSpPr>
        <p:spPr>
          <a:xfrm>
            <a:off x="1035118" y="4974256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9239" y="242501"/>
            <a:ext cx="267554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1348" y="5947065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 b="11866"/>
          <a:stretch/>
        </p:blipFill>
        <p:spPr>
          <a:xfrm>
            <a:off x="1167758" y="476385"/>
            <a:ext cx="4526507" cy="22348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7342495" y="518615"/>
            <a:ext cx="3111690" cy="1767383"/>
          </a:xfrm>
          <a:prstGeom prst="cloudCallout">
            <a:avLst>
              <a:gd name="adj1" fmla="val -95678"/>
              <a:gd name="adj2" fmla="val 16011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31" y="3866608"/>
            <a:ext cx="10515599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bn-IN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বাস্তবায়নে 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bn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bn-IN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 ভূমিকা রাখছে, তোমার মতামত ব্যক্ত </a:t>
            </a:r>
            <a:r>
              <a:rPr lang="bn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691" y="478291"/>
            <a:ext cx="47807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23715"/>
          <a:stretch/>
        </p:blipFill>
        <p:spPr>
          <a:xfrm>
            <a:off x="2292096" y="1840420"/>
            <a:ext cx="7534655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245" y="293376"/>
            <a:ext cx="769346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3393" y="5928304"/>
            <a:ext cx="7848600" cy="70788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6107" y="5801695"/>
            <a:ext cx="7848600" cy="64633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ডিজিটাল পদ্ধতি ব্যবহারে গতি বেড়েছে ময়মনসিংহ জেলা প্রশাসনের কার্যক্রমে (1) (1) (1) (1) (1) (1) (1)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984" y="1189426"/>
            <a:ext cx="10850879" cy="43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55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4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" y="192506"/>
            <a:ext cx="7122693" cy="6481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1025" y="918228"/>
            <a:ext cx="37032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 পড়ব</a:t>
            </a:r>
          </a:p>
          <a:p>
            <a:pPr algn="ctr"/>
            <a:endParaRPr lang="bn-IN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4360"/>
          <a:stretch/>
        </p:blipFill>
        <p:spPr>
          <a:xfrm>
            <a:off x="8101263" y="597408"/>
            <a:ext cx="3721769" cy="33406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7643478"/>
              </p:ext>
            </p:extLst>
          </p:nvPr>
        </p:nvGraphicFramePr>
        <p:xfrm>
          <a:off x="219242" y="1941207"/>
          <a:ext cx="11684000" cy="435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8867" y="274350"/>
            <a:ext cx="286466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816" y="1294875"/>
            <a:ext cx="5252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104" y="2363767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104" y="3823095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104" y="5325979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70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217" y="441173"/>
            <a:ext cx="567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829" y="1661609"/>
            <a:ext cx="5201955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ই-সার্ভিস বা ই-সেবা হিসেবে পরিচিত। সেবাগ্রহীতা ইন্টারনেটের মাধ্যমে এই সেবা গ্রহণ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থাকেন।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ডিজিটাল সংস্করণ, ই-পূর্জি, ই-পর্চা, ই-টিকেট, টেলিমেডিসিন, অনলাইন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হিসাব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5" y="1149059"/>
            <a:ext cx="5893681" cy="54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022" y="295203"/>
            <a:ext cx="73914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latin typeface="NikoshBAN" pitchFamily="2" charset="0"/>
                <a:cs typeface="NikoshBAN" pitchFamily="2" charset="0"/>
              </a:rPr>
              <a:t>ই-সেবার প্রধান বৈশিষ্ট্য</a:t>
            </a:r>
            <a:endParaRPr lang="bn-IN" sz="4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8830865"/>
              </p:ext>
            </p:extLst>
          </p:nvPr>
        </p:nvGraphicFramePr>
        <p:xfrm>
          <a:off x="1808016" y="1350380"/>
          <a:ext cx="8544394" cy="422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77917" y="5889786"/>
            <a:ext cx="1103586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rgbClr val="333333"/>
                </a:solidFill>
                <a:latin typeface="SolaimanLipi" panose="03000609000000000000" pitchFamily="65" charset="0"/>
              </a:rPr>
              <a:t> 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স্বল্প খরচে, স্বল্প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রানিমুক্ত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নিশ্চিত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206018" y="483501"/>
            <a:ext cx="3057099" cy="1514901"/>
          </a:xfrm>
          <a:prstGeom prst="cloudCallout">
            <a:avLst>
              <a:gd name="adj1" fmla="val -107887"/>
              <a:gd name="adj2" fmla="val 4358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3464" y="1915482"/>
            <a:ext cx="2432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5404" y="3435725"/>
            <a:ext cx="756930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574612"/>
            <a:ext cx="1828801" cy="21515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8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856" y="323423"/>
            <a:ext cx="880893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ই-সেবা (পাঠ্যপুস্তকের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সংস্করণ)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314285"/>
            <a:ext cx="5577840" cy="4033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9857" y="5630582"/>
            <a:ext cx="1069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as-IN" sz="3200" b="1" dirty="0">
                <a:latin typeface="NikoshBAN" pitchFamily="2" charset="0"/>
                <a:cs typeface="NikoshBAN" pitchFamily="2" charset="0"/>
              </a:rPr>
              <a:t>পাঠ্যপুস্তক অনলাইনে সহজে পাওয়ার জন্য সরকারিভাবে একটি ই-বুক প্ল্যাটফর্ম তৈরি করা হয়েছে, যার ঠিকানা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www.ebook.gov.bd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1314284"/>
            <a:ext cx="5190745" cy="4033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89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614</Words>
  <Application>Microsoft Office PowerPoint</Application>
  <PresentationFormat>Widescreen</PresentationFormat>
  <Paragraphs>82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237</cp:revision>
  <dcterms:created xsi:type="dcterms:W3CDTF">2021-06-05T17:17:50Z</dcterms:created>
  <dcterms:modified xsi:type="dcterms:W3CDTF">2021-06-11T22:43:01Z</dcterms:modified>
</cp:coreProperties>
</file>