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76" r:id="rId3"/>
    <p:sldId id="277" r:id="rId4"/>
    <p:sldId id="278" r:id="rId5"/>
    <p:sldId id="259" r:id="rId6"/>
    <p:sldId id="262" r:id="rId7"/>
    <p:sldId id="269" r:id="rId8"/>
    <p:sldId id="263" r:id="rId9"/>
    <p:sldId id="271" r:id="rId10"/>
    <p:sldId id="256" r:id="rId11"/>
    <p:sldId id="268" r:id="rId12"/>
    <p:sldId id="267" r:id="rId13"/>
    <p:sldId id="266" r:id="rId14"/>
    <p:sldId id="272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solidFill>
              <a:srgbClr val="BB0594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Latest-Good-Morning-Images-With-Flowers.jpg"/>
          <p:cNvPicPr>
            <a:picLocks noChangeAspect="1"/>
          </p:cNvPicPr>
          <p:nvPr/>
        </p:nvPicPr>
        <p:blipFill>
          <a:blip r:embed="rId3"/>
          <a:srcRect b="11111"/>
          <a:stretch>
            <a:fillRect/>
          </a:stretch>
        </p:blipFill>
        <p:spPr>
          <a:xfrm>
            <a:off x="246489" y="239745"/>
            <a:ext cx="8668911" cy="6770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3528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ক্লাসে  সবাইকে শুভেচ্ছা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6655" y="304800"/>
            <a:ext cx="4650146" cy="6705600"/>
            <a:chOff x="272514" y="-14341"/>
            <a:chExt cx="4653909" cy="55531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426264" y="-14341"/>
              <a:ext cx="838200" cy="55476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3232457" y="-14341"/>
              <a:ext cx="838200" cy="554764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070657" y="-14340"/>
              <a:ext cx="855766" cy="55507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990600" y="-14341"/>
              <a:ext cx="838200" cy="55531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1649678" y="-14341"/>
              <a:ext cx="838200" cy="55531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72514" y="-14341"/>
              <a:ext cx="838200" cy="555310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876800" y="202606"/>
            <a:ext cx="4038600" cy="6807794"/>
            <a:chOff x="4799857" y="116790"/>
            <a:chExt cx="4191746" cy="54312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799857" y="172253"/>
              <a:ext cx="949532" cy="53728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925433" y="116790"/>
              <a:ext cx="1066170" cy="54312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070765" y="137758"/>
              <a:ext cx="912421" cy="54062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5562600" y="172254"/>
              <a:ext cx="838200" cy="53728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6400800" y="172253"/>
              <a:ext cx="838200" cy="537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748" y="930441"/>
                <a:ext cx="7365652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৭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৪৫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৯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৩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১২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৭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২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৫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১৩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8" y="930441"/>
                <a:ext cx="736565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2000" y="1454360"/>
                <a:ext cx="6171200" cy="46166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     </m:t>
                      </m:r>
                      <m:r>
                        <a:rPr lang="en-US" sz="2400" b="0" i="1" smtClean="0">
                          <a:latin typeface="Cambria Math"/>
                        </a:rPr>
                        <m:t>৭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৫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 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৩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৫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 ×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২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৫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১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১৩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00" y="1454360"/>
                <a:ext cx="617120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928" y="2057400"/>
                <a:ext cx="4716472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sz="2400" b="1" i="1" smtClean="0">
                          <a:latin typeface="Cambria Math"/>
                        </a:rPr>
                        <m:t>৭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৮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 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১০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৫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১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১৩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8" y="2057400"/>
                <a:ext cx="471647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927" y="2693958"/>
                <a:ext cx="3802073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sz="2400" b="1" i="1" smtClean="0">
                          <a:latin typeface="Cambria Math"/>
                        </a:rPr>
                        <m:t>৭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৮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৫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১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১৩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7" y="2693958"/>
                <a:ext cx="380207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49" y="3505200"/>
                <a:ext cx="3403252" cy="4616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sz="2400" b="1" i="1" smtClean="0">
                          <a:latin typeface="Cambria Math"/>
                        </a:rPr>
                        <m:t>৭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৪০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১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১৩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9" y="3505200"/>
                <a:ext cx="3403252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6748" y="4119357"/>
                <a:ext cx="2488852" cy="4616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0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400" b="1" i="1" smtClean="0">
                          <a:latin typeface="Cambria Math"/>
                        </a:rPr>
                        <m:t>৭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৩৯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১৩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8" y="4119357"/>
                <a:ext cx="248885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749" y="4876800"/>
                <a:ext cx="1574451" cy="46166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b="1" dirty="0" smtClean="0"/>
                  <a:t> 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৭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9" y="4876800"/>
                <a:ext cx="1574451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6749" y="5791200"/>
                <a:ext cx="1345851" cy="5232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r>
                  <a:rPr lang="en-US" sz="2800" b="1" dirty="0" smtClean="0"/>
                  <a:t>১০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49" y="5791200"/>
                <a:ext cx="1345851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85592" y="189757"/>
            <a:ext cx="669135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চল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বন্ধনী</a:t>
            </a:r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গুলো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ব্যবহার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সমাধান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করি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920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0" y="550277"/>
            <a:ext cx="2133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/>
              </a:rPr>
              <a:t>মূল্যায়ন</a:t>
            </a:r>
            <a:endParaRPr lang="en-US" sz="3200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6248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ক )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বন্ধনীর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সবার</a:t>
            </a:r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আগে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?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200400"/>
            <a:ext cx="6019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খ )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বন্ধনীর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কাজ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সবার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হয়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?  </a:t>
            </a:r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7848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গ ) </a:t>
            </a:r>
            <a:r>
              <a:rPr lang="en-US" sz="2400" dirty="0" err="1" smtClean="0">
                <a:latin typeface="NikoshBAN"/>
              </a:rPr>
              <a:t>যোগ</a:t>
            </a:r>
            <a:r>
              <a:rPr lang="en-US" sz="2400" dirty="0" smtClean="0">
                <a:latin typeface="NikoshBAN"/>
              </a:rPr>
              <a:t>,  </a:t>
            </a:r>
            <a:r>
              <a:rPr lang="en-US" sz="2400" dirty="0" err="1" smtClean="0">
                <a:latin typeface="NikoshBAN"/>
              </a:rPr>
              <a:t>বিয়োগ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গুণ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থাকলে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আগে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>
                <a:latin typeface="NikoshBAN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181600"/>
            <a:ext cx="7239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ঘ )  </a:t>
            </a:r>
            <a:r>
              <a:rPr lang="en-US" sz="2400" dirty="0" err="1" smtClean="0">
                <a:latin typeface="NikoshBAN"/>
              </a:rPr>
              <a:t>যোগ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বিয়োগ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থাকলে</a:t>
            </a:r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কার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কাজ</a:t>
            </a:r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পরে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? 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012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262" y="204519"/>
            <a:ext cx="25076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একক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কাজ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848599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শিক্ষার্থীরা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নীচের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হিসেব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গুলো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যার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যার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মত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খাতায়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করবে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।</a:t>
            </a:r>
            <a:endParaRPr lang="en-US" sz="2800" dirty="0">
              <a:solidFill>
                <a:schemeClr val="bg1"/>
              </a:solidFill>
              <a:latin typeface="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1" y="3200400"/>
                <a:ext cx="5867400" cy="58477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(১)  ৩০০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 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১৮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৫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৪৫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৩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3200400"/>
                <a:ext cx="5867400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2703" t="-1458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495800"/>
                <a:ext cx="5569528" cy="52322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( ২ )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৯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৪৫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÷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৯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৩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২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৫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95800"/>
                <a:ext cx="5569528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300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2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6426"/>
            <a:ext cx="2209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দলীয়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কাজ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28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50238"/>
            <a:ext cx="990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07572" y="2507442"/>
            <a:ext cx="685800" cy="230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9579" y="2391801"/>
                <a:ext cx="6248400" cy="46166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৩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১৪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১০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২০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১৫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৩০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২৫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579" y="2391801"/>
                <a:ext cx="6248400" cy="461665"/>
              </a:xfrm>
              <a:prstGeom prst="rect">
                <a:avLst/>
              </a:prstGeom>
              <a:blipFill rotWithShape="0">
                <a:blip r:embed="rId2"/>
                <a:stretch>
                  <a:fillRect r="-19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5636" y="3935250"/>
            <a:ext cx="103216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66008" y="4050667"/>
            <a:ext cx="685800" cy="23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20511" y="3935250"/>
                <a:ext cx="6019800" cy="4001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১০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১২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÷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৪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১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২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৬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×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৬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৬</m:t>
                                  </m:r>
                                </m:e>
                              </m:d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২</m:t>
                              </m:r>
                            </m:e>
                          </m:d>
                        </m:e>
                      </m:d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৩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511" y="3935250"/>
                <a:ext cx="60198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76400" y="1066800"/>
            <a:ext cx="579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09600"/>
            <a:ext cx="2590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/>
              </a:rPr>
              <a:t>বাড়ির</a:t>
            </a:r>
            <a:r>
              <a:rPr lang="en-US" sz="3600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/>
              </a:rPr>
              <a:t>কাজ</a:t>
            </a:r>
            <a:r>
              <a:rPr lang="en-US" sz="3600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3600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382000" cy="181588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১২টি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বিস্কুট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৩০টি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চকলেটের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মূল্য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একত্রে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১৯২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টাকা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বিস্কুটের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মূল্য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৬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টাকা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চকলেটের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মূল্য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? </a:t>
            </a:r>
            <a:r>
              <a:rPr lang="en-US" sz="2800" dirty="0" err="1">
                <a:solidFill>
                  <a:schemeClr val="bg1"/>
                </a:solidFill>
                <a:latin typeface="NikoshBAN"/>
              </a:rPr>
              <a:t>প্রশ্নটিকে</a:t>
            </a:r>
            <a:r>
              <a:rPr lang="en-US"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/>
              </a:rPr>
              <a:t>একটি</a:t>
            </a:r>
            <a:r>
              <a:rPr lang="en-US"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/>
              </a:rPr>
              <a:t>গাণিতিক</a:t>
            </a:r>
            <a:r>
              <a:rPr lang="en-US"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/>
              </a:rPr>
              <a:t>বাক্যে</a:t>
            </a:r>
            <a:r>
              <a:rPr lang="en-US"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/>
              </a:rPr>
              <a:t>প্রকাশ</a:t>
            </a:r>
            <a:r>
              <a:rPr lang="en-US"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/>
              </a:rPr>
              <a:t>এবং</a:t>
            </a:r>
            <a:r>
              <a:rPr lang="en-US"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/>
              </a:rPr>
              <a:t>সমস্যাটি</a:t>
            </a:r>
            <a:r>
              <a:rPr lang="en-US"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/>
              </a:rPr>
              <a:t>সমাধান</a:t>
            </a:r>
            <a:r>
              <a:rPr lang="en-US" sz="2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আনবে</a:t>
            </a:r>
            <a:r>
              <a:rPr lang="en-US" sz="2800" dirty="0" smtClean="0">
                <a:solidFill>
                  <a:schemeClr val="bg1"/>
                </a:solidFill>
                <a:latin typeface="NikoshBAN"/>
              </a:rPr>
              <a:t> ।  </a:t>
            </a:r>
            <a:endParaRPr lang="en-US" sz="2800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5003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96948"/>
            <a:ext cx="8710828" cy="645707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2700">
            <a:bevelT w="279400" h="203200" prst="divot"/>
            <a:extrusionClr>
              <a:srgbClr val="0070C0"/>
            </a:extrusionClr>
            <a:contourClr>
              <a:srgbClr val="FFFF00"/>
            </a:contourClr>
          </a:sp3d>
        </p:spPr>
      </p:pic>
      <p:pic>
        <p:nvPicPr>
          <p:cNvPr id="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1" y="4381288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3" y="4381288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77" y="4443794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80" y="4443794"/>
            <a:ext cx="2340075" cy="17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907" y="196948"/>
            <a:ext cx="3661761" cy="24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260E8"/>
          </a:solidFill>
          <a:ln w="38100">
            <a:solidFill>
              <a:schemeClr val="accent6">
                <a:lumMod val="9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4200" y="609600"/>
            <a:ext cx="2971800" cy="306388"/>
            <a:chOff x="3124200" y="609600"/>
            <a:chExt cx="2971800" cy="30638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429000" y="609600"/>
              <a:ext cx="2362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24200" y="762000"/>
              <a:ext cx="2971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429000" y="914400"/>
              <a:ext cx="2362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73760" y="1088571"/>
            <a:ext cx="34726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6020" y="2064594"/>
            <a:ext cx="3594292" cy="4457677"/>
            <a:chOff x="98605" y="969912"/>
            <a:chExt cx="3886200" cy="5568474"/>
          </a:xfrm>
        </p:grpSpPr>
        <p:grpSp>
          <p:nvGrpSpPr>
            <p:cNvPr id="9" name="Group 8"/>
            <p:cNvGrpSpPr/>
            <p:nvPr/>
          </p:nvGrpSpPr>
          <p:grpSpPr>
            <a:xfrm>
              <a:off x="98605" y="969912"/>
              <a:ext cx="3886200" cy="5568474"/>
              <a:chOff x="98605" y="969912"/>
              <a:chExt cx="3886200" cy="556847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1852" y="969912"/>
                <a:ext cx="2612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পরিচয়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8605" y="4423798"/>
                <a:ext cx="3886200" cy="2114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সঞ্জয় বিশ্বাস </a:t>
                </a:r>
                <a:endParaRPr lang="en-US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সহকারী শিক্ষক </a:t>
                </a:r>
                <a:endParaRPr lang="en-US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b="1" dirty="0" smtClean="0">
                    <a:solidFill>
                      <a:srgbClr val="EA0075"/>
                    </a:solidFill>
                    <a:latin typeface="NikoshBAN" pitchFamily="2" charset="0"/>
                    <a:cs typeface="NikoshBAN" pitchFamily="2" charset="0"/>
                  </a:rPr>
                  <a:t>হারতা সরকারি প্রাথমিক</a:t>
                </a:r>
                <a:r>
                  <a:rPr lang="en-US" sz="2400" b="1" dirty="0" smtClean="0">
                    <a:solidFill>
                      <a:srgbClr val="EA0075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rgbClr val="EA0075"/>
                    </a:solidFill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bn-IN" sz="2400" b="1" dirty="0" smtClean="0">
                    <a:solidFill>
                      <a:srgbClr val="EA0075"/>
                    </a:solidFill>
                    <a:latin typeface="NikoshBAN" pitchFamily="2" charset="0"/>
                    <a:cs typeface="NikoshBAN" pitchFamily="2" charset="0"/>
                  </a:rPr>
                  <a:t>দ্যালয়</a:t>
                </a:r>
                <a:endParaRPr lang="en-US" sz="2400" b="1" dirty="0" smtClean="0">
                  <a:solidFill>
                    <a:srgbClr val="EA0075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উজিরপুর, বরিশাল।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99" y="1549436"/>
              <a:ext cx="2457989" cy="2599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4747872" y="1967347"/>
            <a:ext cx="4216963" cy="3742516"/>
            <a:chOff x="7437356" y="982187"/>
            <a:chExt cx="4629795" cy="2322007"/>
          </a:xfrm>
        </p:grpSpPr>
        <p:sp>
          <p:nvSpPr>
            <p:cNvPr id="14" name="Rectangle 13"/>
            <p:cNvSpPr/>
            <p:nvPr/>
          </p:nvSpPr>
          <p:spPr>
            <a:xfrm>
              <a:off x="7663057" y="1872017"/>
              <a:ext cx="4404094" cy="1432177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শ্রেণিঃ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smtClean="0">
                  <a:solidFill>
                    <a:srgbClr val="002060"/>
                  </a:solidFill>
                  <a:latin typeface="NikoshBAN"/>
                </a:rPr>
                <a:t>৫ম </a:t>
              </a:r>
              <a:endParaRPr lang="en-US" sz="2400" dirty="0">
                <a:solidFill>
                  <a:srgbClr val="002060"/>
                </a:solidFill>
                <a:latin typeface="NikoshBAN"/>
              </a:endParaRPr>
            </a:p>
            <a:p>
              <a:r>
                <a:rPr lang="en-US" sz="2400" dirty="0" err="1" smtClean="0">
                  <a:solidFill>
                    <a:srgbClr val="002060"/>
                  </a:solidFill>
                  <a:latin typeface="NikoshBAN"/>
                </a:rPr>
                <a:t>বিষয়ঃ</a:t>
              </a:r>
              <a:r>
                <a:rPr lang="en-US" sz="2400" dirty="0" smtClean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/>
                </a:rPr>
                <a:t>প্রাথমিক</a:t>
              </a:r>
              <a:r>
                <a:rPr lang="en-US" sz="2400" dirty="0" smtClean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/>
                </a:rPr>
                <a:t>গণিত</a:t>
              </a:r>
              <a:endParaRPr lang="en-US" sz="2400" dirty="0">
                <a:solidFill>
                  <a:srgbClr val="002060"/>
                </a:solidFill>
                <a:latin typeface="NikoshBAN"/>
              </a:endParaRPr>
            </a:p>
            <a:p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পাঠের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 </a:t>
              </a:r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শিরোনামঃ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চার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প্রক্রিয়া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/>
                </a:rPr>
                <a:t>সম্পর্কিত</a:t>
              </a:r>
              <a:r>
                <a:rPr lang="en-US" sz="2400" dirty="0" smtClean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/>
                </a:rPr>
                <a:t>সমস্যাবলি</a:t>
              </a:r>
              <a:r>
                <a:rPr lang="en-US" sz="2400" dirty="0" smtClean="0">
                  <a:solidFill>
                    <a:srgbClr val="002060"/>
                  </a:solidFill>
                  <a:latin typeface="NikoshBAN"/>
                </a:rPr>
                <a:t>।</a:t>
              </a:r>
              <a:endParaRPr lang="en-US" sz="2400" dirty="0">
                <a:solidFill>
                  <a:srgbClr val="002060"/>
                </a:solidFill>
                <a:latin typeface="NikoshBAN"/>
              </a:endParaRPr>
            </a:p>
            <a:p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পাঠ্যাংশঃ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বন্ধনীর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NikoshBAN"/>
                </a:rPr>
                <a:t>ব্যবহার</a:t>
              </a:r>
              <a:r>
                <a:rPr lang="en-US" sz="2400" dirty="0" smtClean="0">
                  <a:solidFill>
                    <a:srgbClr val="002060"/>
                  </a:solidFill>
                  <a:latin typeface="NikoshBAN"/>
                </a:rPr>
                <a:t>।</a:t>
              </a:r>
              <a:endParaRPr lang="en-US" sz="2400" dirty="0">
                <a:solidFill>
                  <a:srgbClr val="002060"/>
                </a:solidFill>
                <a:latin typeface="NikoshBAN"/>
              </a:endParaRPr>
            </a:p>
            <a:p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সময়ঃ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৪০ </a:t>
              </a:r>
              <a:r>
                <a:rPr lang="en-US" sz="2400" dirty="0" err="1">
                  <a:solidFill>
                    <a:srgbClr val="002060"/>
                  </a:solidFill>
                  <a:latin typeface="NikoshBAN"/>
                </a:rPr>
                <a:t>মিনিট</a:t>
              </a:r>
              <a:r>
                <a:rPr lang="en-US" sz="2400" dirty="0">
                  <a:solidFill>
                    <a:srgbClr val="002060"/>
                  </a:solidFill>
                  <a:latin typeface="NikoshBAN"/>
                </a:rPr>
                <a:t>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37356" y="982187"/>
              <a:ext cx="2714970" cy="786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পরিচয়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74" y="1699759"/>
            <a:ext cx="2018038" cy="51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5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 w="38100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2971800" y="463296"/>
            <a:ext cx="3810000" cy="136550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BB0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777" y="2254565"/>
            <a:ext cx="4114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777" y="2941839"/>
            <a:ext cx="7804223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১৪.২.১</a:t>
            </a:r>
            <a:r>
              <a:rPr lang="en-US" sz="2400" dirty="0"/>
              <a:t> </a:t>
            </a:r>
            <a:r>
              <a:rPr lang="en-US" sz="2400" dirty="0" err="1">
                <a:latin typeface="NikoshBAN"/>
              </a:rPr>
              <a:t>গুণ</a:t>
            </a:r>
            <a:r>
              <a:rPr lang="en-US" sz="2400" dirty="0">
                <a:latin typeface="NikoshBAN"/>
              </a:rPr>
              <a:t> ও </a:t>
            </a:r>
            <a:r>
              <a:rPr lang="en-US" sz="2400" dirty="0" err="1">
                <a:latin typeface="NikoshBAN"/>
              </a:rPr>
              <a:t>ভাগ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সংক্রান্ত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সমস্যার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গাণিতিক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রুপ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দিতে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পারবে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এবং</a:t>
            </a:r>
            <a:r>
              <a:rPr lang="en-US" sz="2400" dirty="0">
                <a:latin typeface="NikoshBAN"/>
              </a:rPr>
              <a:t>  </a:t>
            </a:r>
            <a:r>
              <a:rPr lang="en-US" sz="2400" dirty="0" err="1">
                <a:latin typeface="NikoshBAN"/>
              </a:rPr>
              <a:t>সমাধান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করতেপারবে</a:t>
            </a:r>
            <a:r>
              <a:rPr lang="en-US" sz="2400" dirty="0">
                <a:latin typeface="NikoshBAN"/>
              </a:rPr>
              <a:t> 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১৪.৩.১</a:t>
            </a:r>
            <a:r>
              <a:rPr lang="en-US" sz="2400" dirty="0"/>
              <a:t> </a:t>
            </a:r>
            <a:r>
              <a:rPr lang="en-US" sz="2400" dirty="0" err="1">
                <a:latin typeface="NikoshBAN"/>
              </a:rPr>
              <a:t>গাণিতিক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সমস্যা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সমাধানে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বন্ধনী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ব্যবহার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করে</a:t>
            </a:r>
            <a:r>
              <a:rPr lang="en-US" sz="2400" dirty="0">
                <a:latin typeface="NikoshBAN"/>
              </a:rPr>
              <a:t>  </a:t>
            </a:r>
            <a:r>
              <a:rPr lang="en-US" sz="2400" dirty="0" err="1">
                <a:latin typeface="NikoshBAN"/>
              </a:rPr>
              <a:t>রাশি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গঠন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পারবে</a:t>
            </a:r>
            <a:r>
              <a:rPr lang="en-US" sz="2400" dirty="0">
                <a:latin typeface="NikoshBAN"/>
              </a:rPr>
              <a:t> 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১৪.৩.২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গাণিতিক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রাশি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সরলীকরণ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সমাধান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করতে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পারবে</a:t>
            </a:r>
            <a:r>
              <a:rPr lang="en-US" sz="2400" dirty="0"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43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553" y="0"/>
            <a:ext cx="9131448" cy="7315201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 w="38100">
            <a:solidFill>
              <a:srgbClr val="0000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896070"/>
            <a:ext cx="3352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045803"/>
            <a:ext cx="6400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চলো আমরা একটি ছড়া গান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8473" y="3565175"/>
            <a:ext cx="61722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গণিতে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ধরনের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কিছু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চিহ্ন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দেখতে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পাই</a:t>
            </a:r>
            <a:r>
              <a:rPr lang="en-US" sz="2800" dirty="0" smtClean="0">
                <a:latin typeface="NikoshBAN"/>
              </a:rPr>
              <a:t>  </a:t>
            </a:r>
            <a:endParaRPr lang="en-US" sz="28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9" y="4411975"/>
            <a:ext cx="4572001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এদেরকে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আমরা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বলি</a:t>
            </a:r>
            <a:r>
              <a:rPr lang="en-US" sz="3200" dirty="0" smtClean="0">
                <a:latin typeface="NikoshBAN"/>
              </a:rPr>
              <a:t> ? </a:t>
            </a:r>
            <a:endParaRPr lang="en-US" sz="3200" dirty="0">
              <a:latin typeface="NikoshB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097" y="1048109"/>
                <a:ext cx="1447800" cy="83099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 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97" y="1048109"/>
                <a:ext cx="1447800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16176" r="-1645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800" y="1048108"/>
                <a:ext cx="1485900" cy="76944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  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048108"/>
                <a:ext cx="1485900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7999" y="1048109"/>
                <a:ext cx="1447801" cy="76944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     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9" y="1048109"/>
                <a:ext cx="1447801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3683" y="2133600"/>
            <a:ext cx="23033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/>
              </a:rPr>
              <a:t>১ম </a:t>
            </a:r>
            <a:r>
              <a:rPr lang="en-US" sz="2800" dirty="0" err="1" smtClean="0">
                <a:latin typeface="NikoshBAN"/>
              </a:rPr>
              <a:t>বন্ধনী</a:t>
            </a:r>
            <a:endParaRPr lang="en-US" sz="2800" dirty="0" smtClean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133600"/>
            <a:ext cx="2133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/>
              </a:rPr>
              <a:t>২য় </a:t>
            </a:r>
            <a:r>
              <a:rPr lang="en-US" sz="2800" dirty="0" err="1" smtClean="0">
                <a:latin typeface="NikoshBAN"/>
              </a:rPr>
              <a:t>বন্ধনী</a:t>
            </a:r>
            <a:endParaRPr lang="en-US" sz="28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2133600"/>
            <a:ext cx="1844385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/>
              </a:rPr>
              <a:t>৩য়  </a:t>
            </a:r>
            <a:r>
              <a:rPr lang="en-US" sz="2800" dirty="0" err="1" smtClean="0">
                <a:latin typeface="NikoshBAN"/>
              </a:rPr>
              <a:t>বন্ধনী</a:t>
            </a:r>
            <a:endParaRPr lang="en-US" sz="2800" dirty="0"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5374355"/>
            <a:ext cx="19812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/>
              </a:rPr>
              <a:t>বন্ধনী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46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199" y="1334869"/>
            <a:ext cx="495300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আমাদের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আজকের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পাঠ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1755" y="3276600"/>
            <a:ext cx="4343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বন্ধনীর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/>
              </a:rPr>
              <a:t>ব্যবহার</a:t>
            </a:r>
            <a:r>
              <a:rPr lang="en-US" sz="4800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48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766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127" y="762000"/>
            <a:ext cx="73152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বন্ধনী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ব্যবহার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নীচের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প্রশ্নটিকে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একটি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গাণিতিক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বাক্যে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প্রকাশ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এবং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সমস্যাটি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সমাধান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করি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429000"/>
            <a:ext cx="75438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/>
              </a:rPr>
              <a:t>৬ </a:t>
            </a:r>
            <a:r>
              <a:rPr lang="en-US" sz="3200" dirty="0" err="1" smtClean="0">
                <a:latin typeface="NikoshBAN"/>
              </a:rPr>
              <a:t>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চেয়ার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এবং</a:t>
            </a:r>
            <a:r>
              <a:rPr lang="en-US" sz="3200" dirty="0" smtClean="0">
                <a:latin typeface="NikoshBAN"/>
              </a:rPr>
              <a:t> ৪ </a:t>
            </a:r>
            <a:r>
              <a:rPr lang="en-US" sz="3200" dirty="0" err="1" smtClean="0">
                <a:latin typeface="NikoshBAN"/>
              </a:rPr>
              <a:t>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টেবিলের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মূল্য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একত্রে</a:t>
            </a:r>
            <a:r>
              <a:rPr lang="en-US" sz="3200" dirty="0" smtClean="0">
                <a:latin typeface="NikoshBAN"/>
              </a:rPr>
              <a:t> ৯৫৭০ </a:t>
            </a:r>
            <a:r>
              <a:rPr lang="en-US" sz="3200" dirty="0" err="1" smtClean="0">
                <a:latin typeface="NikoshBAN"/>
              </a:rPr>
              <a:t>টাকা</a:t>
            </a:r>
            <a:r>
              <a:rPr lang="en-US" sz="3200" dirty="0" smtClean="0">
                <a:latin typeface="NikoshBAN"/>
              </a:rPr>
              <a:t> । </a:t>
            </a:r>
            <a:r>
              <a:rPr lang="en-US" sz="3200" dirty="0" err="1" smtClean="0">
                <a:latin typeface="NikoshBAN"/>
              </a:rPr>
              <a:t>একটি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চেয়ারের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মূল্য</a:t>
            </a:r>
            <a:r>
              <a:rPr lang="en-US" sz="3200" dirty="0" smtClean="0">
                <a:latin typeface="NikoshBAN"/>
              </a:rPr>
              <a:t> ৬২৫ </a:t>
            </a:r>
            <a:r>
              <a:rPr lang="en-US" sz="3200" dirty="0" err="1" smtClean="0">
                <a:latin typeface="NikoshBAN"/>
              </a:rPr>
              <a:t>টাকা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হলে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একটি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টেবিলের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মূল্য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কত</a:t>
            </a:r>
            <a:r>
              <a:rPr lang="en-US" sz="3200" dirty="0" smtClean="0">
                <a:latin typeface="NikoshBAN"/>
              </a:rPr>
              <a:t> ? 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7531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0797"/>
            <a:ext cx="8468710" cy="1833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1923" y="516032"/>
            <a:ext cx="554966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সংখ্যারেখায়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প্রকাশ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করলে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:-</a:t>
            </a:r>
            <a:endParaRPr lang="en-US" sz="32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260985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গাণিতিক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বাক্য</a:t>
            </a:r>
            <a:endParaRPr lang="en-US" sz="2800" dirty="0">
              <a:latin typeface="NikoshBAN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33330" y="4854414"/>
            <a:ext cx="533400" cy="263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5475" y="4772334"/>
                <a:ext cx="4496525" cy="52322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৯৫৭০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৬২৫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৬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৪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75" y="4772334"/>
                <a:ext cx="449652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85475" y="5715000"/>
            <a:ext cx="365832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 ৯৫৭০-৬২৫×৬) ÷ ৪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62125" y="5715000"/>
            <a:ext cx="147120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অথবা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687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2100" y="5522708"/>
                <a:ext cx="2095500" cy="46166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১৪৫৫ </a:t>
                </a:r>
                <a:r>
                  <a:rPr lang="en-US" sz="2400" dirty="0">
                    <a:latin typeface="NikoshBAN"/>
                  </a:rPr>
                  <a:t>টাকা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5522708"/>
                <a:ext cx="2095500" cy="461665"/>
              </a:xfrm>
              <a:prstGeom prst="rect">
                <a:avLst/>
              </a:prstGeom>
              <a:blipFill rotWithShape="0">
                <a:blip r:embed="rId2"/>
                <a:stretch>
                  <a:fillRect t="-1447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2100" y="2438400"/>
                <a:ext cx="4838700" cy="46166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৯৫৭০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৬২৫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৬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৪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>
                    <a:latin typeface="NikoshBAN"/>
                  </a:rPr>
                  <a:t>টাকা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2438400"/>
                <a:ext cx="48387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9211" r="-50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2100" y="3400455"/>
                <a:ext cx="4343400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৯৫৭০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৩৭৫০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৪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>
                    <a:latin typeface="NikoshBAN"/>
                  </a:rPr>
                  <a:t>টাকা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3400455"/>
                <a:ext cx="434340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36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2100" y="4419600"/>
                <a:ext cx="3009900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৫৮২০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৪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>
                    <a:latin typeface="NikoshBAN"/>
                  </a:rPr>
                  <a:t>টাকা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4419600"/>
                <a:ext cx="3009900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447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6300" y="1066800"/>
            <a:ext cx="15621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/>
              </a:rPr>
              <a:t>সমাধানঃ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669</TotalTime>
  <Words>340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Cambria Math</vt:lpstr>
      <vt:lpstr>Century Schoolbook</vt:lpstr>
      <vt:lpstr>NikoshBAN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Braket</dc:title>
  <dc:creator>Shanjoy Biswas</dc:creator>
  <cp:lastModifiedBy>Shanjoy Biswas</cp:lastModifiedBy>
  <cp:revision>92</cp:revision>
  <dcterms:created xsi:type="dcterms:W3CDTF">2006-08-16T00:00:00Z</dcterms:created>
  <dcterms:modified xsi:type="dcterms:W3CDTF">2021-06-12T14:59:53Z</dcterms:modified>
</cp:coreProperties>
</file>