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7" r:id="rId2"/>
    <p:sldId id="259" r:id="rId3"/>
    <p:sldId id="260" r:id="rId4"/>
    <p:sldId id="267" r:id="rId5"/>
    <p:sldId id="263" r:id="rId6"/>
    <p:sldId id="271" r:id="rId7"/>
    <p:sldId id="280" r:id="rId8"/>
    <p:sldId id="268" r:id="rId9"/>
    <p:sldId id="272" r:id="rId10"/>
    <p:sldId id="273" r:id="rId11"/>
    <p:sldId id="274" r:id="rId12"/>
    <p:sldId id="269" r:id="rId13"/>
    <p:sldId id="270" r:id="rId14"/>
    <p:sldId id="275" r:id="rId15"/>
    <p:sldId id="276" r:id="rId16"/>
    <p:sldId id="277" r:id="rId17"/>
    <p:sldId id="278" r:id="rId18"/>
    <p:sldId id="27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31/7/2018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31/7/2018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52400"/>
            <a:ext cx="3810357" cy="1664794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              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10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Content Placeholder 9" descr="0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524000"/>
            <a:ext cx="7620000" cy="5105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609600"/>
            <a:ext cx="8229600" cy="579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       কুরবানী ওয়াজিব হবে.......</a:t>
            </a:r>
          </a:p>
          <a:p>
            <a:pPr>
              <a:buFont typeface="Wingdings" pitchFamily="2" charset="2"/>
              <a:buChar char="v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মুসলমান হওয়া। </a:t>
            </a:r>
          </a:p>
          <a:p>
            <a:pPr>
              <a:buFont typeface="Wingdings" pitchFamily="2" charset="2"/>
              <a:buChar char="v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স্বাধীন হওয়া।</a:t>
            </a:r>
          </a:p>
          <a:p>
            <a:pPr>
              <a:buFont typeface="Wingdings" pitchFamily="2" charset="2"/>
              <a:buChar char="v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মুকিম হওয়া। </a:t>
            </a:r>
          </a:p>
          <a:p>
            <a:pPr>
              <a:buFont typeface="Wingdings" pitchFamily="2" charset="2"/>
              <a:buChar char="v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নেসাব পরিমান সম্পদের মালিক হওয়া। ফকির মিসকিনের ওপর কুরবানী ওয়াজিব হবেনা 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2133600"/>
            <a:ext cx="7696200" cy="289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SutonnyMJ" pitchFamily="2" charset="0"/>
                <a:cs typeface="NikoshBAN" pitchFamily="2" charset="0"/>
              </a:rPr>
              <a:t>কুরবানী অর্থ কি?</a:t>
            </a:r>
          </a:p>
          <a:p>
            <a:pPr algn="ctr"/>
            <a:r>
              <a:rPr lang="bn-BD" sz="6000" dirty="0" smtClean="0">
                <a:latin typeface="SutonnyMJ" pitchFamily="2" charset="0"/>
                <a:cs typeface="NikoshBAN" pitchFamily="2" charset="0"/>
              </a:rPr>
              <a:t>কুরবানীর ওয়াজিব </a:t>
            </a:r>
            <a:r>
              <a:rPr lang="bn-BD" sz="6000" smtClean="0">
                <a:latin typeface="SutonnyMJ" pitchFamily="2" charset="0"/>
                <a:cs typeface="NikoshBAN" pitchFamily="2" charset="0"/>
              </a:rPr>
              <a:t>গুলো লিখ   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057400" y="838200"/>
            <a:ext cx="44196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SutonnyMJ" pitchFamily="2" charset="0"/>
                <a:cs typeface="SutonnyMJ" pitchFamily="2" charset="0"/>
              </a:rPr>
              <a:t>GKK </a:t>
            </a:r>
            <a:r>
              <a:rPr lang="en-US" sz="6600" dirty="0" err="1" smtClean="0">
                <a:latin typeface="SutonnyMJ" pitchFamily="2" charset="0"/>
                <a:cs typeface="SutonnyMJ" pitchFamily="2" charset="0"/>
              </a:rPr>
              <a:t>KvR</a:t>
            </a:r>
            <a:endParaRPr lang="en-US" sz="66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228600" y="304800"/>
            <a:ext cx="8305800" cy="2362200"/>
            <a:chOff x="609600" y="304800"/>
            <a:chExt cx="8305800" cy="2362200"/>
          </a:xfrm>
        </p:grpSpPr>
        <p:pic>
          <p:nvPicPr>
            <p:cNvPr id="17" name="Picture 6" descr="C:\Documents and Settings\Jahirul\Desktop\kurvani\korbani1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9600" y="304800"/>
              <a:ext cx="3352800" cy="2362200"/>
            </a:xfrm>
            <a:prstGeom prst="rect">
              <a:avLst/>
            </a:prstGeom>
            <a:noFill/>
          </p:spPr>
        </p:pic>
        <p:pic>
          <p:nvPicPr>
            <p:cNvPr id="18" name="Picture 8" descr="C:\Documents and Settings\Jahirul\Desktop\kurvani\korbani19.jpg"/>
            <p:cNvPicPr>
              <a:picLocks noChangeAspect="1" noChangeArrowheads="1"/>
            </p:cNvPicPr>
            <p:nvPr/>
          </p:nvPicPr>
          <p:blipFill>
            <a:blip r:embed="rId3" cstate="print"/>
            <a:srcRect r="10615"/>
            <a:stretch>
              <a:fillRect/>
            </a:stretch>
          </p:blipFill>
          <p:spPr bwMode="auto">
            <a:xfrm>
              <a:off x="5486401" y="304800"/>
              <a:ext cx="1887642" cy="2362200"/>
            </a:xfrm>
            <a:prstGeom prst="rect">
              <a:avLst/>
            </a:prstGeom>
            <a:noFill/>
          </p:spPr>
        </p:pic>
        <p:pic>
          <p:nvPicPr>
            <p:cNvPr id="19" name="Picture 7" descr="C:\Documents and Settings\Jahirul\Desktop\kurvani\korbani14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62400" y="304800"/>
              <a:ext cx="1547352" cy="2362200"/>
            </a:xfrm>
            <a:prstGeom prst="rect">
              <a:avLst/>
            </a:prstGeom>
            <a:noFill/>
          </p:spPr>
        </p:pic>
        <p:pic>
          <p:nvPicPr>
            <p:cNvPr id="21" name="Picture 9" descr="C:\Documents and Settings\Jahirul\Desktop\kurvani\korbani20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374042" y="304800"/>
              <a:ext cx="1541358" cy="2362200"/>
            </a:xfrm>
            <a:prstGeom prst="rect">
              <a:avLst/>
            </a:prstGeom>
            <a:noFill/>
          </p:spPr>
        </p:pic>
      </p:grpSp>
      <p:sp>
        <p:nvSpPr>
          <p:cNvPr id="38" name="Rectangle 37"/>
          <p:cNvSpPr/>
          <p:nvPr/>
        </p:nvSpPr>
        <p:spPr>
          <a:xfrm>
            <a:off x="2438400" y="2743200"/>
            <a:ext cx="434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কুরবানির পশু থেকে গোস্ত তৈরীর দৃশ্য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124200" y="5867400"/>
            <a:ext cx="3124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কুরবানির গোস্ত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2362200" y="3505200"/>
            <a:ext cx="4648200" cy="2133600"/>
            <a:chOff x="1752600" y="3886200"/>
            <a:chExt cx="3860800" cy="2209800"/>
          </a:xfrm>
        </p:grpSpPr>
        <p:grpSp>
          <p:nvGrpSpPr>
            <p:cNvPr id="55" name="Group 54"/>
            <p:cNvGrpSpPr/>
            <p:nvPr/>
          </p:nvGrpSpPr>
          <p:grpSpPr>
            <a:xfrm>
              <a:off x="1752600" y="3886200"/>
              <a:ext cx="1879600" cy="1066800"/>
              <a:chOff x="1752600" y="3886200"/>
              <a:chExt cx="1879600" cy="1066800"/>
            </a:xfrm>
          </p:grpSpPr>
          <p:pic>
            <p:nvPicPr>
              <p:cNvPr id="8" name="Picture 8" descr="C:\Documents and Settings\Jahirul\Desktop\kurvani\korbani19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5258" t="42858" r="63194" b="35714"/>
              <a:stretch>
                <a:fillRect/>
              </a:stretch>
            </p:blipFill>
            <p:spPr bwMode="auto">
              <a:xfrm>
                <a:off x="1752600" y="3886200"/>
                <a:ext cx="889000" cy="457200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pic>
          <p:pic>
            <p:nvPicPr>
              <p:cNvPr id="52" name="Picture 8" descr="C:\Documents and Settings\Jahirul\Desktop\kurvani\korbani19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5258" t="42858" r="63194" b="35714"/>
              <a:stretch>
                <a:fillRect/>
              </a:stretch>
            </p:blipFill>
            <p:spPr bwMode="auto">
              <a:xfrm>
                <a:off x="1752600" y="4495800"/>
                <a:ext cx="889000" cy="457200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pic>
          <p:pic>
            <p:nvPicPr>
              <p:cNvPr id="53" name="Picture 8" descr="C:\Documents and Settings\Jahirul\Desktop\kurvani\korbani19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5258" t="42858" r="63194" b="35714"/>
              <a:stretch>
                <a:fillRect/>
              </a:stretch>
            </p:blipFill>
            <p:spPr bwMode="auto">
              <a:xfrm>
                <a:off x="2743200" y="4495800"/>
                <a:ext cx="889000" cy="457200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pic>
          <p:pic>
            <p:nvPicPr>
              <p:cNvPr id="54" name="Picture 8" descr="C:\Documents and Settings\Jahirul\Desktop\kurvani\korbani19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5258" t="42858" r="63194" b="35714"/>
              <a:stretch>
                <a:fillRect/>
              </a:stretch>
            </p:blipFill>
            <p:spPr bwMode="auto">
              <a:xfrm>
                <a:off x="2743200" y="3886200"/>
                <a:ext cx="889000" cy="457200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pic>
        </p:grpSp>
        <p:grpSp>
          <p:nvGrpSpPr>
            <p:cNvPr id="56" name="Group 55"/>
            <p:cNvGrpSpPr/>
            <p:nvPr/>
          </p:nvGrpSpPr>
          <p:grpSpPr>
            <a:xfrm>
              <a:off x="3733800" y="3886200"/>
              <a:ext cx="1879600" cy="1066800"/>
              <a:chOff x="1752600" y="3886200"/>
              <a:chExt cx="1879600" cy="1066800"/>
            </a:xfrm>
          </p:grpSpPr>
          <p:pic>
            <p:nvPicPr>
              <p:cNvPr id="57" name="Picture 8" descr="C:\Documents and Settings\Jahirul\Desktop\kurvani\korbani19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5258" t="42858" r="63194" b="35714"/>
              <a:stretch>
                <a:fillRect/>
              </a:stretch>
            </p:blipFill>
            <p:spPr bwMode="auto">
              <a:xfrm>
                <a:off x="1752600" y="3886200"/>
                <a:ext cx="889000" cy="457200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pic>
          <p:pic>
            <p:nvPicPr>
              <p:cNvPr id="58" name="Picture 8" descr="C:\Documents and Settings\Jahirul\Desktop\kurvani\korbani19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5258" t="42858" r="63194" b="35714"/>
              <a:stretch>
                <a:fillRect/>
              </a:stretch>
            </p:blipFill>
            <p:spPr bwMode="auto">
              <a:xfrm>
                <a:off x="1752600" y="4495800"/>
                <a:ext cx="889000" cy="457200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pic>
          <p:pic>
            <p:nvPicPr>
              <p:cNvPr id="59" name="Picture 8" descr="C:\Documents and Settings\Jahirul\Desktop\kurvani\korbani19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5258" t="42858" r="63194" b="35714"/>
              <a:stretch>
                <a:fillRect/>
              </a:stretch>
            </p:blipFill>
            <p:spPr bwMode="auto">
              <a:xfrm>
                <a:off x="2743200" y="4495800"/>
                <a:ext cx="889000" cy="457200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pic>
          <p:pic>
            <p:nvPicPr>
              <p:cNvPr id="60" name="Picture 8" descr="C:\Documents and Settings\Jahirul\Desktop\kurvani\korbani19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5258" t="42858" r="63194" b="35714"/>
              <a:stretch>
                <a:fillRect/>
              </a:stretch>
            </p:blipFill>
            <p:spPr bwMode="auto">
              <a:xfrm>
                <a:off x="2743200" y="3886200"/>
                <a:ext cx="889000" cy="457200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pic>
        </p:grpSp>
        <p:grpSp>
          <p:nvGrpSpPr>
            <p:cNvPr id="61" name="Group 60"/>
            <p:cNvGrpSpPr/>
            <p:nvPr/>
          </p:nvGrpSpPr>
          <p:grpSpPr>
            <a:xfrm>
              <a:off x="1752600" y="5029200"/>
              <a:ext cx="1879600" cy="1066800"/>
              <a:chOff x="1752600" y="3886200"/>
              <a:chExt cx="1879600" cy="1066800"/>
            </a:xfrm>
          </p:grpSpPr>
          <p:pic>
            <p:nvPicPr>
              <p:cNvPr id="62" name="Picture 8" descr="C:\Documents and Settings\Jahirul\Desktop\kurvani\korbani19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5258" t="42858" r="63194" b="35714"/>
              <a:stretch>
                <a:fillRect/>
              </a:stretch>
            </p:blipFill>
            <p:spPr bwMode="auto">
              <a:xfrm>
                <a:off x="1752600" y="3886200"/>
                <a:ext cx="889000" cy="457200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pic>
          <p:pic>
            <p:nvPicPr>
              <p:cNvPr id="63" name="Picture 8" descr="C:\Documents and Settings\Jahirul\Desktop\kurvani\korbani19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5258" t="42858" r="63194" b="35714"/>
              <a:stretch>
                <a:fillRect/>
              </a:stretch>
            </p:blipFill>
            <p:spPr bwMode="auto">
              <a:xfrm>
                <a:off x="1752600" y="4495800"/>
                <a:ext cx="889000" cy="457200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pic>
          <p:pic>
            <p:nvPicPr>
              <p:cNvPr id="64" name="Picture 8" descr="C:\Documents and Settings\Jahirul\Desktop\kurvani\korbani19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5258" t="42858" r="63194" b="35714"/>
              <a:stretch>
                <a:fillRect/>
              </a:stretch>
            </p:blipFill>
            <p:spPr bwMode="auto">
              <a:xfrm>
                <a:off x="2743200" y="4495800"/>
                <a:ext cx="889000" cy="457200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pic>
          <p:pic>
            <p:nvPicPr>
              <p:cNvPr id="65" name="Picture 8" descr="C:\Documents and Settings\Jahirul\Desktop\kurvani\korbani19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5258" t="42858" r="63194" b="35714"/>
              <a:stretch>
                <a:fillRect/>
              </a:stretch>
            </p:blipFill>
            <p:spPr bwMode="auto">
              <a:xfrm>
                <a:off x="2743200" y="3886200"/>
                <a:ext cx="889000" cy="457200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pic>
        </p:grpSp>
        <p:grpSp>
          <p:nvGrpSpPr>
            <p:cNvPr id="66" name="Group 65"/>
            <p:cNvGrpSpPr/>
            <p:nvPr/>
          </p:nvGrpSpPr>
          <p:grpSpPr>
            <a:xfrm>
              <a:off x="3733800" y="5029200"/>
              <a:ext cx="1879600" cy="1066800"/>
              <a:chOff x="1752600" y="3886200"/>
              <a:chExt cx="1879600" cy="1066800"/>
            </a:xfrm>
          </p:grpSpPr>
          <p:pic>
            <p:nvPicPr>
              <p:cNvPr id="67" name="Picture 8" descr="C:\Documents and Settings\Jahirul\Desktop\kurvani\korbani19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5258" t="42858" r="63194" b="35714"/>
              <a:stretch>
                <a:fillRect/>
              </a:stretch>
            </p:blipFill>
            <p:spPr bwMode="auto">
              <a:xfrm>
                <a:off x="1752600" y="3886200"/>
                <a:ext cx="889000" cy="457200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pic>
          <p:pic>
            <p:nvPicPr>
              <p:cNvPr id="68" name="Picture 8" descr="C:\Documents and Settings\Jahirul\Desktop\kurvani\korbani19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5258" t="42858" r="63194" b="35714"/>
              <a:stretch>
                <a:fillRect/>
              </a:stretch>
            </p:blipFill>
            <p:spPr bwMode="auto">
              <a:xfrm>
                <a:off x="1752600" y="4495800"/>
                <a:ext cx="889000" cy="457200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pic>
          <p:pic>
            <p:nvPicPr>
              <p:cNvPr id="69" name="Picture 8" descr="C:\Documents and Settings\Jahirul\Desktop\kurvani\korbani19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5258" t="42858" r="63194" b="35714"/>
              <a:stretch>
                <a:fillRect/>
              </a:stretch>
            </p:blipFill>
            <p:spPr bwMode="auto">
              <a:xfrm>
                <a:off x="2743200" y="4495800"/>
                <a:ext cx="889000" cy="457200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pic>
          <p:pic>
            <p:nvPicPr>
              <p:cNvPr id="70" name="Picture 8" descr="C:\Documents and Settings\Jahirul\Desktop\kurvani\korbani19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5258" t="42858" r="63194" b="35714"/>
              <a:stretch>
                <a:fillRect/>
              </a:stretch>
            </p:blipFill>
            <p:spPr bwMode="auto">
              <a:xfrm>
                <a:off x="2743200" y="3886200"/>
                <a:ext cx="889000" cy="457200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8" descr="C:\Documents and Settings\Jahirul\Desktop\kurvani\korbani19.jpg"/>
          <p:cNvPicPr>
            <a:picLocks noChangeAspect="1" noChangeArrowheads="1"/>
          </p:cNvPicPr>
          <p:nvPr/>
        </p:nvPicPr>
        <p:blipFill>
          <a:blip r:embed="rId2" cstate="print"/>
          <a:srcRect l="39434" t="17857" r="34276" b="53571"/>
          <a:stretch>
            <a:fillRect/>
          </a:stretch>
        </p:blipFill>
        <p:spPr bwMode="auto">
          <a:xfrm>
            <a:off x="3352800" y="2057400"/>
            <a:ext cx="2590800" cy="1981200"/>
          </a:xfrm>
          <a:prstGeom prst="rect">
            <a:avLst/>
          </a:prstGeom>
          <a:noFill/>
        </p:spPr>
      </p:pic>
      <p:pic>
        <p:nvPicPr>
          <p:cNvPr id="5" name="Picture 8" descr="C:\Documents and Settings\Jahirul\Desktop\kurvani\korbani19.jpg"/>
          <p:cNvPicPr>
            <a:picLocks noChangeAspect="1" noChangeArrowheads="1"/>
          </p:cNvPicPr>
          <p:nvPr/>
        </p:nvPicPr>
        <p:blipFill>
          <a:blip r:embed="rId2" cstate="print"/>
          <a:srcRect l="39434" t="17857" r="34276" b="53571"/>
          <a:stretch>
            <a:fillRect/>
          </a:stretch>
        </p:blipFill>
        <p:spPr bwMode="auto">
          <a:xfrm>
            <a:off x="533400" y="2057400"/>
            <a:ext cx="2590800" cy="1981200"/>
          </a:xfrm>
          <a:prstGeom prst="rect">
            <a:avLst/>
          </a:prstGeom>
          <a:noFill/>
        </p:spPr>
      </p:pic>
      <p:pic>
        <p:nvPicPr>
          <p:cNvPr id="6" name="Picture 8" descr="C:\Documents and Settings\Jahirul\Desktop\kurvani\korbani19.jpg"/>
          <p:cNvPicPr>
            <a:picLocks noChangeAspect="1" noChangeArrowheads="1"/>
          </p:cNvPicPr>
          <p:nvPr/>
        </p:nvPicPr>
        <p:blipFill>
          <a:blip r:embed="rId2" cstate="print"/>
          <a:srcRect l="39434" t="17857" r="34276" b="53571"/>
          <a:stretch>
            <a:fillRect/>
          </a:stretch>
        </p:blipFill>
        <p:spPr bwMode="auto">
          <a:xfrm>
            <a:off x="6172200" y="2057400"/>
            <a:ext cx="2590800" cy="19812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524000" y="685800"/>
            <a:ext cx="6019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dirty="0" smtClean="0"/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কুরবানীর গোস্ত বন্টন করার নিয়ম </a:t>
            </a:r>
            <a:endParaRPr lang="bn-BD" sz="1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4191000"/>
            <a:ext cx="2362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গরীব মিসকীনের এক ভাগ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81400" y="4191000"/>
            <a:ext cx="2286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আত্নীয় স্বজনের এক ভাগ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24600" y="4114800"/>
            <a:ext cx="2286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কুরবানী দাতার এক ভাগ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371600"/>
            <a:ext cx="8763000" cy="472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কুরবানির গোস্তের হুকুম....</a:t>
            </a:r>
          </a:p>
          <a:p>
            <a:pPr algn="ctr"/>
            <a:endParaRPr lang="bn-BD" sz="4000" b="1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কুরবানির গোস্ত কুরবাননি দাতা নিজে খাবে এবং অন্যদেরকে খাওয়াতে হবে। </a:t>
            </a:r>
          </a:p>
          <a:p>
            <a:pPr>
              <a:buFont typeface="Wingdings" pitchFamily="2" charset="2"/>
              <a:buChar char="q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ইচ্ছানুযায়ী আত্নীয় স্বজন প্রতিবেশীদেরকে দান করতে পারবে। 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ইচ্ছা করলে সব গোস্ত দান করে দিতে পারবে ।</a:t>
            </a:r>
          </a:p>
          <a:p>
            <a:pPr>
              <a:buFont typeface="Wingdings" pitchFamily="2" charset="2"/>
              <a:buChar char="q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কুরবানীর গোস্ত বিক্রয় করা বৈধ নয়। </a:t>
            </a:r>
          </a:p>
          <a:p>
            <a:pPr>
              <a:buFont typeface="Wingdings" pitchFamily="2" charset="2"/>
              <a:buChar char="q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গরীবদের মাঝে সদকা করা মুস্তাহাব।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133600" y="1066800"/>
            <a:ext cx="48768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2590800"/>
            <a:ext cx="80010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q"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 কুরবানীর গোস্ত বিতরনের পদ্ধতি নিয়ে আলোচনা কর?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67000" y="762000"/>
            <a:ext cx="44958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2057400"/>
            <a:ext cx="7620000" cy="449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উদহিয়্যাহ শব্দের অর্থ কি। </a:t>
            </a:r>
          </a:p>
          <a:p>
            <a:pPr>
              <a:buFont typeface="Wingdings" pitchFamily="2" charset="2"/>
              <a:buChar char="q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কুরবানী করা কার উপর ফরজ ।</a:t>
            </a:r>
          </a:p>
          <a:p>
            <a:pPr>
              <a:buFont typeface="Wingdings" pitchFamily="2" charset="2"/>
              <a:buChar char="q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গরু,ছাগল ,উঠের কুরবানির নিয়ম বর্নণা কর।</a:t>
            </a:r>
          </a:p>
          <a:p>
            <a:pPr>
              <a:buFont typeface="Wingdings" pitchFamily="2" charset="2"/>
              <a:buChar char="q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মুসলমানদের জীবনে অন্যতম আত্নত্যাগের বিষয় হল কুরবানী তা তোমার মতের পক্ষে যুক্তি দেখিয়ে বিশ্লেষণ কর।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685800"/>
            <a:ext cx="52578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2362200"/>
            <a:ext cx="8001000" cy="259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q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কুরবানির মাধ্যেমে একজন মুসলমান তার </a:t>
            </a:r>
            <a:r>
              <a:rPr lang="bn-BD" sz="4000" smtClean="0">
                <a:latin typeface="NikoshBAN" pitchFamily="2" charset="0"/>
                <a:cs typeface="NikoshBAN" pitchFamily="2" charset="0"/>
              </a:rPr>
              <a:t>জীবনের আত্নত্যাগের যে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চিত্র ফুটে উঠে তা তোমার নিজের ভাষায় বিশ্লেষন কর।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228600" y="1447800"/>
            <a:ext cx="8458200" cy="3657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err="1" smtClean="0">
                <a:latin typeface="SutonnyMJ" pitchFamily="2" charset="0"/>
                <a:cs typeface="SutonnyMJ" pitchFamily="2" charset="0"/>
              </a:rPr>
              <a:t>a</a:t>
            </a:r>
            <a:r>
              <a:rPr lang="en-US" sz="13800" smtClean="0">
                <a:latin typeface="SutonnyMJ" pitchFamily="2" charset="0"/>
                <a:cs typeface="SutonnyMJ" pitchFamily="2" charset="0"/>
              </a:rPr>
              <a:t>b¨ev</a:t>
            </a:r>
            <a:r>
              <a:rPr lang="en-US" sz="13800" dirty="0" smtClean="0">
                <a:latin typeface="SutonnyMJ" pitchFamily="2" charset="0"/>
                <a:cs typeface="SutonnyMJ" pitchFamily="2" charset="0"/>
              </a:rPr>
              <a:t>`</a:t>
            </a:r>
            <a:endParaRPr lang="en-US" sz="138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838200"/>
            <a:ext cx="8229600" cy="472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মো: আবদুস সালাম আজাদী</a:t>
            </a:r>
          </a:p>
          <a:p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প্রভাষক ( আরবী) </a:t>
            </a:r>
          </a:p>
          <a:p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গাউসূল আজম আবদুল কাদের জিলানী (রহ</a:t>
            </a:r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  <a:sym typeface="Wingdings" pitchFamily="2" charset="2"/>
              </a:rPr>
              <a:t>:)</a:t>
            </a:r>
            <a:endParaRPr lang="en-US" sz="40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  <a:sym typeface="Wingdings" pitchFamily="2" charset="2"/>
            </a:endParaRPr>
          </a:p>
          <a:p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  <a:sym typeface="Wingdings" pitchFamily="2" charset="2"/>
              </a:rPr>
              <a:t> আলিম মাদ্রাসা, আবিদপুর, বুড়িচং, কুমিল্লা।</a:t>
            </a:r>
            <a:endParaRPr lang="bn-BD" sz="3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  <a:sym typeface="Wingdings" pitchFamily="2" charset="2"/>
            </a:endParaRPr>
          </a:p>
          <a:p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মোবা: 01922038238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01875000875,01723043959</a:t>
            </a:r>
          </a:p>
          <a:p>
            <a:r>
              <a:rPr lang="bn-BD" sz="2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  <a:sym typeface="Wingdings" pitchFamily="2" charset="2"/>
              </a:rPr>
              <a:t>ইমেইল: 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  <a:sym typeface="Wingdings" pitchFamily="2" charset="2"/>
              </a:rPr>
              <a:t>azadmdabdussalam21gmail.com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1" descr="C:\Documents and Settings\Jahirul\Desktop\201001A0\28012010258.jpg"/>
          <p:cNvPicPr>
            <a:picLocks noChangeAspect="1" noChangeArrowheads="1"/>
          </p:cNvPicPr>
          <p:nvPr/>
        </p:nvPicPr>
        <p:blipFill>
          <a:blip r:embed="rId2" cstate="print"/>
          <a:srcRect l="41639" t="33741" r="42906" b="40032"/>
          <a:stretch>
            <a:fillRect/>
          </a:stretch>
        </p:blipFill>
        <p:spPr bwMode="auto">
          <a:xfrm>
            <a:off x="7162800" y="914400"/>
            <a:ext cx="1371600" cy="17456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1371600"/>
            <a:ext cx="7467600" cy="403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atin typeface="SutonnyMJ" pitchFamily="2" charset="0"/>
                <a:cs typeface="NikoshBAN" pitchFamily="2" charset="0"/>
              </a:rPr>
              <a:t>শ্রেণি  :  আলিম প্রথম বর্ষ </a:t>
            </a:r>
          </a:p>
          <a:p>
            <a:pPr>
              <a:buFont typeface="Wingdings" pitchFamily="2" charset="2"/>
              <a:buChar char="q"/>
            </a:pP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bn-BD" sz="5400" dirty="0" smtClean="0">
                <a:latin typeface="SutonnyMJ" pitchFamily="2" charset="0"/>
                <a:cs typeface="NikoshBAN" pitchFamily="2" charset="0"/>
              </a:rPr>
              <a:t>বিষয় :  ফিকহ প্রথম পত্র </a:t>
            </a:r>
          </a:p>
          <a:p>
            <a:pPr>
              <a:buFont typeface="Wingdings" pitchFamily="2" charset="2"/>
              <a:buChar char="q"/>
            </a:pP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bn-BD" sz="5400" dirty="0" smtClean="0">
                <a:latin typeface="SutonnyMJ" pitchFamily="2" charset="0"/>
                <a:cs typeface="NikoshBAN" pitchFamily="2" charset="0"/>
              </a:rPr>
              <a:t>সময় :   </a:t>
            </a:r>
            <a:r>
              <a:rPr lang="en-US" sz="5400" dirty="0" smtClean="0">
                <a:latin typeface="SutonnyMJ" pitchFamily="2" charset="0"/>
                <a:cs typeface="NikoshBAN" pitchFamily="2" charset="0"/>
              </a:rPr>
              <a:t>4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0</a:t>
            </a:r>
            <a:r>
              <a:rPr lang="bn-BD" sz="5400" dirty="0" smtClean="0">
                <a:latin typeface="SutonnyMJ" pitchFamily="2" charset="0"/>
                <a:cs typeface="NikoshBAN" pitchFamily="2" charset="0"/>
              </a:rPr>
              <a:t> মিনিট</a:t>
            </a:r>
          </a:p>
          <a:p>
            <a:pPr>
              <a:buFont typeface="Wingdings" pitchFamily="2" charset="2"/>
              <a:buChar char="q"/>
            </a:pP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bn-BD" sz="5400" dirty="0" smtClean="0">
                <a:latin typeface="SutonnyMJ" pitchFamily="2" charset="0"/>
                <a:cs typeface="NikoshBAN" pitchFamily="2" charset="0"/>
              </a:rPr>
              <a:t>তারিখ:  </a:t>
            </a:r>
            <a:r>
              <a:rPr lang="en-US" sz="5400" dirty="0" smtClean="0">
                <a:latin typeface="SutonnyMJ" pitchFamily="2" charset="0"/>
                <a:cs typeface="NikoshBAN" pitchFamily="2" charset="0"/>
              </a:rPr>
              <a:t>04/03/2017</a:t>
            </a:r>
            <a:r>
              <a:rPr lang="bn-BD" sz="5400" dirty="0" smtClean="0">
                <a:latin typeface="SutonnyMJ" pitchFamily="2" charset="0"/>
                <a:cs typeface="NikoshBAN" pitchFamily="2" charset="0"/>
              </a:rPr>
              <a:t> খ্রি: 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03co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28600"/>
            <a:ext cx="2514600" cy="1885950"/>
          </a:xfrm>
          <a:prstGeom prst="rect">
            <a:avLst/>
          </a:prstGeom>
        </p:spPr>
      </p:pic>
      <p:pic>
        <p:nvPicPr>
          <p:cNvPr id="5" name="Picture 4" descr="C:\Documents and Settings\Jahirul\Desktop\kurvani\korbani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048000"/>
            <a:ext cx="4114800" cy="2705100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533400" y="2286000"/>
            <a:ext cx="2286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SutonnyMJ" pitchFamily="2" charset="0"/>
                <a:cs typeface="NikoshBAN" pitchFamily="2" charset="0"/>
              </a:rPr>
              <a:t>কুরবানীর গরু 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733800" y="2286000"/>
            <a:ext cx="2057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SutonnyMJ" pitchFamily="2" charset="0"/>
                <a:cs typeface="NikoshBAN" pitchFamily="2" charset="0"/>
              </a:rPr>
              <a:t>কুরবানীর উঠ 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90800" y="5867400"/>
            <a:ext cx="4191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SutonnyMJ" pitchFamily="2" charset="0"/>
                <a:cs typeface="NikoshBAN" pitchFamily="2" charset="0"/>
              </a:rPr>
              <a:t>কুরবানী করা হচ্ছে একটি পশু  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4" name="Picture 23" descr="30-11-11-2.jpg"/>
          <p:cNvPicPr>
            <a:picLocks noChangeAspect="1"/>
          </p:cNvPicPr>
          <p:nvPr/>
        </p:nvPicPr>
        <p:blipFill>
          <a:blip r:embed="rId4" cstate="print"/>
          <a:srcRect b="7034"/>
          <a:stretch>
            <a:fillRect/>
          </a:stretch>
        </p:blipFill>
        <p:spPr>
          <a:xfrm>
            <a:off x="3276600" y="152400"/>
            <a:ext cx="2743701" cy="1981200"/>
          </a:xfrm>
          <a:prstGeom prst="rect">
            <a:avLst/>
          </a:prstGeom>
        </p:spPr>
      </p:pic>
      <p:pic>
        <p:nvPicPr>
          <p:cNvPr id="25" name="Picture 24" descr="image_166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228600"/>
            <a:ext cx="2285999" cy="1928811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6553200" y="2286000"/>
            <a:ext cx="2209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SutonnyMJ" pitchFamily="2" charset="0"/>
                <a:cs typeface="NikoshBAN" pitchFamily="2" charset="0"/>
              </a:rPr>
              <a:t>কুরবানীর বকরী </a:t>
            </a:r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066800"/>
            <a:ext cx="7391400" cy="411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latin typeface="SutonnyMJ" pitchFamily="2" charset="0"/>
                <a:cs typeface="Nikosh" pitchFamily="2" charset="0"/>
              </a:rPr>
              <a:t>৫ম অধ্যায় </a:t>
            </a:r>
          </a:p>
          <a:p>
            <a:pPr algn="ctr"/>
            <a:r>
              <a:rPr lang="bn-BD" sz="8000" dirty="0" smtClean="0">
                <a:latin typeface="SutonnyMJ" pitchFamily="2" charset="0"/>
                <a:cs typeface="Nikosh" pitchFamily="2" charset="0"/>
              </a:rPr>
              <a:t>কিতাবুল উদহিয়্যাহ  </a:t>
            </a:r>
            <a:endParaRPr lang="en-US" sz="80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990600"/>
            <a:ext cx="8001000" cy="495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......</a:t>
            </a:r>
          </a:p>
          <a:p>
            <a:pPr>
              <a:buFont typeface="Wingdings" pitchFamily="2" charset="2"/>
              <a:buChar char="q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উদহিয়্যাহ  কাহাকে বলে তা বলতে পারবে।</a:t>
            </a:r>
          </a:p>
          <a:p>
            <a:pPr>
              <a:buFont typeface="Wingdings" pitchFamily="2" charset="2"/>
              <a:buChar char="q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কুরবানি কার উপর ফরজ তা বলতে পারবে ।</a:t>
            </a:r>
          </a:p>
          <a:p>
            <a:pPr>
              <a:buFont typeface="Wingdings" pitchFamily="2" charset="2"/>
              <a:buChar char="q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কুরবানি কার উপর কখন য়াজিব হয় তা বলতে পারবে। </a:t>
            </a:r>
          </a:p>
          <a:p>
            <a:pPr>
              <a:buFont typeface="Wingdings" pitchFamily="2" charset="2"/>
              <a:buChar char="q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কুরবানির গুরুত্ব সম্পর্কে আলোচনা করতে পারবে। 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114800" y="3071813"/>
          <a:ext cx="914400" cy="714375"/>
        </p:xfrm>
        <a:graphic>
          <a:graphicData uri="http://schemas.openxmlformats.org/presentationml/2006/ole">
            <p:oleObj spid="_x0000_s1027" name="Package" showAsIcon="1" r:id="rId3" imgW="914400" imgH="71424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Jahirul\Desktop\kurvani\korbani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81000"/>
            <a:ext cx="3429000" cy="2438400"/>
          </a:xfrm>
          <a:prstGeom prst="rect">
            <a:avLst/>
          </a:prstGeom>
          <a:noFill/>
        </p:spPr>
      </p:pic>
      <p:pic>
        <p:nvPicPr>
          <p:cNvPr id="20" name="Picture 19" descr="nama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04800"/>
            <a:ext cx="3581399" cy="25581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5800" y="2971800"/>
            <a:ext cx="3276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ঈদের নামায পড়া অবস্থায়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6096000"/>
            <a:ext cx="3276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জবেহ  কৃত কুরবানীর পশু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81600" y="6096000"/>
            <a:ext cx="3429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কুরবানীর পর  চামড়া পৃথক করার দৃশ্য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05400" y="2971800"/>
            <a:ext cx="3429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কুরবানীর পশু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4" descr="C:\Documents and Settings\Jahirul\Desktop\kurvani\korbani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619500"/>
            <a:ext cx="3505200" cy="2324100"/>
          </a:xfrm>
          <a:prstGeom prst="rect">
            <a:avLst/>
          </a:prstGeom>
          <a:noFill/>
        </p:spPr>
      </p:pic>
      <p:pic>
        <p:nvPicPr>
          <p:cNvPr id="11" name="Picture 6" descr="C:\Documents and Settings\Jahirul\Desktop\kurvani\korbani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3543300"/>
            <a:ext cx="3429000" cy="2400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838200"/>
            <a:ext cx="8458200" cy="556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§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উদহিয়্যাহ শব্দটি আরবী  যার আভিধানিক অর্থ হল  কুরবানী করা, উৎসর্গ করা ইত্যাদি ।</a:t>
            </a:r>
          </a:p>
          <a:p>
            <a:pPr>
              <a:buFont typeface="Wingdings" pitchFamily="2" charset="2"/>
              <a:buChar char="§"/>
            </a:pPr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এর পারিভাষিক অর্থ হল: শরহে বেকায়া গ্রন্থাকারের মতে : কুরবানির দিন সমূহের কোনা একটি দিনে আল্লাহর নৈকট্য লাভের আশায় নির্দিষ্ট প্রানী জবাই করাকে কুরবানি  বলে।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410</TotalTime>
  <Words>363</Words>
  <Application>Microsoft Office PowerPoint</Application>
  <PresentationFormat>On-screen Show (4:3)</PresentationFormat>
  <Paragraphs>60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Equity</vt:lpstr>
      <vt:lpstr>Package</vt:lpstr>
      <vt:lpstr>                                  স্বাগতম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A.Salam</cp:lastModifiedBy>
  <cp:revision>87</cp:revision>
  <dcterms:created xsi:type="dcterms:W3CDTF">2006-08-16T00:00:00Z</dcterms:created>
  <dcterms:modified xsi:type="dcterms:W3CDTF">2018-07-31T05:09:29Z</dcterms:modified>
</cp:coreProperties>
</file>