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0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2455" y="152400"/>
            <a:ext cx="57022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আসসালামু</a:t>
            </a:r>
            <a:r>
              <a:rPr lang="en-US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আলাইকুম</a:t>
            </a:r>
            <a:endParaRPr lang="en-US" sz="6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4038" y="1512240"/>
            <a:ext cx="44390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স্বাগতম সবাইকে</a:t>
            </a:r>
            <a:endParaRPr lang="en-US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3837" y="2967335"/>
            <a:ext cx="4136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Your text here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Sun 8"/>
          <p:cNvSpPr/>
          <p:nvPr/>
        </p:nvSpPr>
        <p:spPr>
          <a:xfrm>
            <a:off x="152400" y="1447800"/>
            <a:ext cx="1600200" cy="50292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7254657" y="1260396"/>
            <a:ext cx="1600200" cy="50292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343237"/>
            <a:ext cx="5181600" cy="413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4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667000" y="381000"/>
            <a:ext cx="39624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1183" y="1496291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800" dirty="0">
                <a:solidFill>
                  <a:srgbClr val="C00000"/>
                </a:solidFill>
              </a:rPr>
              <a:t>মূল্যায়ন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967335"/>
            <a:ext cx="8763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v"/>
            </a:pPr>
            <a:r>
              <a:rPr lang="as-IN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মাধ্যমে 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কিভাবে কাঙ্খিত শিক্ষা অর্জন করা সম্ভব ? </a:t>
            </a:r>
            <a:endParaRPr lang="en-US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4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228600"/>
            <a:ext cx="84582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8000" dirty="0"/>
              <a:t>বাড়ির কাজঃ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" y="3352800"/>
            <a:ext cx="8839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Arial" pitchFamily="34" charset="0"/>
              <a:buChar char="•"/>
            </a:pPr>
            <a:r>
              <a:rPr lang="bn-IN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তোমার </a:t>
            </a:r>
            <a:r>
              <a:rPr lang="bn-IN" sz="6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মতে </a:t>
            </a:r>
            <a:r>
              <a:rPr lang="bn-IN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সীমাবদ্ধতা ব্যাখ্যা কর ? </a:t>
            </a:r>
          </a:p>
          <a:p>
            <a:pPr algn="ctr"/>
            <a:endParaRPr lang="bn-IN" sz="6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62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304800"/>
            <a:ext cx="8811859" cy="2667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13800" dirty="0"/>
              <a:t>ধন্যবাদ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24200"/>
            <a:ext cx="8811859" cy="3581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6609" y="3276600"/>
            <a:ext cx="4730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CCFF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আল্লাহ হাফেজ 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CCFF6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22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1972" y="76200"/>
            <a:ext cx="584006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শিক্ষক পরিচিতি</a:t>
            </a:r>
          </a:p>
          <a:p>
            <a:pPr algn="ctr"/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Donut 5"/>
          <p:cNvSpPr/>
          <p:nvPr/>
        </p:nvSpPr>
        <p:spPr>
          <a:xfrm>
            <a:off x="76200" y="1316182"/>
            <a:ext cx="5334000" cy="5181600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মোঃ জাহিদুল ইসলাম, দক্ষিন গাজীপুর দাখিল মাদ্রাসা, ভাণ্ডারিয়া, পিরোজপুর । </a:t>
            </a: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2590800"/>
            <a:ext cx="2743200" cy="2590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415832" y="2015192"/>
            <a:ext cx="16519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there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323108"/>
            <a:ext cx="3429000" cy="49252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2600" y="4719935"/>
            <a:ext cx="48005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4812268"/>
            <a:ext cx="220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          </a:t>
            </a:r>
            <a:r>
              <a:rPr lang="as-IN" dirty="0" smtClean="0">
                <a:solidFill>
                  <a:srgbClr val="FFFF00"/>
                </a:solidFill>
              </a:rPr>
              <a:t>অধ্যায়ঃ </a:t>
            </a:r>
            <a:r>
              <a:rPr lang="as-IN" dirty="0">
                <a:solidFill>
                  <a:srgbClr val="FFFF00"/>
                </a:solidFill>
              </a:rPr>
              <a:t>প্রথম </a:t>
            </a:r>
          </a:p>
        </p:txBody>
      </p:sp>
    </p:spTree>
    <p:extLst>
      <p:ext uri="{BB962C8B-B14F-4D97-AF65-F5344CB8AC3E}">
        <p14:creationId xmlns:p14="http://schemas.microsoft.com/office/powerpoint/2010/main" val="343224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0" grpId="0" animBg="1"/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3362" y="152400"/>
            <a:ext cx="74048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ছবিতে কি দেখা যাচ্ছে ? ভেবে উত্তর দিই ।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4114800" cy="3657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5257800"/>
            <a:ext cx="8610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কম্পিউটারের মাধ্যমে </a:t>
            </a:r>
            <a:r>
              <a:rPr lang="bn-IN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পড়ানো</a:t>
            </a:r>
            <a:r>
              <a:rPr lang="bn-IN" sz="40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হচ্ছে।</a:t>
            </a:r>
            <a:endParaRPr lang="en-US" sz="4000" b="0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143000"/>
            <a:ext cx="43053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58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07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6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আজকের পাঠের </a:t>
            </a:r>
            <a:r>
              <a:rPr lang="bn-IN" sz="6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বিষয়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168063"/>
            <a:ext cx="4301709" cy="3556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68063"/>
            <a:ext cx="3962399" cy="35563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5105400"/>
            <a:ext cx="84581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54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ও বাংলাদেশ 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52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277" y="152400"/>
            <a:ext cx="6963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s-IN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s-IN" sz="4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এই পাঠ শেষে শিক্ষার্থীরা ……</a:t>
            </a:r>
            <a:endParaRPr lang="as-IN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267200"/>
            <a:ext cx="80772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সম্পর্কে বলতে ও শিখতে পারবে।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শিক্ষার মান </a:t>
            </a:r>
            <a:r>
              <a:rPr lang="bn-IN" sz="32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বৃদ্ধিতে </a:t>
            </a:r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ব্যবহার ব্যাখ্যা করতে পারবে।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গুরুত্ব এবং </a:t>
            </a:r>
            <a:r>
              <a:rPr lang="bn-IN" sz="32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সুবিধা  সম্পর্কে </a:t>
            </a:r>
            <a:r>
              <a:rPr lang="bn-IN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বিশ্লেষণ  করতে  পারবে।</a:t>
            </a:r>
            <a:endParaRPr lang="bn-IN" sz="6000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075731"/>
            <a:ext cx="8458200" cy="308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24399" cy="1676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76800" y="228600"/>
            <a:ext cx="411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</a:t>
            </a:r>
            <a:r>
              <a:rPr lang="bn-IN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কি?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3399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1706571"/>
            <a:ext cx="9143999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বর্তমান সময়ে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আমাদের একটি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আবশ্যকীয় মাধ্যম হচ্ছে তথ্য ও প্রযুক্তি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 এই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তথ্য ও 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প্রযুক্তি ছাড়া আমরা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কোনো কিছু ভাবতে পারিনা,আর 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এই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তথ্য ও প্রযুক্তির আশীর্বাদই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হলো ই-লার্নিং ।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শব্দটি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ইলেকট্রনিক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লার্নিং 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এর অর্থ হলো বৈদ্যুতিক  শিক্ষা । এ শিক্ষাটি মূলত অনলাইন ভিত্তিক শিক্ষামূলক প্লাটফর্ম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 যেখানে  ইলেকট্রনিক 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ডিভাইস ও ইন্টারনেট সংযোগের মাধ্যমে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ইলেক্ট্রনিক লার্নিং </a:t>
            </a:r>
            <a:r>
              <a:rPr lang="bn-IN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ক্লাসে অংশগ্রহণ করা যায়। বর্তমানে </a:t>
            </a: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স্মার্টফোন, ট্যাবলেট,ল্যাপটপ সচারচর হওয়ায় ই-লার্নিং এর জনপ্রিয়তা অনেক বেড়েছে। এখন বাসায় বসে বিভিন্ন ধরনের ক্লাস ও প্রশিক্ষনে অংশগ্রহণ</a:t>
            </a:r>
          </a:p>
          <a:p>
            <a:pPr algn="ctr">
              <a:spcAft>
                <a:spcPts val="600"/>
              </a:spcAft>
            </a:pPr>
            <a:r>
              <a:rPr lang="bn-IN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করা যায়। একবিংশ শতাব্দীতে আধুনিক শিক্ষার একমাত্র মাধ্যম হচ্ছে ই-লার্নিং পদ্ধতি।</a:t>
            </a:r>
          </a:p>
          <a:p>
            <a:pPr algn="ctr"/>
            <a:endParaRPr lang="bn-IN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8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012686"/>
            <a:ext cx="4468091" cy="21110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7098" y="304800"/>
            <a:ext cx="81983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সুবিধাসমূহঃ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109" y="3167798"/>
            <a:ext cx="8811492" cy="40626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as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পৃথিবীর যে কোনো প্রান্ত থেকে কোনো ভালো শিক্ষকের পাঠদান একই সময়ে সকল </a:t>
            </a:r>
            <a:r>
              <a:rPr lang="as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শিক্ষার্থী </a:t>
            </a:r>
            <a:r>
              <a:rPr lang="as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পাঠ অনুশীলনে অংশগ্রহণ করতে পারবে</a:t>
            </a:r>
            <a:r>
              <a:rPr lang="as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  <a:endParaRPr lang="bn-IN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as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মাধ্যমে নতুন </a:t>
            </a:r>
            <a:r>
              <a:rPr lang="en-US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শিক্ষা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প্রতিষ্ঠান</a:t>
            </a:r>
            <a:r>
              <a:rPr lang="en-US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স্থাপন</a:t>
            </a:r>
            <a:r>
              <a:rPr lang="as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s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না করে অনেক ছাত্র-ছাত্রীকে একসাথে পাঠদান সম্ভব হয়</a:t>
            </a:r>
            <a:r>
              <a:rPr lang="as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  <a:endParaRPr lang="bn-IN" sz="2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bn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মাধ্যমে </a:t>
            </a:r>
            <a:r>
              <a:rPr lang="bn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অনলাইন পরীক্ষা </a:t>
            </a:r>
            <a:r>
              <a:rPr lang="bn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নেওয়া ও </a:t>
            </a:r>
            <a:r>
              <a:rPr lang="bn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দেওয়া সম্ভব হয়</a:t>
            </a:r>
            <a:r>
              <a:rPr lang="bn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।</a:t>
            </a:r>
          </a:p>
          <a:p>
            <a:pPr marL="685800" lvl="0" indent="-685800">
              <a:buFont typeface="Wingdings" pitchFamily="2" charset="2"/>
              <a:buChar char="Ø"/>
            </a:pPr>
            <a:r>
              <a:rPr lang="bn-IN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সর্বোপরি </a:t>
            </a:r>
            <a:r>
              <a:rPr lang="bn-IN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মাধ্যমে পৃথিবীর যে কোনো প্রান্ত থেকে শিক্ষা ও প্রশিক্ষন গ্রহন করা সম্ভব ।  </a:t>
            </a:r>
            <a:endParaRPr lang="bn-IN" sz="2400" dirty="0" smtClean="0">
              <a:solidFill>
                <a:srgbClr val="000000"/>
              </a:solidFill>
            </a:endParaRPr>
          </a:p>
          <a:p>
            <a:pPr marL="685800" indent="-685800">
              <a:buFont typeface="Wingdings" pitchFamily="2" charset="2"/>
              <a:buChar char="Ø"/>
            </a:pPr>
            <a:endParaRPr lang="as-IN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685800" indent="-685800">
              <a:buFont typeface="Wingdings" pitchFamily="2" charset="2"/>
              <a:buChar char="Ø"/>
            </a:pP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248" y="1012686"/>
            <a:ext cx="4175353" cy="211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0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4572000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6400"/>
            <a:ext cx="4267200" cy="312420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1524000" y="76200"/>
            <a:ext cx="6172200" cy="1524000"/>
          </a:xfrm>
          <a:prstGeom prst="downArrow">
            <a:avLst>
              <a:gd name="adj1" fmla="val 50000"/>
              <a:gd name="adj2" fmla="val 465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dirty="0">
                <a:solidFill>
                  <a:srgbClr val="FF3399"/>
                </a:solidFill>
              </a:rPr>
              <a:t>একক কাজঃ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2704" y="92517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4855" y="51816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bn-IN" sz="3200" dirty="0" smtClean="0"/>
              <a:t>  </a:t>
            </a:r>
            <a:r>
              <a:rPr lang="as-IN" sz="3200" dirty="0" smtClean="0"/>
              <a:t>ই-লার্নিং </a:t>
            </a:r>
            <a:r>
              <a:rPr lang="as-IN" sz="3200" dirty="0"/>
              <a:t>এর </a:t>
            </a:r>
            <a:r>
              <a:rPr lang="bn-IN" sz="3200" dirty="0" smtClean="0"/>
              <a:t>৩টি ডিভাইস  </a:t>
            </a:r>
            <a:r>
              <a:rPr lang="bn-IN" sz="3200" dirty="0"/>
              <a:t>ও  ২টি </a:t>
            </a:r>
            <a:r>
              <a:rPr lang="as-IN" sz="3200" dirty="0" smtClean="0"/>
              <a:t>মাধ্যম</a:t>
            </a:r>
            <a:r>
              <a:rPr lang="bn-IN" sz="3200" dirty="0" smtClean="0"/>
              <a:t>ের নাম লিখ ?</a:t>
            </a:r>
          </a:p>
        </p:txBody>
      </p:sp>
    </p:spTree>
    <p:extLst>
      <p:ext uri="{BB962C8B-B14F-4D97-AF65-F5344CB8AC3E}">
        <p14:creationId xmlns:p14="http://schemas.microsoft.com/office/powerpoint/2010/main" val="25495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1066800" y="93017"/>
            <a:ext cx="6705600" cy="3090565"/>
          </a:xfrm>
          <a:prstGeom prst="star5">
            <a:avLst>
              <a:gd name="adj" fmla="val 20811"/>
              <a:gd name="hf" fmla="val 105146"/>
              <a:gd name="vf" fmla="val 11055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3200" dirty="0"/>
              <a:t>জোড়ায় কাজঃ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1" y="3352800"/>
            <a:ext cx="8763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ctr">
              <a:buFont typeface="Wingdings" pitchFamily="2" charset="2"/>
              <a:buChar char="Ø"/>
            </a:pPr>
            <a:r>
              <a:rPr lang="as-IN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ই-লার্নিং এর মাধ্যমে </a:t>
            </a:r>
            <a:r>
              <a:rPr lang="bn-IN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আমরা কিভাবে উপকৃত হই তার বর্ণনা দাও ?</a:t>
            </a:r>
          </a:p>
        </p:txBody>
      </p:sp>
    </p:spTree>
    <p:extLst>
      <p:ext uri="{BB962C8B-B14F-4D97-AF65-F5344CB8AC3E}">
        <p14:creationId xmlns:p14="http://schemas.microsoft.com/office/powerpoint/2010/main" val="56554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294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maida_mahera</dc:creator>
  <cp:lastModifiedBy>maida_mahera</cp:lastModifiedBy>
  <cp:revision>39</cp:revision>
  <dcterms:created xsi:type="dcterms:W3CDTF">2006-08-16T00:00:00Z</dcterms:created>
  <dcterms:modified xsi:type="dcterms:W3CDTF">2021-06-12T16:17:53Z</dcterms:modified>
</cp:coreProperties>
</file>