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63" r:id="rId5"/>
    <p:sldId id="260" r:id="rId6"/>
    <p:sldId id="261"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snapToGrid="0">
      <p:cViewPr varScale="1">
        <p:scale>
          <a:sx n="80" d="100"/>
          <a:sy n="80" d="100"/>
        </p:scale>
        <p:origin x="114"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78198-96D7-4EBB-8EBF-9913DE9F35B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215664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78198-96D7-4EBB-8EBF-9913DE9F35B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383714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78198-96D7-4EBB-8EBF-9913DE9F35B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226549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78198-96D7-4EBB-8EBF-9913DE9F35B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168744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78198-96D7-4EBB-8EBF-9913DE9F35B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415518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78198-96D7-4EBB-8EBF-9913DE9F35B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262447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78198-96D7-4EBB-8EBF-9913DE9F35B4}" type="datetimeFigureOut">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173042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78198-96D7-4EBB-8EBF-9913DE9F35B4}" type="datetimeFigureOut">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264678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78198-96D7-4EBB-8EBF-9913DE9F35B4}" type="datetimeFigureOut">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345320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78198-96D7-4EBB-8EBF-9913DE9F35B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149789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78198-96D7-4EBB-8EBF-9913DE9F35B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BA07-3565-47BC-9E38-633BD4ACA54A}" type="slidenum">
              <a:rPr lang="en-US" smtClean="0"/>
              <a:t>‹#›</a:t>
            </a:fld>
            <a:endParaRPr lang="en-US"/>
          </a:p>
        </p:txBody>
      </p:sp>
    </p:spTree>
    <p:extLst>
      <p:ext uri="{BB962C8B-B14F-4D97-AF65-F5344CB8AC3E}">
        <p14:creationId xmlns:p14="http://schemas.microsoft.com/office/powerpoint/2010/main" val="198997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78198-96D7-4EBB-8EBF-9913DE9F35B4}" type="datetimeFigureOut">
              <a:rPr lang="en-US" smtClean="0"/>
              <a:t>6/12/2021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7BA07-3565-47BC-9E38-633BD4ACA54A}" type="slidenum">
              <a:rPr lang="en-US" smtClean="0"/>
              <a:t>‹#›</a:t>
            </a:fld>
            <a:endParaRPr lang="en-US"/>
          </a:p>
        </p:txBody>
      </p:sp>
    </p:spTree>
    <p:extLst>
      <p:ext uri="{BB962C8B-B14F-4D97-AF65-F5344CB8AC3E}">
        <p14:creationId xmlns:p14="http://schemas.microsoft.com/office/powerpoint/2010/main" val="3763865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2388" y="2310063"/>
            <a:ext cx="8995611" cy="1199900"/>
          </a:xfrm>
        </p:spPr>
        <p:txBody>
          <a:bodyPr/>
          <a:lstStyle/>
          <a:p>
            <a:r>
              <a:rPr lang="en-US" dirty="0" smtClean="0">
                <a:solidFill>
                  <a:srgbClr val="FF0000"/>
                </a:solidFill>
              </a:rPr>
              <a:t>Welcome</a:t>
            </a:r>
            <a:endParaRPr lang="en-US" dirty="0">
              <a:solidFill>
                <a:srgbClr val="FF0000"/>
              </a:solidFill>
            </a:endParaRPr>
          </a:p>
        </p:txBody>
      </p:sp>
      <p:sp>
        <p:nvSpPr>
          <p:cNvPr id="3" name="Subtitle 2"/>
          <p:cNvSpPr>
            <a:spLocks noGrp="1"/>
          </p:cNvSpPr>
          <p:nvPr>
            <p:ph type="subTitle" idx="1"/>
          </p:nvPr>
        </p:nvSpPr>
        <p:spPr/>
        <p:txBody>
          <a:bodyPr/>
          <a:lstStyle/>
          <a:p>
            <a:endParaRPr lang="en-US" sz="4000"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0503" y="3569423"/>
            <a:ext cx="6784739" cy="4802680"/>
          </a:xfrm>
          <a:prstGeom prst="rect">
            <a:avLst/>
          </a:prstGeom>
        </p:spPr>
      </p:pic>
    </p:spTree>
    <p:extLst>
      <p:ext uri="{BB962C8B-B14F-4D97-AF65-F5344CB8AC3E}">
        <p14:creationId xmlns:p14="http://schemas.microsoft.com/office/powerpoint/2010/main" val="2222146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406440"/>
          </a:xfrm>
        </p:spPr>
        <p:txBody>
          <a:bodyPr>
            <a:normAutofit fontScale="90000"/>
          </a:bodyPr>
          <a:lstStyle/>
          <a:p>
            <a:r>
              <a:rPr lang="en-US" dirty="0" smtClean="0">
                <a:solidFill>
                  <a:srgbClr val="7030A0"/>
                </a:solidFill>
              </a:rPr>
              <a:t>A business can have ultimate success if funds are collected and distributed properly. If they chose share capital then number of stockholders will be increased. If they borrow fund then they will have to pay interest. Now they will be successful if they can take check and </a:t>
            </a:r>
            <a:r>
              <a:rPr lang="en-US" dirty="0" err="1" smtClean="0">
                <a:solidFill>
                  <a:srgbClr val="7030A0"/>
                </a:solidFill>
              </a:rPr>
              <a:t>alance</a:t>
            </a:r>
            <a:r>
              <a:rPr lang="en-US" dirty="0" smtClean="0">
                <a:solidFill>
                  <a:srgbClr val="7030A0"/>
                </a:solidFill>
              </a:rPr>
              <a:t> </a:t>
            </a:r>
            <a:r>
              <a:rPr lang="en-US" dirty="0" err="1" smtClean="0">
                <a:solidFill>
                  <a:srgbClr val="7030A0"/>
                </a:solidFill>
              </a:rPr>
              <a:t>dission</a:t>
            </a:r>
            <a:r>
              <a:rPr lang="en-US" dirty="0" smtClean="0">
                <a:solidFill>
                  <a:srgbClr val="7030A0"/>
                </a:solidFill>
              </a:rPr>
              <a:t>.</a:t>
            </a:r>
            <a:endParaRPr lang="en-US" dirty="0">
              <a:solidFill>
                <a:srgbClr val="7030A0"/>
              </a:solidFill>
            </a:endParaRPr>
          </a:p>
        </p:txBody>
      </p:sp>
      <p:sp>
        <p:nvSpPr>
          <p:cNvPr id="3" name="Text Placeholder 2"/>
          <p:cNvSpPr>
            <a:spLocks noGrp="1"/>
          </p:cNvSpPr>
          <p:nvPr>
            <p:ph type="body" idx="1"/>
          </p:nvPr>
        </p:nvSpPr>
        <p:spPr/>
        <p:txBody>
          <a:bodyPr/>
          <a:lstStyle/>
          <a:p>
            <a:endParaRPr lang="en-US"/>
          </a:p>
        </p:txBody>
      </p:sp>
      <p:sp>
        <p:nvSpPr>
          <p:cNvPr id="4" name="Rectangle 3"/>
          <p:cNvSpPr/>
          <p:nvPr/>
        </p:nvSpPr>
        <p:spPr>
          <a:xfrm>
            <a:off x="6476153" y="3147497"/>
            <a:ext cx="306494" cy="369332"/>
          </a:xfrm>
          <a:prstGeom prst="rect">
            <a:avLst/>
          </a:prstGeom>
        </p:spPr>
        <p:txBody>
          <a:bodyPr wrap="none">
            <a:spAutoFit/>
          </a:bodyPr>
          <a:lstStyle/>
          <a:p>
            <a:r>
              <a:rPr lang="en-US" dirty="0"/>
              <a:t>b</a:t>
            </a:r>
          </a:p>
        </p:txBody>
      </p:sp>
    </p:spTree>
    <p:extLst>
      <p:ext uri="{BB962C8B-B14F-4D97-AF65-F5344CB8AC3E}">
        <p14:creationId xmlns:p14="http://schemas.microsoft.com/office/powerpoint/2010/main" val="333355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26" y="1155031"/>
            <a:ext cx="11070724" cy="1094873"/>
          </a:xfrm>
        </p:spPr>
        <p:txBody>
          <a:bodyPr>
            <a:normAutofit fontScale="90000"/>
          </a:bodyPr>
          <a:lstStyle/>
          <a:p>
            <a:r>
              <a:rPr lang="en-US" dirty="0" smtClean="0">
                <a:solidFill>
                  <a:srgbClr val="FF0000"/>
                </a:solidFill>
              </a:rPr>
              <a:t>Home Work:</a:t>
            </a:r>
            <a:br>
              <a:rPr lang="en-US" dirty="0" smtClean="0">
                <a:solidFill>
                  <a:srgbClr val="FF0000"/>
                </a:solidFill>
              </a:rPr>
            </a:br>
            <a:r>
              <a:rPr lang="en-US" dirty="0" smtClean="0">
                <a:solidFill>
                  <a:srgbClr val="00B050"/>
                </a:solidFill>
              </a:rPr>
              <a:t>1.Importance of capital structure.</a:t>
            </a:r>
            <a:br>
              <a:rPr lang="en-US" dirty="0" smtClean="0">
                <a:solidFill>
                  <a:srgbClr val="00B050"/>
                </a:solidFill>
              </a:rPr>
            </a:br>
            <a:r>
              <a:rPr lang="en-US" dirty="0" smtClean="0">
                <a:solidFill>
                  <a:srgbClr val="00B050"/>
                </a:solidFill>
              </a:rPr>
              <a:t>2.Why debt capital is called the best source of capital?</a:t>
            </a:r>
            <a:endParaRPr lang="en-US" dirty="0">
              <a:solidFill>
                <a:srgbClr val="00B05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2939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6" y="1564105"/>
            <a:ext cx="10396955" cy="1915528"/>
          </a:xfrm>
        </p:spPr>
        <p:txBody>
          <a:bodyPr/>
          <a:lstStyle/>
          <a:p>
            <a:pPr algn="ctr"/>
            <a:r>
              <a:rPr lang="en-US" sz="9600" dirty="0" smtClean="0">
                <a:solidFill>
                  <a:srgbClr val="00B050"/>
                </a:solidFill>
              </a:rPr>
              <a:t>Thank You</a:t>
            </a:r>
            <a:endParaRPr lang="en-US" sz="9600" dirty="0">
              <a:solidFill>
                <a:srgbClr val="00B050"/>
              </a:solidFill>
            </a:endParaRPr>
          </a:p>
        </p:txBody>
      </p:sp>
      <p:sp>
        <p:nvSpPr>
          <p:cNvPr id="3" name="Text Placeholder 2"/>
          <p:cNvSpPr>
            <a:spLocks noGrp="1"/>
          </p:cNvSpPr>
          <p:nvPr>
            <p:ph type="body" idx="1"/>
          </p:nvPr>
        </p:nvSpPr>
        <p:spPr>
          <a:xfrm>
            <a:off x="2768097" y="3837447"/>
            <a:ext cx="10515600" cy="1500187"/>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2634914" y="3837447"/>
            <a:ext cx="6208295" cy="6208295"/>
          </a:xfrm>
          <a:prstGeom prst="rect">
            <a:avLst/>
          </a:prstGeom>
        </p:spPr>
      </p:pic>
    </p:spTree>
    <p:extLst>
      <p:ext uri="{BB962C8B-B14F-4D97-AF65-F5344CB8AC3E}">
        <p14:creationId xmlns:p14="http://schemas.microsoft.com/office/powerpoint/2010/main" val="226802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solidFill>
                  <a:srgbClr val="00B050"/>
                </a:solidFill>
              </a:rPr>
              <a:t>Md.Nazmul</a:t>
            </a:r>
            <a:r>
              <a:rPr lang="en-US" dirty="0">
                <a:solidFill>
                  <a:srgbClr val="00B050"/>
                </a:solidFill>
              </a:rPr>
              <a:t> Hasan </a:t>
            </a:r>
            <a:r>
              <a:rPr lang="en-US">
                <a:solidFill>
                  <a:srgbClr val="00B050"/>
                </a:solidFill>
              </a:rPr>
              <a:t>Nahid</a:t>
            </a: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Lecturer</a:t>
            </a:r>
            <a:br>
              <a:rPr lang="en-US" dirty="0" smtClean="0">
                <a:solidFill>
                  <a:schemeClr val="accent1">
                    <a:lumMod val="75000"/>
                  </a:schemeClr>
                </a:solidFill>
              </a:rPr>
            </a:br>
            <a:r>
              <a:rPr lang="en-US" dirty="0" smtClean="0">
                <a:solidFill>
                  <a:schemeClr val="accent1">
                    <a:lumMod val="75000"/>
                  </a:schemeClr>
                </a:solidFill>
              </a:rPr>
              <a:t>Department of Management</a:t>
            </a:r>
            <a:br>
              <a:rPr lang="en-US" dirty="0" smtClean="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4400" dirty="0" err="1" smtClean="0">
                <a:solidFill>
                  <a:schemeClr val="accent6">
                    <a:lumMod val="75000"/>
                  </a:schemeClr>
                </a:solidFill>
              </a:rPr>
              <a:t>Alhaj</a:t>
            </a:r>
            <a:r>
              <a:rPr lang="en-US" sz="4400" dirty="0" smtClean="0">
                <a:solidFill>
                  <a:schemeClr val="accent6">
                    <a:lumMod val="75000"/>
                  </a:schemeClr>
                </a:solidFill>
              </a:rPr>
              <a:t> Noor Mia College</a:t>
            </a:r>
            <a:endParaRPr lang="en-US" sz="4400" dirty="0">
              <a:solidFill>
                <a:schemeClr val="accent6">
                  <a:lumMod val="75000"/>
                </a:schemeClr>
              </a:solidFill>
            </a:endParaRPr>
          </a:p>
        </p:txBody>
      </p:sp>
    </p:spTree>
    <p:extLst>
      <p:ext uri="{BB962C8B-B14F-4D97-AF65-F5344CB8AC3E}">
        <p14:creationId xmlns:p14="http://schemas.microsoft.com/office/powerpoint/2010/main" val="62692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432" y="365125"/>
            <a:ext cx="10427368" cy="5903328"/>
          </a:xfrm>
        </p:spPr>
        <p:txBody>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141" y="-1314279"/>
            <a:ext cx="11268467" cy="6331447"/>
          </a:xfrm>
          <a:prstGeom prst="rect">
            <a:avLst/>
          </a:prstGeom>
        </p:spPr>
      </p:pic>
    </p:spTree>
    <p:extLst>
      <p:ext uri="{BB962C8B-B14F-4D97-AF65-F5344CB8AC3E}">
        <p14:creationId xmlns:p14="http://schemas.microsoft.com/office/powerpoint/2010/main" val="2252267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00B050"/>
              </a:solidFill>
            </a:endParaRPr>
          </a:p>
        </p:txBody>
      </p:sp>
      <p:sp>
        <p:nvSpPr>
          <p:cNvPr id="3" name="Content Placeholder 2"/>
          <p:cNvSpPr>
            <a:spLocks noGrp="1"/>
          </p:cNvSpPr>
          <p:nvPr>
            <p:ph idx="1"/>
          </p:nvPr>
        </p:nvSpPr>
        <p:spPr>
          <a:xfrm>
            <a:off x="625642" y="1973179"/>
            <a:ext cx="10728158" cy="4203784"/>
          </a:xfrm>
        </p:spPr>
        <p:txBody>
          <a:bodyPr/>
          <a:lstStyle/>
          <a:p>
            <a:endParaRPr lang="en-US" dirty="0"/>
          </a:p>
        </p:txBody>
      </p:sp>
      <p:sp>
        <p:nvSpPr>
          <p:cNvPr id="4" name="Rectangle 3"/>
          <p:cNvSpPr/>
          <p:nvPr/>
        </p:nvSpPr>
        <p:spPr>
          <a:xfrm>
            <a:off x="336884" y="3104147"/>
            <a:ext cx="17078657" cy="1107996"/>
          </a:xfrm>
          <a:prstGeom prst="rect">
            <a:avLst/>
          </a:prstGeom>
        </p:spPr>
        <p:txBody>
          <a:bodyPr wrap="square">
            <a:spAutoFit/>
          </a:bodyPr>
          <a:lstStyle/>
          <a:p>
            <a:pPr marL="228600" lvl="7">
              <a:spcBef>
                <a:spcPts val="1000"/>
              </a:spcBef>
            </a:pPr>
            <a:r>
              <a:rPr lang="en-US" sz="6600" dirty="0">
                <a:solidFill>
                  <a:schemeClr val="accent2"/>
                </a:solidFill>
              </a:rPr>
              <a:t>Sources of Capital Structure</a:t>
            </a:r>
          </a:p>
        </p:txBody>
      </p:sp>
    </p:spTree>
    <p:extLst>
      <p:ext uri="{BB962C8B-B14F-4D97-AF65-F5344CB8AC3E}">
        <p14:creationId xmlns:p14="http://schemas.microsoft.com/office/powerpoint/2010/main" val="212243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010" y="851067"/>
            <a:ext cx="10515600" cy="4351338"/>
          </a:xfrm>
        </p:spPr>
        <p:txBody>
          <a:bodyPr>
            <a:normAutofit lnSpcReduction="10000"/>
          </a:bodyPr>
          <a:lstStyle/>
          <a:p>
            <a:r>
              <a:rPr lang="en-US" sz="4800" dirty="0" smtClean="0">
                <a:solidFill>
                  <a:schemeClr val="accent2">
                    <a:lumMod val="75000"/>
                  </a:schemeClr>
                </a:solidFill>
              </a:rPr>
              <a:t>What is capital structure:</a:t>
            </a:r>
          </a:p>
          <a:p>
            <a:r>
              <a:rPr lang="en-US" sz="4800" dirty="0" smtClean="0">
                <a:solidFill>
                  <a:schemeClr val="accent2">
                    <a:lumMod val="75000"/>
                  </a:schemeClr>
                </a:solidFill>
              </a:rPr>
              <a:t>Sources of capital structure:</a:t>
            </a:r>
          </a:p>
          <a:p>
            <a:r>
              <a:rPr lang="en-US" sz="4800" dirty="0" smtClean="0">
                <a:solidFill>
                  <a:schemeClr val="accent2">
                    <a:lumMod val="75000"/>
                  </a:schemeClr>
                </a:solidFill>
              </a:rPr>
              <a:t>How can an organization arrange their fund:</a:t>
            </a:r>
          </a:p>
          <a:p>
            <a:r>
              <a:rPr lang="en-US" sz="4800" dirty="0" smtClean="0">
                <a:solidFill>
                  <a:schemeClr val="accent2">
                    <a:lumMod val="75000"/>
                  </a:schemeClr>
                </a:solidFill>
              </a:rPr>
              <a:t>How business success depends on proper collection of fund.</a:t>
            </a:r>
          </a:p>
          <a:p>
            <a:endParaRPr lang="en-US" sz="4800" dirty="0" smtClean="0">
              <a:solidFill>
                <a:schemeClr val="accent2">
                  <a:lumMod val="75000"/>
                </a:schemeClr>
              </a:solidFill>
            </a:endParaRPr>
          </a:p>
        </p:txBody>
      </p:sp>
    </p:spTree>
    <p:extLst>
      <p:ext uri="{BB962C8B-B14F-4D97-AF65-F5344CB8AC3E}">
        <p14:creationId xmlns:p14="http://schemas.microsoft.com/office/powerpoint/2010/main" val="176555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252" y="136525"/>
            <a:ext cx="10343147" cy="645528"/>
          </a:xfrm>
        </p:spPr>
        <p:txBody>
          <a:bodyPr>
            <a:normAutofit fontScale="90000"/>
          </a:bodyPr>
          <a:lstStyle/>
          <a:p>
            <a:endParaRPr lang="en-US" dirty="0"/>
          </a:p>
        </p:txBody>
      </p:sp>
      <p:sp>
        <p:nvSpPr>
          <p:cNvPr id="3" name="Content Placeholder 2"/>
          <p:cNvSpPr>
            <a:spLocks noGrp="1"/>
          </p:cNvSpPr>
          <p:nvPr>
            <p:ph idx="1"/>
          </p:nvPr>
        </p:nvSpPr>
        <p:spPr>
          <a:xfrm>
            <a:off x="156411" y="1094874"/>
            <a:ext cx="11197389" cy="5082089"/>
          </a:xfrm>
        </p:spPr>
        <p:txBody>
          <a:bodyPr>
            <a:normAutofit/>
          </a:bodyPr>
          <a:lstStyle/>
          <a:p>
            <a:r>
              <a:rPr lang="en-US" sz="4800" dirty="0" smtClean="0">
                <a:solidFill>
                  <a:schemeClr val="accent2">
                    <a:lumMod val="75000"/>
                  </a:schemeClr>
                </a:solidFill>
              </a:rPr>
              <a:t>Capital structure means a process how </a:t>
            </a:r>
            <a:r>
              <a:rPr lang="en-US" sz="4800" dirty="0" err="1" smtClean="0">
                <a:solidFill>
                  <a:schemeClr val="accent2">
                    <a:lumMod val="75000"/>
                  </a:schemeClr>
                </a:solidFill>
              </a:rPr>
              <a:t>firns</a:t>
            </a:r>
            <a:r>
              <a:rPr lang="en-US" sz="4800" dirty="0" smtClean="0">
                <a:solidFill>
                  <a:schemeClr val="accent2">
                    <a:lumMod val="75000"/>
                  </a:schemeClr>
                </a:solidFill>
              </a:rPr>
              <a:t> collect their desired fund</a:t>
            </a:r>
            <a:r>
              <a:rPr lang="en-US" sz="4800" dirty="0" smtClean="0"/>
              <a:t>.</a:t>
            </a:r>
            <a:endParaRPr lang="en-US" sz="4800" dirty="0"/>
          </a:p>
        </p:txBody>
      </p:sp>
    </p:spTree>
    <p:extLst>
      <p:ext uri="{BB962C8B-B14F-4D97-AF65-F5344CB8AC3E}">
        <p14:creationId xmlns:p14="http://schemas.microsoft.com/office/powerpoint/2010/main" val="302930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384" y="935140"/>
            <a:ext cx="10950039" cy="2033691"/>
          </a:xfrm>
        </p:spPr>
        <p:txBody>
          <a:bodyPr>
            <a:normAutofit fontScale="90000"/>
          </a:bodyPr>
          <a:lstStyle/>
          <a:p>
            <a:r>
              <a:rPr lang="en-US" dirty="0" smtClean="0">
                <a:solidFill>
                  <a:srgbClr val="00B050"/>
                </a:solidFill>
              </a:rPr>
              <a:t>1.Equity Capital</a:t>
            </a:r>
            <a:br>
              <a:rPr lang="en-US" dirty="0" smtClean="0">
                <a:solidFill>
                  <a:srgbClr val="00B050"/>
                </a:solidFill>
              </a:rPr>
            </a:br>
            <a:r>
              <a:rPr lang="en-US" dirty="0" smtClean="0">
                <a:solidFill>
                  <a:srgbClr val="00B050"/>
                </a:solidFill>
              </a:rPr>
              <a:t>2.Debt Capital</a:t>
            </a:r>
            <a:br>
              <a:rPr lang="en-US" dirty="0" smtClean="0">
                <a:solidFill>
                  <a:srgbClr val="00B050"/>
                </a:solidFill>
              </a:rPr>
            </a:br>
            <a:r>
              <a:rPr lang="en-US" dirty="0" smtClean="0">
                <a:solidFill>
                  <a:srgbClr val="00B050"/>
                </a:solidFill>
              </a:rPr>
              <a:t>3.Preferred stock Capital</a:t>
            </a:r>
            <a:br>
              <a:rPr lang="en-US" dirty="0" smtClean="0">
                <a:solidFill>
                  <a:srgbClr val="00B050"/>
                </a:solidFill>
              </a:rPr>
            </a:br>
            <a:r>
              <a:rPr lang="en-US" dirty="0" smtClean="0">
                <a:solidFill>
                  <a:srgbClr val="00B050"/>
                </a:solidFill>
              </a:rPr>
              <a:t>4.Retainied Earnings</a:t>
            </a:r>
            <a:br>
              <a:rPr lang="en-US" dirty="0" smtClean="0">
                <a:solidFill>
                  <a:srgbClr val="00B050"/>
                </a:solidFill>
              </a:rPr>
            </a:br>
            <a:endParaRPr lang="en-US" dirty="0">
              <a:solidFill>
                <a:srgbClr val="00B050"/>
              </a:solidFill>
            </a:endParaRPr>
          </a:p>
        </p:txBody>
      </p:sp>
    </p:spTree>
    <p:extLst>
      <p:ext uri="{BB962C8B-B14F-4D97-AF65-F5344CB8AC3E}">
        <p14:creationId xmlns:p14="http://schemas.microsoft.com/office/powerpoint/2010/main" val="197904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1.What is capital structure?</a:t>
            </a:r>
            <a:br>
              <a:rPr lang="en-US" dirty="0" smtClean="0">
                <a:solidFill>
                  <a:srgbClr val="0070C0"/>
                </a:solidFill>
              </a:rPr>
            </a:br>
            <a:r>
              <a:rPr lang="en-US" dirty="0" smtClean="0">
                <a:solidFill>
                  <a:srgbClr val="0070C0"/>
                </a:solidFill>
              </a:rPr>
              <a:t>2.Mention the types of capital?</a:t>
            </a:r>
            <a:endParaRPr lang="en-US" dirty="0">
              <a:solidFill>
                <a:srgbClr val="0070C0"/>
              </a:solidFill>
            </a:endParaRPr>
          </a:p>
        </p:txBody>
      </p:sp>
    </p:spTree>
    <p:extLst>
      <p:ext uri="{BB962C8B-B14F-4D97-AF65-F5344CB8AC3E}">
        <p14:creationId xmlns:p14="http://schemas.microsoft.com/office/powerpoint/2010/main" val="3862079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0" y="130321"/>
            <a:ext cx="10372219" cy="1157058"/>
          </a:xfrm>
        </p:spPr>
        <p:txBody>
          <a:bodyPr>
            <a:normAutofit fontScale="90000"/>
          </a:bodyPr>
          <a:lstStyle/>
          <a:p>
            <a:r>
              <a:rPr lang="en-US" dirty="0" smtClean="0">
                <a:solidFill>
                  <a:srgbClr val="FF0000"/>
                </a:solidFill>
              </a:rPr>
              <a:t>A firm can raise fund from money </a:t>
            </a:r>
            <a:r>
              <a:rPr lang="en-US" dirty="0" err="1" smtClean="0">
                <a:solidFill>
                  <a:srgbClr val="FF0000"/>
                </a:solidFill>
              </a:rPr>
              <a:t>maeket</a:t>
            </a:r>
            <a:r>
              <a:rPr lang="en-US" dirty="0" smtClean="0">
                <a:solidFill>
                  <a:srgbClr val="FF0000"/>
                </a:solidFill>
              </a:rPr>
              <a:t> and capital </a:t>
            </a:r>
            <a:r>
              <a:rPr lang="en-US" dirty="0" err="1" smtClean="0">
                <a:solidFill>
                  <a:srgbClr val="FF0000"/>
                </a:solidFill>
              </a:rPr>
              <a:t>maeket</a:t>
            </a:r>
            <a:r>
              <a:rPr lang="en-US" dirty="0" smtClean="0">
                <a:solidFill>
                  <a:srgbClr val="FF0000"/>
                </a:solidFill>
              </a:rPr>
              <a:t>. Such as bank and other financial institutions. They also arrange </a:t>
            </a:r>
            <a:r>
              <a:rPr lang="en-US" dirty="0" err="1" smtClean="0">
                <a:solidFill>
                  <a:srgbClr val="FF0000"/>
                </a:solidFill>
              </a:rPr>
              <a:t>momey</a:t>
            </a:r>
            <a:r>
              <a:rPr lang="en-US" dirty="0" smtClean="0">
                <a:solidFill>
                  <a:srgbClr val="FF0000"/>
                </a:solidFill>
              </a:rPr>
              <a:t> from stock exchange by issuing shares</a:t>
            </a:r>
            <a:r>
              <a:rPr lang="en-US" dirty="0">
                <a:solidFill>
                  <a:srgbClr val="FF0000"/>
                </a:solidFill>
              </a:rPr>
              <a:t> </a:t>
            </a:r>
            <a:r>
              <a:rPr lang="en-US" dirty="0" smtClean="0">
                <a:solidFill>
                  <a:srgbClr val="FF0000"/>
                </a:solidFill>
              </a:rPr>
              <a:t>and bonds.</a:t>
            </a:r>
            <a:endParaRPr lang="en-US" dirty="0">
              <a:solidFill>
                <a:srgbClr val="FF000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6982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151</Words>
  <Application>Microsoft Office PowerPoint</Application>
  <PresentationFormat>Widescreen</PresentationFormat>
  <Paragraphs>16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vt:lpstr>
      <vt:lpstr>Md.Nazmul Hasan Nahid Lecturer Department of Management </vt:lpstr>
      <vt:lpstr>PowerPoint Presentation</vt:lpstr>
      <vt:lpstr>PowerPoint Presentation</vt:lpstr>
      <vt:lpstr>PowerPoint Presentation</vt:lpstr>
      <vt:lpstr>PowerPoint Presentation</vt:lpstr>
      <vt:lpstr>1.Equity Capital 2.Debt Capital 3.Preferred stock Capital 4.Retainied Earnings </vt:lpstr>
      <vt:lpstr>1.What is capital structure? 2.Mention the types of capital?</vt:lpstr>
      <vt:lpstr>A firm can raise fund from money maeket and capital maeket. Such as bank and other financial institutions. They also arrange momey from stock exchange by issuing shares and bonds.</vt:lpstr>
      <vt:lpstr>A business can have ultimate success if funds are collected and distributed properly. If they chose share capital then number of stockholders will be increased. If they borrow fund then they will have to pay interest. Now they will be successful if they can take check and alance dission.</vt:lpstr>
      <vt:lpstr>Home Work: 1.Importance of capital structure. 2.Why debt capital is called the best source of capital?</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Principles of Finance</dc:title>
  <dc:creator>lab</dc:creator>
  <cp:lastModifiedBy>lab</cp:lastModifiedBy>
  <cp:revision>33</cp:revision>
  <dcterms:created xsi:type="dcterms:W3CDTF">2021-06-07T08:09:04Z</dcterms:created>
  <dcterms:modified xsi:type="dcterms:W3CDTF">2021-06-12T10:03:40Z</dcterms:modified>
</cp:coreProperties>
</file>