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5" r:id="rId12"/>
    <p:sldId id="284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7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4544C-131E-4DC4-9D2A-98EC9EF528C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9219B-F821-4399-BBBB-330962EF178A}">
      <dgm:prSet phldrT="[Text]" custT="1"/>
      <dgm:spPr>
        <a:solidFill>
          <a:srgbClr val="FF0000"/>
        </a:solidFill>
        <a:ln w="28575"/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ডেটা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ট্রান্সমিশন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মোড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D92E9C-2AAE-4712-AD9C-12AD19A2A2EB}" type="parTrans" cxnId="{8E5D0B46-B8C9-4DA6-8D3F-B2CC93ADB8A5}">
      <dgm:prSet/>
      <dgm:spPr/>
      <dgm:t>
        <a:bodyPr/>
        <a:lstStyle/>
        <a:p>
          <a:endParaRPr lang="en-US"/>
        </a:p>
      </dgm:t>
    </dgm:pt>
    <dgm:pt modelId="{1071906C-527D-4A6F-A756-C3F951C93550}" type="sibTrans" cxnId="{8E5D0B46-B8C9-4DA6-8D3F-B2CC93ADB8A5}">
      <dgm:prSet/>
      <dgm:spPr/>
      <dgm:t>
        <a:bodyPr/>
        <a:lstStyle/>
        <a:p>
          <a:endParaRPr lang="en-US"/>
        </a:p>
      </dgm:t>
    </dgm:pt>
    <dgm:pt modelId="{42881DE0-4577-46A2-80C1-2FC65466FCF5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সিমপ্লেক্স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BD5FAD-E7B3-4FBE-AF3D-1B8DDF77A74F}" type="parTrans" cxnId="{C18EBCA2-D6FD-4586-A31A-A28BCECE64A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0FFEC09-D83F-4E1E-823C-7BB1384FB749}" type="sibTrans" cxnId="{C18EBCA2-D6FD-4586-A31A-A28BCECE64A2}">
      <dgm:prSet/>
      <dgm:spPr/>
      <dgm:t>
        <a:bodyPr/>
        <a:lstStyle/>
        <a:p>
          <a:endParaRPr lang="en-US"/>
        </a:p>
      </dgm:t>
    </dgm:pt>
    <dgm:pt modelId="{668F7D70-0CB3-4C8D-9681-0AB6A1F6EBED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হাফ-ডুপ্লেক্স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A7AE51-BAC6-4409-9021-3C0E8B71324C}" type="parTrans" cxnId="{2FC3F942-2FA3-49E1-9A2E-0E8CE6AC0743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B5D7809E-E9E7-446B-BB80-1DF28539CE90}" type="sibTrans" cxnId="{2FC3F942-2FA3-49E1-9A2E-0E8CE6AC0743}">
      <dgm:prSet/>
      <dgm:spPr/>
      <dgm:t>
        <a:bodyPr/>
        <a:lstStyle/>
        <a:p>
          <a:endParaRPr lang="en-US"/>
        </a:p>
      </dgm:t>
    </dgm:pt>
    <dgm:pt modelId="{112E67B4-7275-443D-B75F-C9F298D849B3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ফুল-ডুপ্লেক্স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4DBD96-41A8-4E82-AA44-566EB9D0C22A}" type="parTrans" cxnId="{B1633DB1-871A-43D7-9E26-BD382DF46ABD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8207D888-29FA-47CE-85A3-FA02D29623CE}" type="sibTrans" cxnId="{B1633DB1-871A-43D7-9E26-BD382DF46ABD}">
      <dgm:prSet/>
      <dgm:spPr/>
      <dgm:t>
        <a:bodyPr/>
        <a:lstStyle/>
        <a:p>
          <a:endParaRPr lang="en-US"/>
        </a:p>
      </dgm:t>
    </dgm:pt>
    <dgm:pt modelId="{BAA9A58C-E5F8-494B-837B-1D115CFDA043}" type="pres">
      <dgm:prSet presAssocID="{EDB4544C-131E-4DC4-9D2A-98EC9EF528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73EC1-31B8-49F8-926C-802ABF2E7798}" type="pres">
      <dgm:prSet presAssocID="{4699219B-F821-4399-BBBB-330962EF178A}" presName="centerShape" presStyleLbl="node0" presStyleIdx="0" presStyleCnt="1" custScaleX="136860" custScaleY="120595" custLinFactNeighborX="2472" custLinFactNeighborY="-3498"/>
      <dgm:spPr/>
      <dgm:t>
        <a:bodyPr/>
        <a:lstStyle/>
        <a:p>
          <a:endParaRPr lang="en-US"/>
        </a:p>
      </dgm:t>
    </dgm:pt>
    <dgm:pt modelId="{DCCE603D-1421-4E2C-BF69-5327F75279D3}" type="pres">
      <dgm:prSet presAssocID="{6EBD5FAD-E7B3-4FBE-AF3D-1B8DDF77A74F}" presName="parTrans" presStyleLbl="sibTrans2D1" presStyleIdx="0" presStyleCnt="3" custLinFactNeighborX="-22458" custLinFactNeighborY="15454"/>
      <dgm:spPr/>
      <dgm:t>
        <a:bodyPr/>
        <a:lstStyle/>
        <a:p>
          <a:endParaRPr lang="en-US"/>
        </a:p>
      </dgm:t>
    </dgm:pt>
    <dgm:pt modelId="{353647F3-DB8E-46C9-B60F-64722618C777}" type="pres">
      <dgm:prSet presAssocID="{6EBD5FAD-E7B3-4FBE-AF3D-1B8DDF77A74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0570E0E-DE9D-4891-968D-AB8CBA6917AB}" type="pres">
      <dgm:prSet presAssocID="{42881DE0-4577-46A2-80C1-2FC65466FCF5}" presName="node" presStyleLbl="node1" presStyleIdx="0" presStyleCnt="3" custScaleX="124022" custScaleY="78121" custRadScaleRad="93223" custRadScaleInc="-1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9F086-1AD4-4EA8-BD8C-A641E8D8F028}" type="pres">
      <dgm:prSet presAssocID="{44A7AE51-BAC6-4409-9021-3C0E8B71324C}" presName="parTrans" presStyleLbl="sibTrans2D1" presStyleIdx="1" presStyleCnt="3" custLinFactNeighborX="-55408" custLinFactNeighborY="32605"/>
      <dgm:spPr/>
      <dgm:t>
        <a:bodyPr/>
        <a:lstStyle/>
        <a:p>
          <a:endParaRPr lang="en-US"/>
        </a:p>
      </dgm:t>
    </dgm:pt>
    <dgm:pt modelId="{2F8753D0-F45A-4F33-9DBF-3188C077E9DB}" type="pres">
      <dgm:prSet presAssocID="{44A7AE51-BAC6-4409-9021-3C0E8B71324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30F5BE1-3BC2-4378-8C33-22A171DDF6B0}" type="pres">
      <dgm:prSet presAssocID="{668F7D70-0CB3-4C8D-9681-0AB6A1F6EBED}" presName="node" presStyleLbl="node1" presStyleIdx="1" presStyleCnt="3" custScaleX="150713" custScaleY="92015" custRadScaleRad="111407" custRadScaleInc="-10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B33D7-DA9D-45CC-BA1B-2F974691ED31}" type="pres">
      <dgm:prSet presAssocID="{B04DBD96-41A8-4E82-AA44-566EB9D0C22A}" presName="parTrans" presStyleLbl="sibTrans2D1" presStyleIdx="2" presStyleCnt="3" custLinFactNeighborX="21397" custLinFactNeighborY="-11132"/>
      <dgm:spPr/>
      <dgm:t>
        <a:bodyPr/>
        <a:lstStyle/>
        <a:p>
          <a:endParaRPr lang="en-US"/>
        </a:p>
      </dgm:t>
    </dgm:pt>
    <dgm:pt modelId="{6285DF56-2BC1-4A4D-86A8-365C1E3AC044}" type="pres">
      <dgm:prSet presAssocID="{B04DBD96-41A8-4E82-AA44-566EB9D0C22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3427B76-AF7E-4C01-B5D4-E402EB98E85B}" type="pres">
      <dgm:prSet presAssocID="{112E67B4-7275-443D-B75F-C9F298D849B3}" presName="node" presStyleLbl="node1" presStyleIdx="2" presStyleCnt="3" custScaleX="153214" custScaleY="95095" custRadScaleRad="92436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B34C3D-28C8-4B84-80CD-3B6EF5B03877}" type="presOf" srcId="{4699219B-F821-4399-BBBB-330962EF178A}" destId="{81673EC1-31B8-49F8-926C-802ABF2E7798}" srcOrd="0" destOrd="0" presId="urn:microsoft.com/office/officeart/2005/8/layout/radial5"/>
    <dgm:cxn modelId="{EBFA94EE-3538-4E05-A02C-57A765AB70C0}" type="presOf" srcId="{44A7AE51-BAC6-4409-9021-3C0E8B71324C}" destId="{2F8753D0-F45A-4F33-9DBF-3188C077E9DB}" srcOrd="1" destOrd="0" presId="urn:microsoft.com/office/officeart/2005/8/layout/radial5"/>
    <dgm:cxn modelId="{F81D08D8-6845-4DBB-ADF3-D60E0C7C1024}" type="presOf" srcId="{EDB4544C-131E-4DC4-9D2A-98EC9EF528C2}" destId="{BAA9A58C-E5F8-494B-837B-1D115CFDA043}" srcOrd="0" destOrd="0" presId="urn:microsoft.com/office/officeart/2005/8/layout/radial5"/>
    <dgm:cxn modelId="{C18EBCA2-D6FD-4586-A31A-A28BCECE64A2}" srcId="{4699219B-F821-4399-BBBB-330962EF178A}" destId="{42881DE0-4577-46A2-80C1-2FC65466FCF5}" srcOrd="0" destOrd="0" parTransId="{6EBD5FAD-E7B3-4FBE-AF3D-1B8DDF77A74F}" sibTransId="{C0FFEC09-D83F-4E1E-823C-7BB1384FB749}"/>
    <dgm:cxn modelId="{8E5D0B46-B8C9-4DA6-8D3F-B2CC93ADB8A5}" srcId="{EDB4544C-131E-4DC4-9D2A-98EC9EF528C2}" destId="{4699219B-F821-4399-BBBB-330962EF178A}" srcOrd="0" destOrd="0" parTransId="{2AD92E9C-2AAE-4712-AD9C-12AD19A2A2EB}" sibTransId="{1071906C-527D-4A6F-A756-C3F951C93550}"/>
    <dgm:cxn modelId="{2FC3F942-2FA3-49E1-9A2E-0E8CE6AC0743}" srcId="{4699219B-F821-4399-BBBB-330962EF178A}" destId="{668F7D70-0CB3-4C8D-9681-0AB6A1F6EBED}" srcOrd="1" destOrd="0" parTransId="{44A7AE51-BAC6-4409-9021-3C0E8B71324C}" sibTransId="{B5D7809E-E9E7-446B-BB80-1DF28539CE90}"/>
    <dgm:cxn modelId="{10E99C2B-5854-4B19-8CCB-E74BAB07B8DD}" type="presOf" srcId="{112E67B4-7275-443D-B75F-C9F298D849B3}" destId="{13427B76-AF7E-4C01-B5D4-E402EB98E85B}" srcOrd="0" destOrd="0" presId="urn:microsoft.com/office/officeart/2005/8/layout/radial5"/>
    <dgm:cxn modelId="{2084D65A-55DC-4EB8-9E29-A016DF880F24}" type="presOf" srcId="{42881DE0-4577-46A2-80C1-2FC65466FCF5}" destId="{00570E0E-DE9D-4891-968D-AB8CBA6917AB}" srcOrd="0" destOrd="0" presId="urn:microsoft.com/office/officeart/2005/8/layout/radial5"/>
    <dgm:cxn modelId="{3F25BF73-CB7F-44E8-AB10-D207E2F4DB06}" type="presOf" srcId="{668F7D70-0CB3-4C8D-9681-0AB6A1F6EBED}" destId="{B30F5BE1-3BC2-4378-8C33-22A171DDF6B0}" srcOrd="0" destOrd="0" presId="urn:microsoft.com/office/officeart/2005/8/layout/radial5"/>
    <dgm:cxn modelId="{213A0F7F-0BD4-4A82-94BE-FFB67FA13B65}" type="presOf" srcId="{B04DBD96-41A8-4E82-AA44-566EB9D0C22A}" destId="{6285DF56-2BC1-4A4D-86A8-365C1E3AC044}" srcOrd="1" destOrd="0" presId="urn:microsoft.com/office/officeart/2005/8/layout/radial5"/>
    <dgm:cxn modelId="{B1633DB1-871A-43D7-9E26-BD382DF46ABD}" srcId="{4699219B-F821-4399-BBBB-330962EF178A}" destId="{112E67B4-7275-443D-B75F-C9F298D849B3}" srcOrd="2" destOrd="0" parTransId="{B04DBD96-41A8-4E82-AA44-566EB9D0C22A}" sibTransId="{8207D888-29FA-47CE-85A3-FA02D29623CE}"/>
    <dgm:cxn modelId="{AA612220-A54C-41F9-BE6B-7EF4585EB34D}" type="presOf" srcId="{6EBD5FAD-E7B3-4FBE-AF3D-1B8DDF77A74F}" destId="{DCCE603D-1421-4E2C-BF69-5327F75279D3}" srcOrd="0" destOrd="0" presId="urn:microsoft.com/office/officeart/2005/8/layout/radial5"/>
    <dgm:cxn modelId="{8D97529B-80D0-46E6-9772-A57CFD797E65}" type="presOf" srcId="{6EBD5FAD-E7B3-4FBE-AF3D-1B8DDF77A74F}" destId="{353647F3-DB8E-46C9-B60F-64722618C777}" srcOrd="1" destOrd="0" presId="urn:microsoft.com/office/officeart/2005/8/layout/radial5"/>
    <dgm:cxn modelId="{40D2B5ED-3220-4BAD-9FD5-13DE272F73F9}" type="presOf" srcId="{B04DBD96-41A8-4E82-AA44-566EB9D0C22A}" destId="{B6DB33D7-DA9D-45CC-BA1B-2F974691ED31}" srcOrd="0" destOrd="0" presId="urn:microsoft.com/office/officeart/2005/8/layout/radial5"/>
    <dgm:cxn modelId="{D41A51C4-C3A3-4E88-8253-2D3CF1A0CD1A}" type="presOf" srcId="{44A7AE51-BAC6-4409-9021-3C0E8B71324C}" destId="{ECE9F086-1AD4-4EA8-BD8C-A641E8D8F028}" srcOrd="0" destOrd="0" presId="urn:microsoft.com/office/officeart/2005/8/layout/radial5"/>
    <dgm:cxn modelId="{2C0524FA-F12A-46BB-8D5A-94A0996E95F0}" type="presParOf" srcId="{BAA9A58C-E5F8-494B-837B-1D115CFDA043}" destId="{81673EC1-31B8-49F8-926C-802ABF2E7798}" srcOrd="0" destOrd="0" presId="urn:microsoft.com/office/officeart/2005/8/layout/radial5"/>
    <dgm:cxn modelId="{8B0C6992-8901-453B-9B2D-F1C01DCFCE4F}" type="presParOf" srcId="{BAA9A58C-E5F8-494B-837B-1D115CFDA043}" destId="{DCCE603D-1421-4E2C-BF69-5327F75279D3}" srcOrd="1" destOrd="0" presId="urn:microsoft.com/office/officeart/2005/8/layout/radial5"/>
    <dgm:cxn modelId="{C5D82190-44B3-4715-B239-3FE2CED2A908}" type="presParOf" srcId="{DCCE603D-1421-4E2C-BF69-5327F75279D3}" destId="{353647F3-DB8E-46C9-B60F-64722618C777}" srcOrd="0" destOrd="0" presId="urn:microsoft.com/office/officeart/2005/8/layout/radial5"/>
    <dgm:cxn modelId="{90FDCEF8-B7C6-4CA3-BA34-2A15393ED29B}" type="presParOf" srcId="{BAA9A58C-E5F8-494B-837B-1D115CFDA043}" destId="{00570E0E-DE9D-4891-968D-AB8CBA6917AB}" srcOrd="2" destOrd="0" presId="urn:microsoft.com/office/officeart/2005/8/layout/radial5"/>
    <dgm:cxn modelId="{BF611BA3-EDF3-44F6-A98B-368FA64F4164}" type="presParOf" srcId="{BAA9A58C-E5F8-494B-837B-1D115CFDA043}" destId="{ECE9F086-1AD4-4EA8-BD8C-A641E8D8F028}" srcOrd="3" destOrd="0" presId="urn:microsoft.com/office/officeart/2005/8/layout/radial5"/>
    <dgm:cxn modelId="{9B13C0BF-BEDA-4AAD-87D9-180F2C6D8C5B}" type="presParOf" srcId="{ECE9F086-1AD4-4EA8-BD8C-A641E8D8F028}" destId="{2F8753D0-F45A-4F33-9DBF-3188C077E9DB}" srcOrd="0" destOrd="0" presId="urn:microsoft.com/office/officeart/2005/8/layout/radial5"/>
    <dgm:cxn modelId="{7755D035-6EAE-48EC-85B2-DF8FCA5F1FE8}" type="presParOf" srcId="{BAA9A58C-E5F8-494B-837B-1D115CFDA043}" destId="{B30F5BE1-3BC2-4378-8C33-22A171DDF6B0}" srcOrd="4" destOrd="0" presId="urn:microsoft.com/office/officeart/2005/8/layout/radial5"/>
    <dgm:cxn modelId="{9707262E-BC67-446F-A306-13309989327E}" type="presParOf" srcId="{BAA9A58C-E5F8-494B-837B-1D115CFDA043}" destId="{B6DB33D7-DA9D-45CC-BA1B-2F974691ED31}" srcOrd="5" destOrd="0" presId="urn:microsoft.com/office/officeart/2005/8/layout/radial5"/>
    <dgm:cxn modelId="{C1130009-E3E3-4252-ADB0-1B8DF93EC2C7}" type="presParOf" srcId="{B6DB33D7-DA9D-45CC-BA1B-2F974691ED31}" destId="{6285DF56-2BC1-4A4D-86A8-365C1E3AC044}" srcOrd="0" destOrd="0" presId="urn:microsoft.com/office/officeart/2005/8/layout/radial5"/>
    <dgm:cxn modelId="{9E464948-7525-419A-9435-131F0F54F3AB}" type="presParOf" srcId="{BAA9A58C-E5F8-494B-837B-1D115CFDA043}" destId="{13427B76-AF7E-4C01-B5D4-E402EB98E85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8F390-A8F6-4F29-9B55-3A21B302DBD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B8E6E-20EF-4687-A688-BEC0047F7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/>
              <a:pPr lvl="0" algn="r" eaLnBrk="1" latinLnBrk="1" hangingPunct="1"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23395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আপনারা</a:t>
            </a:r>
            <a:r>
              <a:rPr lang="bn-IN" baseline="0" dirty="0" smtClean="0"/>
              <a:t> উত্তর খাতায় লিখবেন।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মিনিট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73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3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20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কার্যক্রমে সময় থাকলে</a:t>
            </a:r>
            <a:r>
              <a:rPr lang="en-US" sz="20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0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0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20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্বেন </a:t>
            </a:r>
            <a:r>
              <a:rPr lang="en-US" sz="20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33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দয়া</a:t>
            </a:r>
            <a:r>
              <a:rPr lang="bn-IN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1600" baseline="0" dirty="0" smtClean="0"/>
              <a:t>।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 শিক্ষক বাতায়ন ও মুক্তপাঠের সদস্য হবেন।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8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আজকের পাঠ।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আপনারা</a:t>
            </a:r>
            <a:r>
              <a:rPr lang="bn-IN" baseline="0" dirty="0" smtClean="0"/>
              <a:t> উত্তর খাতায় লিখবেন। সময়- ২ মিনিট।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2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048605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07" name="Notes Placeholder 104860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r>
              <a:rPr lang="bn-IN" dirty="0" smtClean="0"/>
              <a:t>আপনারা</a:t>
            </a:r>
            <a:r>
              <a:rPr lang="bn-IN" baseline="0" dirty="0" smtClean="0"/>
              <a:t> উত্তর খাতায় লিখবেন। </a:t>
            </a:r>
            <a:r>
              <a:rPr lang="bn-IN" altLang="zh-CN" dirty="0" smtClean="0"/>
              <a:t>সময় ৩ মিনিট। </a:t>
            </a:r>
            <a:endParaRPr lang="zh-CN" altLang="en-US" dirty="0"/>
          </a:p>
        </p:txBody>
      </p:sp>
      <p:sp>
        <p:nvSpPr>
          <p:cNvPr id="1048608" name="TextBox 104860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/>
              <a:pPr lvl="0" algn="r" eaLnBrk="1" latinLnBrk="1" hangingPunct="1"/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9848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মোডে কেবলমাত্র একদিকে ডেটা প্ররণের ব্যবস্থা থাকে।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7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প্ররণের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6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2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6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5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6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4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53F2-5418-4E15-9AB9-FF49CFF5DA2B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1168" y="373481"/>
            <a:ext cx="11795760" cy="6484519"/>
            <a:chOff x="201168" y="373481"/>
            <a:chExt cx="11795760" cy="64845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8" y="373481"/>
              <a:ext cx="11795760" cy="6484519"/>
            </a:xfrm>
            <a:prstGeom prst="rect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924349" y="2684716"/>
              <a:ext cx="60533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97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 txBox="1">
            <a:spLocks/>
          </p:cNvSpPr>
          <p:nvPr/>
        </p:nvSpPr>
        <p:spPr>
          <a:xfrm>
            <a:off x="96252" y="132347"/>
            <a:ext cx="11923295" cy="6629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1"/>
            <a:r>
              <a:rPr lang="bn-IN" altLang="zh-CN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  <a:t/>
            </a:r>
            <a:br>
              <a:rPr lang="bn-IN" altLang="zh-CN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</a:br>
            <a:endParaRPr lang="bn-IN" altLang="zh-CN" sz="6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/>
              <a:ea typeface="NikoshBAN"/>
            </a:endParaRPr>
          </a:p>
          <a:p>
            <a:pPr algn="ctr" latinLnBrk="1"/>
            <a:endParaRPr lang="bn-IN" altLang="zh-CN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/>
              <a:ea typeface="NikoshBAN"/>
              <a:cs typeface="NikoshBAN" panose="02000000000000000000" pitchFamily="2" charset="0"/>
            </a:endParaRPr>
          </a:p>
          <a:p>
            <a:pPr algn="ctr" latinLnBrk="1"/>
            <a:r>
              <a:rPr lang="bn-IN" altLang="zh-CN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নিচের </a:t>
            </a:r>
            <a:r>
              <a:rPr lang="bn-IN" altLang="zh-CN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বিষয়গুলো মনোযোগ </a:t>
            </a:r>
          </a:p>
          <a:p>
            <a:pPr algn="ctr" latinLnBrk="1"/>
            <a:r>
              <a:rPr lang="bn-IN" altLang="zh-CN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সহকারে ল</a:t>
            </a:r>
            <a:r>
              <a:rPr lang="en-US" altLang="zh-CN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ক্ষ্য</a:t>
            </a:r>
            <a:r>
              <a:rPr lang="bn-IN" altLang="zh-CN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করি</a:t>
            </a:r>
            <a:r>
              <a:rPr lang="bn-IN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6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7640999"/>
              </p:ext>
            </p:extLst>
          </p:nvPr>
        </p:nvGraphicFramePr>
        <p:xfrm>
          <a:off x="1561662" y="11946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1999" cy="83712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ডেটা ট্রান্সমিশন মোডের প্রকারভেদ 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4357736" y="1333039"/>
            <a:ext cx="2398571" cy="1680458"/>
          </a:xfrm>
          <a:prstGeom prst="ellipse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69474" y="4428781"/>
            <a:ext cx="2655065" cy="18645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56307" y="4605051"/>
            <a:ext cx="2772578" cy="1767353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73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9" y="334851"/>
            <a:ext cx="11610981" cy="61320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184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5189" y="137885"/>
            <a:ext cx="8382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জোড়ায় কাজ 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022242"/>
            <a:ext cx="83820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 smtClean="0">
                <a:solidFill>
                  <a:srgbClr val="C00000"/>
                </a:solidFill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 কত প্রকার ও কি কি</a:t>
            </a:r>
            <a:r>
              <a:rPr lang="bn-IN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5189" y="4114800"/>
            <a:ext cx="8381999" cy="2544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ডেটা ট্রান্সমিশন মোড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 যথা-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সিমপ্লেক্স</a:t>
            </a:r>
            <a:endParaRPr lang="bn-IN" sz="3200" dirty="0">
              <a:solidFill>
                <a:schemeClr val="tx1"/>
              </a:solidFill>
            </a:endParaRPr>
          </a:p>
          <a:p>
            <a:r>
              <a:rPr lang="bn-IN" sz="3200" dirty="0" smtClean="0">
                <a:solidFill>
                  <a:schemeClr val="tx1"/>
                </a:solidFill>
              </a:rPr>
              <a:t>২।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হাফ-ডুপ্লেক্স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ফুল-ডুপ্লেক্স</a:t>
            </a:r>
            <a:endParaRPr lang="bn-IN" sz="3200" dirty="0">
              <a:solidFill>
                <a:schemeClr val="tx1"/>
              </a:solidFill>
            </a:endParaRPr>
          </a:p>
          <a:p>
            <a:endParaRPr lang="bn-IN" dirty="0">
              <a:solidFill>
                <a:srgbClr val="FF0000"/>
              </a:solidFill>
            </a:endParaRPr>
          </a:p>
          <a:p>
            <a:endParaRPr lang="bn-IN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876184"/>
            <a:ext cx="8358388" cy="209355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3513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-38638"/>
            <a:ext cx="12192000" cy="12567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bn-IN" altLang="zh-C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সিমপ্লেক্স</a:t>
            </a:r>
            <a:r>
              <a:rPr lang="zh-CN" altLang="en-US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(</a:t>
            </a:r>
            <a:r>
              <a:rPr lang="en-US" altLang="zh-C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Simplex</a:t>
            </a:r>
            <a:r>
              <a:rPr lang="bn-IN" altLang="zh-C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)</a:t>
            </a:r>
            <a:endParaRPr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/>
              <a:ea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7" y="4952873"/>
            <a:ext cx="11965186" cy="17262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17" y="1607144"/>
            <a:ext cx="6375042" cy="2876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717" y="2403635"/>
            <a:ext cx="2914176" cy="1668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6" y="2403635"/>
            <a:ext cx="2032800" cy="16334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203" y="1687133"/>
            <a:ext cx="1944709" cy="412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274131" y="2099256"/>
            <a:ext cx="417295" cy="36060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97871" y="1867437"/>
            <a:ext cx="2343955" cy="412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0592953" y="2279560"/>
            <a:ext cx="553792" cy="4690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7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13068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bn-IN" altLang="zh-CN" sz="44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হাফ-ডুপ্লেক্স</a:t>
            </a:r>
            <a:r>
              <a:rPr lang="en-US" altLang="zh-CN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(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Half-Duplex</a:t>
            </a:r>
            <a:r>
              <a:rPr sz="44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NikoshBAN"/>
              </a:rPr>
              <a:t>)</a:t>
            </a:r>
            <a:endParaRPr sz="44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" y="1524000"/>
            <a:ext cx="12011378" cy="51987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95" y="3026535"/>
            <a:ext cx="2884868" cy="16844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Up Arrow 6"/>
          <p:cNvSpPr/>
          <p:nvPr/>
        </p:nvSpPr>
        <p:spPr>
          <a:xfrm>
            <a:off x="2653048" y="4839799"/>
            <a:ext cx="643943" cy="68523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1048652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 cap="flat" cmpd="sng">
            <a:solidFill>
              <a:schemeClr val="accent5"/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bn-IN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ফুল-ডুপ্লেক্স</a:t>
            </a:r>
            <a:r>
              <a:rPr lang="zh-CN" alt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  <a:t>(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  <a:t>Full-Duplex</a:t>
            </a:r>
            <a:r>
              <a:rPr lang="bn-IN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  <a:t>)</a:t>
            </a: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  <a:t> </a:t>
            </a:r>
            <a:endParaRPr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6" y="1442876"/>
            <a:ext cx="11636907" cy="5025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78" y="4610637"/>
            <a:ext cx="1537816" cy="7792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Up Arrow 3"/>
          <p:cNvSpPr/>
          <p:nvPr/>
        </p:nvSpPr>
        <p:spPr>
          <a:xfrm>
            <a:off x="6096000" y="5389855"/>
            <a:ext cx="635560" cy="44459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115599"/>
            <a:ext cx="91440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622" y="1219200"/>
            <a:ext cx="8737600" cy="42107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1172" y="5721217"/>
            <a:ext cx="9144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Half-Duplex ও  Full-Duplex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পার্থক্য লিখ? 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5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544"/>
            <a:ext cx="12192000" cy="14513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হাফ-ডুপ্লেক্স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ফুল-ডুপ্লেক্স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11652"/>
              </p:ext>
            </p:extLst>
          </p:nvPr>
        </p:nvGraphicFramePr>
        <p:xfrm>
          <a:off x="0" y="1447800"/>
          <a:ext cx="12192000" cy="595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034">
                  <a:extLst>
                    <a:ext uri="{9D8B030D-6E8A-4147-A177-3AD203B41FA5}">
                      <a16:colId xmlns:a16="http://schemas.microsoft.com/office/drawing/2014/main" xmlns="" val="3417828336"/>
                    </a:ext>
                  </a:extLst>
                </a:gridCol>
                <a:gridCol w="6568966">
                  <a:extLst>
                    <a:ext uri="{9D8B030D-6E8A-4147-A177-3AD203B41FA5}">
                      <a16:colId xmlns:a16="http://schemas.microsoft.com/office/drawing/2014/main" xmlns="" val="3663262846"/>
                    </a:ext>
                  </a:extLst>
                </a:gridCol>
              </a:tblGrid>
              <a:tr h="90460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b="1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হাফ-ডুপ্লেক্স</a:t>
                      </a:r>
                      <a:r>
                        <a:rPr lang="en-US" altLang="zh-CN" sz="4000" b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 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NikoshBAN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ফুল-ডুপ্লেক্স</a:t>
                      </a:r>
                      <a:endParaRPr lang="as-IN" sz="4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480985"/>
                  </a:ext>
                </a:extLst>
              </a:tr>
              <a:tr h="1974573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মোডে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উভয়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ডেটা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প্রেরণের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সু্যোগ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কিন্ত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প্রেরণ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মোডকে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হাফ-ডুপ্লেক্স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as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মোডে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উভয়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ডেটা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প্রেরণের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সু্যোগ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মোডকে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ডুপ্লেক্স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as-IN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as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1780163"/>
                  </a:ext>
                </a:extLst>
              </a:tr>
              <a:tr h="1506030"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মোডে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দুজনে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কথা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একজন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শুনতে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as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মোডে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দুজনে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কথা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as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3951918"/>
                  </a:ext>
                </a:extLst>
              </a:tr>
              <a:tr h="15656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zh-CN" altLang="en-US" sz="280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altLang="zh-CN" sz="2800" dirty="0" err="1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উদাহরণঃ</a:t>
                      </a:r>
                      <a:r>
                        <a:rPr lang="en-US" altLang="zh-CN" sz="2800" baseline="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altLang="zh-CN" sz="2800" baseline="0" dirty="0" err="1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ওয়াকি</a:t>
                      </a:r>
                      <a:r>
                        <a:rPr lang="en-US" altLang="zh-CN" sz="2800" baseline="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altLang="zh-CN" sz="2800" baseline="0" dirty="0" err="1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টকি</a:t>
                      </a:r>
                      <a:r>
                        <a:rPr lang="en-US" altLang="zh-CN" sz="2800" baseline="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। </a:t>
                      </a:r>
                      <a:endParaRPr lang="zh-CN" altLang="en-US" sz="2800" dirty="0">
                        <a:latin typeface="NikoshBAN" panose="02000000000000000000" pitchFamily="2" charset="0"/>
                        <a:ea typeface="NikoshBAN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zh-CN" altLang="en-US" sz="280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altLang="zh-CN" sz="2800" dirty="0" err="1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উদাহরণঃ</a:t>
                      </a:r>
                      <a:r>
                        <a:rPr lang="en-US" altLang="zh-CN" sz="280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altLang="zh-CN" sz="2800" dirty="0" err="1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মোবাইল</a:t>
                      </a:r>
                      <a:r>
                        <a:rPr lang="en-US" altLang="zh-CN" sz="280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altLang="zh-CN" sz="2800" dirty="0" err="1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ফোন</a:t>
                      </a:r>
                      <a:r>
                        <a:rPr lang="en-US" altLang="zh-CN" sz="280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। </a:t>
                      </a:r>
                      <a:endParaRPr lang="zh-CN" altLang="en-US" sz="2800" dirty="0">
                        <a:latin typeface="NikoshBAN" panose="02000000000000000000" pitchFamily="2" charset="0"/>
                        <a:ea typeface="NikoshBAN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94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39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সার</a:t>
            </a:r>
            <a:r>
              <a:rPr lang="en-US" sz="4400" dirty="0"/>
              <a:t> </a:t>
            </a:r>
            <a:r>
              <a:rPr lang="en-US" sz="4400" dirty="0" err="1"/>
              <a:t>সংক্ষেপ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24000" y="1972019"/>
            <a:ext cx="9144000" cy="4609255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ডেটা ট্রান্সমিশন মোড 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21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99" y="101254"/>
            <a:ext cx="11977511" cy="22587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 </a:t>
            </a: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99" y="2495720"/>
            <a:ext cx="6629400" cy="43622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আইসিটি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আইডি নং-১৯ 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০১711-973978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65" y="2638590"/>
            <a:ext cx="2139707" cy="2651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2" y="5755320"/>
            <a:ext cx="304800" cy="314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77" y="5393362"/>
            <a:ext cx="415925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59" y="6184096"/>
            <a:ext cx="309563" cy="309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78365" y="5755320"/>
            <a:ext cx="2258467" cy="58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স্বপন কুমার দাশ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6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736" y="1060980"/>
            <a:ext cx="91472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দু’টি লক্ষ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দাওঃ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1524000" y="128316"/>
            <a:ext cx="9144000" cy="7239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61930" y="4496999"/>
            <a:ext cx="9106070" cy="212365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 থেকে গন্তব্যে ডেটা স্থানান্তরের ক্ষেত্রে ডেটা প্রবাহের দিককে কী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হয়?</a:t>
            </a:r>
          </a:p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মডেম   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 </a:t>
            </a:r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         (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গ) ফ্যাক্স   </a:t>
            </a:r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      (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ঘ) হাইওয়ে</a:t>
            </a:r>
          </a:p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 কত প্রকার </a:t>
            </a:r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?</a:t>
            </a:r>
            <a:endParaRPr lang="bn-IN" altLang="zh-CN" sz="2400" b="1" dirty="0">
              <a:solidFill>
                <a:srgbClr val="002060"/>
              </a:solidFill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NikoshBAN"/>
              </a:rPr>
              <a:t>     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(ক</a:t>
            </a:r>
            <a:r>
              <a:rPr lang="bn-IN" b="1" dirty="0" smtClean="0">
                <a:solidFill>
                  <a:srgbClr val="002060"/>
                </a:solidFill>
                <a:latin typeface="NikoshBAN"/>
              </a:rPr>
              <a:t>)  ৩            (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খ) </a:t>
            </a:r>
            <a:r>
              <a:rPr lang="bn-IN" b="1" dirty="0" smtClean="0">
                <a:solidFill>
                  <a:srgbClr val="002060"/>
                </a:solidFill>
                <a:latin typeface="NikoshBAN"/>
              </a:rPr>
              <a:t> ২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	</a:t>
            </a:r>
            <a:r>
              <a:rPr lang="bn-IN" b="1" dirty="0" smtClean="0">
                <a:solidFill>
                  <a:srgbClr val="002060"/>
                </a:solidFill>
                <a:latin typeface="NikoshBAN"/>
              </a:rPr>
              <a:t>      </a:t>
            </a:r>
            <a:r>
              <a:rPr lang="bn-IN" altLang="zh-CN" b="1" dirty="0" smtClean="0">
                <a:solidFill>
                  <a:srgbClr val="002060"/>
                </a:solidFill>
                <a:latin typeface="NikoshBAN"/>
                <a:ea typeface="NikoshBAN"/>
              </a:rPr>
              <a:t>(</a:t>
            </a:r>
            <a:r>
              <a:rPr lang="bn-IN" altLang="zh-CN" b="1" dirty="0">
                <a:solidFill>
                  <a:srgbClr val="002060"/>
                </a:solidFill>
                <a:latin typeface="NikoshBAN"/>
                <a:ea typeface="NikoshBAN"/>
              </a:rPr>
              <a:t>গ</a:t>
            </a:r>
            <a:r>
              <a:rPr lang="bn-IN" altLang="zh-CN" sz="1400" b="1" dirty="0" smtClean="0">
                <a:solidFill>
                  <a:srgbClr val="002060"/>
                </a:solidFill>
                <a:latin typeface="NikoshBAN"/>
                <a:ea typeface="NikoshBAN"/>
              </a:rPr>
              <a:t>) </a:t>
            </a:r>
            <a:r>
              <a:rPr lang="bn-IN" altLang="zh-CN" sz="2800" b="1" dirty="0" smtClean="0">
                <a:solidFill>
                  <a:srgbClr val="002060"/>
                </a:solidFill>
                <a:latin typeface="NikoshBAN"/>
                <a:ea typeface="NikoshBAN"/>
              </a:rPr>
              <a:t> </a:t>
            </a:r>
            <a:r>
              <a:rPr lang="bn-IN" altLang="zh-CN" sz="2000" b="1" dirty="0" smtClean="0">
                <a:solidFill>
                  <a:srgbClr val="002060"/>
                </a:solidFill>
                <a:latin typeface="NikoshBAN"/>
                <a:ea typeface="NikoshBAN"/>
              </a:rPr>
              <a:t>৪</a:t>
            </a:r>
            <a:r>
              <a:rPr lang="bn-IN" altLang="zh-CN" sz="2800" b="1" dirty="0" smtClean="0">
                <a:solidFill>
                  <a:srgbClr val="002060"/>
                </a:solidFill>
                <a:latin typeface="NikoshBAN"/>
                <a:ea typeface="NikoshBAN"/>
              </a:rPr>
              <a:t>           </a:t>
            </a:r>
            <a:r>
              <a:rPr lang="bn-IN" altLang="zh-CN" b="1" dirty="0" smtClean="0">
                <a:solidFill>
                  <a:srgbClr val="002060"/>
                </a:solidFill>
                <a:latin typeface="NikoshBAN"/>
                <a:ea typeface="NikoshBAN"/>
              </a:rPr>
              <a:t>(</a:t>
            </a:r>
            <a:r>
              <a:rPr lang="bn-IN" altLang="zh-CN" b="1" dirty="0">
                <a:solidFill>
                  <a:srgbClr val="002060"/>
                </a:solidFill>
                <a:latin typeface="NikoshBAN"/>
                <a:ea typeface="NikoshBAN"/>
              </a:rPr>
              <a:t>ঘ</a:t>
            </a:r>
            <a:r>
              <a:rPr lang="bn-IN" altLang="zh-CN" b="1" dirty="0" smtClean="0">
                <a:solidFill>
                  <a:srgbClr val="002060"/>
                </a:solidFill>
                <a:latin typeface="NikoshBAN"/>
                <a:ea typeface="NikoshBAN"/>
              </a:rPr>
              <a:t>) </a:t>
            </a:r>
            <a:r>
              <a:rPr lang="bn-IN" altLang="zh-CN" sz="3600" b="1" dirty="0" smtClean="0">
                <a:solidFill>
                  <a:srgbClr val="002060"/>
                </a:solidFill>
                <a:latin typeface="NikoshBAN"/>
                <a:ea typeface="NikoshBAN"/>
              </a:rPr>
              <a:t> </a:t>
            </a:r>
            <a:r>
              <a:rPr lang="bn-IN" altLang="zh-CN" sz="2000" b="1" dirty="0" smtClean="0">
                <a:solidFill>
                  <a:srgbClr val="002060"/>
                </a:solidFill>
                <a:latin typeface="NikoshBAN"/>
                <a:ea typeface="NikoshBAN"/>
              </a:rPr>
              <a:t>৫</a:t>
            </a:r>
            <a:endParaRPr lang="bn-IN" altLang="zh-CN" sz="2000" b="1" dirty="0">
              <a:solidFill>
                <a:srgbClr val="002060"/>
              </a:solidFill>
              <a:latin typeface="NikoshBAN"/>
              <a:ea typeface="NikoshBAN"/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0882" y="4466513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6209" y="545519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73" y="1959707"/>
            <a:ext cx="5063516" cy="21158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54" y="1857399"/>
            <a:ext cx="2693872" cy="23463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229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1048583"/>
          <p:cNvSpPr/>
          <p:nvPr/>
        </p:nvSpPr>
        <p:spPr>
          <a:xfrm>
            <a:off x="86226" y="2899610"/>
            <a:ext cx="12019547" cy="1323439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bn-IN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প্রশ্নঃডেটা প্রবাহের দিকের উপর ভিত্তি করে ডেটা ট্রান্সমিশন মোড </a:t>
            </a: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 ও কী কী ব্যাখ্যা কর।</a:t>
            </a:r>
            <a:r>
              <a:rPr lang="bn-IN" altLang="zh-C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54864"/>
            <a:ext cx="12192000" cy="1572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8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82879"/>
            <a:ext cx="11716352" cy="64104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</a:p>
          <a:p>
            <a:pPr algn="just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বই। </a:t>
            </a:r>
            <a:endParaRPr lang="bn-IN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শিক্ষক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বাতায়ন। </a:t>
            </a:r>
            <a:endParaRPr lang="bn-IN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</a:t>
            </a:r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Tube</a:t>
            </a:r>
            <a:r>
              <a:rPr lang="bn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5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5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26112" cy="6858000"/>
          </a:xfrm>
          <a:prstGeom prst="rect">
            <a:avLst/>
          </a:prstGeom>
          <a:solidFill>
            <a:srgbClr val="00206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সচেতনতাঃ-</a:t>
            </a:r>
          </a:p>
          <a:p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করুন।</a:t>
            </a:r>
          </a:p>
          <a:p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পরুন, সেবা নিন।</a:t>
            </a:r>
          </a:p>
          <a:p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রাখুন। </a:t>
            </a:r>
            <a:endParaRPr lang="en-US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84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78957"/>
            <a:ext cx="11911263" cy="67000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93190" y="2505670"/>
            <a:ext cx="3717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2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50" y="2350662"/>
            <a:ext cx="3262924" cy="41716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20949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 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826" y="2243606"/>
            <a:ext cx="5179453" cy="4385794"/>
          </a:xfrm>
          <a:prstGeom prst="rect">
            <a:avLst/>
          </a:prstGeom>
          <a:solidFill>
            <a:schemeClr val="bg2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-১৫০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/০৬/২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ইং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33" y="2350662"/>
            <a:ext cx="2664877" cy="3395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612921" y="5963523"/>
            <a:ext cx="2267500" cy="55882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সোফিয়া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23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2667001" y="98396"/>
            <a:ext cx="5620145" cy="139823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ছবিগুলো দেখি</a:t>
            </a:r>
            <a:r>
              <a:rPr lang="bn-BD" altLang="zh-C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1" y="2008601"/>
            <a:ext cx="4053669" cy="45013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12" y="2620372"/>
            <a:ext cx="5179423" cy="36712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0649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2" y="431441"/>
            <a:ext cx="4839459" cy="31797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7" y="431440"/>
            <a:ext cx="4935030" cy="32812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99" y="4458905"/>
            <a:ext cx="5705831" cy="1892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5401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1554051" y="990600"/>
            <a:ext cx="9144000" cy="36576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6" y="2839453"/>
            <a:ext cx="11939336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ডেটা ট্রান্সমিশন মোড </a:t>
            </a:r>
            <a:r>
              <a:rPr lang="en-US" altLang="zh-CN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কী</a:t>
            </a:r>
            <a:r>
              <a:rPr lang="en-US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তা</a:t>
            </a:r>
            <a:r>
              <a:rPr lang="en-US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বলতে</a:t>
            </a:r>
            <a:r>
              <a:rPr lang="en-US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পারবে</a:t>
            </a:r>
            <a:r>
              <a:rPr lang="en-US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;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ডেটা ট্রান্সমিশন </a:t>
            </a:r>
            <a:r>
              <a:rPr lang="bn-IN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মোডের প্রকারভেদ </a:t>
            </a:r>
            <a:r>
              <a:rPr lang="en-US" altLang="zh-CN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বলতে</a:t>
            </a:r>
            <a:r>
              <a:rPr lang="en-US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পারবে</a:t>
            </a:r>
            <a:r>
              <a:rPr lang="en-US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;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বিভিন্ন </a:t>
            </a:r>
            <a:r>
              <a:rPr lang="en-US" altLang="zh-CN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প্রকার</a:t>
            </a:r>
            <a:r>
              <a:rPr lang="en-US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ডেটা ট্রান্সমিশন মোড </a:t>
            </a:r>
            <a:r>
              <a:rPr lang="bn-I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বর্ণনা </a:t>
            </a:r>
            <a:r>
              <a:rPr lang="bn-I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করতে পার</a:t>
            </a:r>
            <a:r>
              <a:rPr lang="bn-BD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বে। </a:t>
            </a:r>
            <a:r>
              <a:rPr lang="bn-I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999" cy="19868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986887"/>
            <a:ext cx="121919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পাঠ শেষে শিক্ষার্থীরা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6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68" y="5029199"/>
            <a:ext cx="1175886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bn-IN" altLang="zh-C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ডেটা কমিউনিকেশন ব্যবস্থায় উৎস থেকে গন্তব্যে ডেটা পাঠানো হয়। </a:t>
            </a:r>
            <a:r>
              <a:rPr lang="bn-I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উৎস </a:t>
            </a:r>
            <a:r>
              <a:rPr lang="bn-IN" altLang="zh-C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থেকে           গন্তব্যে ডেটা স্থানান্তরের ক্ষেত্রে ডেটা প্রবাহের দিককে ডেটা ট্রান্সমিশন মোড বলা হয়।  </a:t>
            </a:r>
            <a:endParaRPr lang="en-US" altLang="zh-C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7736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bn-IN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ডেটা ট্রান্সমিশন মোড</a:t>
            </a:r>
            <a:r>
              <a:rPr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78" y="1102730"/>
            <a:ext cx="3800094" cy="3597422"/>
          </a:xfrm>
          <a:prstGeom prst="ellipse">
            <a:avLst/>
          </a:prstGeom>
          <a:solidFill>
            <a:schemeClr val="bg1"/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2276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1999" cy="980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1024994"/>
            <a:ext cx="11887200" cy="363608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304" y="4661079"/>
            <a:ext cx="11887200" cy="9965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IN" sz="36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 </a:t>
            </a:r>
            <a:r>
              <a:rPr lang="bn-IN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04" y="5657671"/>
            <a:ext cx="1188720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bn-IN" altLang="zh-C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প্রশ্নঃ উৎস </a:t>
            </a:r>
            <a:r>
              <a:rPr lang="bn-I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থেকে গন্তব্যে </a:t>
            </a:r>
            <a:r>
              <a:rPr lang="bn-IN" altLang="zh-C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ডেটা স্থানান্তরের ক্ষেত্রে ডেটা প্রবাহের দিককে ডেটা ট্রান্সমিশন মোড বলা হয়।  </a:t>
            </a:r>
            <a:endParaRPr lang="en-US" altLang="zh-C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2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578</Words>
  <Application>Microsoft Office PowerPoint</Application>
  <PresentationFormat>Widescreen</PresentationFormat>
  <Paragraphs>117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宋体</vt:lpstr>
      <vt:lpstr>Arial</vt:lpstr>
      <vt:lpstr>Calibri</vt:lpstr>
      <vt:lpstr>Calibri Light</vt:lpstr>
      <vt:lpstr>NikoshBAN</vt:lpstr>
      <vt:lpstr>Times New Roman</vt:lpstr>
      <vt:lpstr>Tw Cen MT Condensed Extra Bold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317</cp:revision>
  <dcterms:created xsi:type="dcterms:W3CDTF">2021-06-10T03:28:53Z</dcterms:created>
  <dcterms:modified xsi:type="dcterms:W3CDTF">2021-06-13T16:22:35Z</dcterms:modified>
</cp:coreProperties>
</file>