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724F9-9389-4D41-9192-93EBB8707973}" type="datetimeFigureOut">
              <a:rPr lang="en-US" smtClean="0"/>
              <a:t>6/13/2021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93794-177B-48EB-949B-9BCB1B07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87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93794-177B-48EB-949B-9BCB1B0722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5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4CFF8-3D46-476F-A224-79AF4A153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FA7545-E024-49C7-85AD-A0F23E20F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DA5B2-26CD-4272-BD27-EC3168977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D488D-9A95-4268-AE29-0B2A77122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E7344-B487-4A87-96EA-6FDEE3032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2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D735D-DA46-44C5-A46B-1A019814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4F229-0847-4285-B5E9-C1EE031CF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040E3-B150-4C94-A21C-4043762B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8F9F2-13B4-499C-A0A9-EC6427BD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87BDD-F8C9-4B3C-95D6-531E6C3D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1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C2AA1C-9C94-4207-8268-C63BDA001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B3B22-5CD5-493B-9A79-C69503A44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584E1-EBE8-4066-A557-BDFF2090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1A07E-2023-4561-A286-000F3788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ED4C8-4CC7-485B-AADF-CF8576AF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3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63556-3D1C-4AA3-A60C-53CB3F096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1F09B-EFBD-4878-AE28-45F6E90C8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7B26E-1F0C-48C3-A6F9-6DA59992F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5A15-5F2C-4F84-8826-639E2C120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11D23-2786-4393-A7D5-7881837D8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2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453E7-314B-4D63-83A1-8F6781C58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A9303-B56A-4A32-997C-5BEEDC1EA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BB0F0-2969-4106-B2DA-7CB4A81DA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17C2B-65D6-4214-B4F0-A9C84C659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C5DE9-0313-4484-9CF2-083DB72C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1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F2723-206D-4694-9BF1-4EDE676F1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E844C-08B0-4EA5-8680-20CE8E574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792815-9194-4C16-8263-5BF03568E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0EED4-2691-4663-8467-EFCCFB1AA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2966D-ECCE-4C72-BCE6-9E95D24B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5629A-A02F-4762-B09D-20EFC65A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4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567EB-6026-4679-BFE6-54B437F7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F4AFD-7FC6-482B-9315-3DA866FA3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FECAA-D000-49F9-BC98-4908E5066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D8335-4602-4E1A-868F-B65CE4B49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A98382-990F-4BE2-B6F1-6339CB1CB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540D29-0FA1-402F-B83B-95AF62D50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65C5BD-6EB7-46F7-91C6-9366A6194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20D5FF-BE49-43D8-9704-C90E0D01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0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7DA2-2F5D-448D-B8D5-8AF617F30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C70A0-4499-4531-9624-EB3060A0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266DB-0EB8-485D-907D-0EB19522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05DB0-85C9-408B-A723-CD58A865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410961-1F7C-4D45-96D7-21D27BF0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8A2A0-63F4-4C8E-A134-A0F94EED6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731CA-E810-4432-AC53-316013DA2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4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FC105-F3ED-4F83-856E-8C7FD23DD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61B39-A0FE-48D5-887D-FF47FC972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35AE4-D883-47EA-84B8-F854E8841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5BBE5-90F5-48A2-9AF1-CCFE23B31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6DEE6-547E-489A-8206-12A2EF334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71FE5-953F-4126-AD85-CEE31649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7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C61FB-F9FD-4D6E-9FB2-E576A38BA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EE80B-315B-4BFB-8199-942FFAB9C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22B02-79D4-484B-9B41-38BF9B405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864E4-4837-4F07-B5CE-7C88D1C87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25EDC-0883-4C11-B6A1-5905CD13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0B33D-6A1E-41B3-B2DB-19984A27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0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665449-3563-4789-8263-3633EE49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D5C7B-2304-4D1C-B22E-1AA492E6C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7A58B-27DB-4EE7-9CB6-AC84DBCE4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13 June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68C69-AD0D-4182-9F2B-E8F9236AA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0C748-392B-45C4-8970-34F95BA14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F61A-54E3-436D-BB4C-70EE5E525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1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8.jpg"/><Relationship Id="rId7" Type="http://schemas.openxmlformats.org/officeDocument/2006/relationships/image" Target="../media/image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6.jp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10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7.jpg"/><Relationship Id="rId5" Type="http://schemas.openxmlformats.org/officeDocument/2006/relationships/image" Target="../media/image14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7.jpg"/><Relationship Id="rId3" Type="http://schemas.openxmlformats.org/officeDocument/2006/relationships/image" Target="../media/image10.jpg"/><Relationship Id="rId7" Type="http://schemas.openxmlformats.org/officeDocument/2006/relationships/image" Target="../media/image31.jpg"/><Relationship Id="rId12" Type="http://schemas.openxmlformats.org/officeDocument/2006/relationships/image" Target="../media/image18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11.gif"/><Relationship Id="rId5" Type="http://schemas.openxmlformats.org/officeDocument/2006/relationships/image" Target="../media/image19.jpg"/><Relationship Id="rId10" Type="http://schemas.openxmlformats.org/officeDocument/2006/relationships/image" Target="../media/image33.jpg"/><Relationship Id="rId4" Type="http://schemas.openxmlformats.org/officeDocument/2006/relationships/image" Target="../media/image21.jpg"/><Relationship Id="rId9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gif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CF83BB9-359A-4BB7-B90E-8297DB143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6" y="2482596"/>
            <a:ext cx="11415860" cy="41255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10ED33-BE1C-4262-A905-A8890D1C7820}"/>
              </a:ext>
            </a:extLst>
          </p:cNvPr>
          <p:cNvSpPr/>
          <p:nvPr/>
        </p:nvSpPr>
        <p:spPr>
          <a:xfrm>
            <a:off x="452486" y="113122"/>
            <a:ext cx="11114203" cy="25829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8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</a:t>
            </a:r>
            <a:r>
              <a:rPr lang="bn-IN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CDE2DD-6360-4E42-8109-820C12898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40C93-E507-4EAC-98D5-B4A649CBA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85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7758CC-2E3B-4F17-911C-A99A2EE5B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674" y="462940"/>
            <a:ext cx="7121890" cy="11399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E8B7F1-25B1-48B3-8F9E-94F63DC3F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95" y="1866122"/>
            <a:ext cx="2862943" cy="1564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509FA7-83F8-4F7A-8C00-F1EE3F748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86" y="1873399"/>
            <a:ext cx="2694992" cy="1726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3A7FCD-BC10-4C33-9101-D9C15F5A6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36" y="1717805"/>
            <a:ext cx="2571750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F204A8-B954-4F68-87E2-DDD0514CE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272" y="3726510"/>
            <a:ext cx="2694992" cy="1575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E11A53-7973-4E80-9CE1-6FC25C0BAF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5" y="3599466"/>
            <a:ext cx="2988713" cy="1575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1CC72C-A798-40CB-AE0F-BED770809F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96" y="3649596"/>
            <a:ext cx="2705100" cy="168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FBC3E6-9184-4BAE-987D-327D31F3F0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1938" y="5598583"/>
            <a:ext cx="5956308" cy="85961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1EE8C-04AF-425B-B9B6-C9F2774C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97A4D3-B9FE-4B17-8A02-B1F40EEC9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7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BD56DFC-EC10-4873-B5EB-3E100C45C97D}"/>
              </a:ext>
            </a:extLst>
          </p:cNvPr>
          <p:cNvSpPr/>
          <p:nvPr/>
        </p:nvSpPr>
        <p:spPr>
          <a:xfrm>
            <a:off x="2799184" y="522514"/>
            <a:ext cx="6344816" cy="146490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98233-8457-47AF-8510-223FDF20CA60}"/>
              </a:ext>
            </a:extLst>
          </p:cNvPr>
          <p:cNvSpPr txBox="1"/>
          <p:nvPr/>
        </p:nvSpPr>
        <p:spPr>
          <a:xfrm>
            <a:off x="390330" y="4615934"/>
            <a:ext cx="1141133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প্রাণীর মেরুদণ্ড নেই তাদেরকে অমেরুদণ্ডী প্রাণী বলে।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8A745F-D00A-49A5-AFA0-5DC6C5BA2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790" y="2126263"/>
            <a:ext cx="3312157" cy="1913892"/>
          </a:xfrm>
          <a:prstGeom prst="roundRect">
            <a:avLst>
              <a:gd name="adj" fmla="val 25443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0777F3-2178-499A-A1B1-F2A58CE10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846" y="2210988"/>
            <a:ext cx="3188364" cy="2041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C24A5-0C0D-4D64-9392-97FF770B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63909-17BD-4D81-9B03-052FE7CC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9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2EAE5409-7ACB-47A3-BBF0-EC02E5832F30}"/>
              </a:ext>
            </a:extLst>
          </p:cNvPr>
          <p:cNvSpPr/>
          <p:nvPr/>
        </p:nvSpPr>
        <p:spPr>
          <a:xfrm>
            <a:off x="3118368" y="298581"/>
            <a:ext cx="5075854" cy="1679510"/>
          </a:xfrm>
          <a:prstGeom prst="horizontalScroll">
            <a:avLst>
              <a:gd name="adj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A17AF6-B160-4C9E-B968-3158D1B94716}"/>
              </a:ext>
            </a:extLst>
          </p:cNvPr>
          <p:cNvSpPr txBox="1"/>
          <p:nvPr/>
        </p:nvSpPr>
        <p:spPr>
          <a:xfrm>
            <a:off x="8981666" y="1802783"/>
            <a:ext cx="1887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৫মিনিট।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87B324-B777-43C6-B45D-C9DFF4A0FD8C}"/>
              </a:ext>
            </a:extLst>
          </p:cNvPr>
          <p:cNvSpPr txBox="1"/>
          <p:nvPr/>
        </p:nvSpPr>
        <p:spPr>
          <a:xfrm>
            <a:off x="3118368" y="4559950"/>
            <a:ext cx="65151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প্রাণী কাকে বলে?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EAACA3-1B63-4BCE-B3B7-975DB935D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93" y="2467748"/>
            <a:ext cx="6086167" cy="177978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668579-6A17-4809-B2CF-B3766D1D1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B9FE8-BA20-4F48-9CA0-14DC7C995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87E396-A7CC-4D0C-98F4-D08E29B30312}"/>
              </a:ext>
            </a:extLst>
          </p:cNvPr>
          <p:cNvSpPr txBox="1"/>
          <p:nvPr/>
        </p:nvSpPr>
        <p:spPr>
          <a:xfrm>
            <a:off x="1467077" y="267266"/>
            <a:ext cx="988672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অমেরুদণ্ডী ও মেরুদণ্ডী প্রাণী চিহ্নিত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করন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A3BFD-4821-45C8-B07D-D6B5676DE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57" y="4198321"/>
            <a:ext cx="1604538" cy="877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E75DF0-6B4C-4BE2-AC48-1EAEA8A24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771" y="4122136"/>
            <a:ext cx="1604538" cy="877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10CE62-E810-4C15-996B-6820FF639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651" y="4198321"/>
            <a:ext cx="1434428" cy="930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3BC2F2-A6A0-49FF-A671-CDB2DFCBA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786" y="5459604"/>
            <a:ext cx="1443293" cy="947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78E5FF-2E21-4008-8941-44879B8775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743" y="5459604"/>
            <a:ext cx="1300219" cy="947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61995B-3512-4A9B-8114-0D1481427C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26" y="5459604"/>
            <a:ext cx="1606086" cy="947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0C2628-7C4C-40F3-B905-F4004E226E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7876" y="4324065"/>
            <a:ext cx="1606086" cy="830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5FC025-974F-491A-9B3E-FCA5D2187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77" y="4315198"/>
            <a:ext cx="1532911" cy="808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4F3FE4-8E4F-4A44-A432-2441A900FF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7" y="5459604"/>
            <a:ext cx="1825008" cy="942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2D22A5-1963-4C27-8D31-EC625D5AA5B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479" r="113" b="13408"/>
          <a:stretch/>
        </p:blipFill>
        <p:spPr>
          <a:xfrm>
            <a:off x="3000771" y="5459604"/>
            <a:ext cx="1604538" cy="942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F672F3-FED4-4FC0-9109-E445075A7BB3}"/>
              </a:ext>
            </a:extLst>
          </p:cNvPr>
          <p:cNvSpPr txBox="1"/>
          <p:nvPr/>
        </p:nvSpPr>
        <p:spPr>
          <a:xfrm>
            <a:off x="2447765" y="1558147"/>
            <a:ext cx="160453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অমেরুদণ্ডী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4625A2-6E4C-4113-8DBA-C68790793576}"/>
              </a:ext>
            </a:extLst>
          </p:cNvPr>
          <p:cNvSpPr txBox="1"/>
          <p:nvPr/>
        </p:nvSpPr>
        <p:spPr>
          <a:xfrm>
            <a:off x="8227268" y="1609519"/>
            <a:ext cx="138326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মেরুদণ্ডী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7BF0EC-2CE1-4BA6-A605-BD8E4F092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95578A5-FFCC-4ABE-A88D-E21A61FF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34297 -0.2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8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0.31042 -0.24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21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47292 -0.251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17096 -0.246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04244 -0.097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-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51237 -0.234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37 -0.06899 L -0.32175 -0.268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0.33008 -0.2344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7" y="-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4.81481E-6 L -0.11849 -0.1178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10664 -0.021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133DF85-3377-4020-A14F-9B6DA85F6953}"/>
              </a:ext>
            </a:extLst>
          </p:cNvPr>
          <p:cNvSpPr/>
          <p:nvPr/>
        </p:nvSpPr>
        <p:spPr>
          <a:xfrm>
            <a:off x="2872272" y="278882"/>
            <a:ext cx="6447453" cy="14089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544BFA-2675-43DD-9F6E-C022A494E540}"/>
              </a:ext>
            </a:extLst>
          </p:cNvPr>
          <p:cNvSpPr txBox="1"/>
          <p:nvPr/>
        </p:nvSpPr>
        <p:spPr>
          <a:xfrm>
            <a:off x="9065555" y="1418101"/>
            <a:ext cx="27293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৫মিনিট।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6ACCC9-C368-4295-AB84-F9E300BBBE33}"/>
              </a:ext>
            </a:extLst>
          </p:cNvPr>
          <p:cNvSpPr txBox="1"/>
          <p:nvPr/>
        </p:nvSpPr>
        <p:spPr>
          <a:xfrm>
            <a:off x="939670" y="4877191"/>
            <a:ext cx="1031265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অমেরুদণ্ডী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মেরুদণ্ডী প্রাণী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875653-1A68-47CC-8690-660965B03B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t="5511" r="13559" b="4290"/>
          <a:stretch/>
        </p:blipFill>
        <p:spPr>
          <a:xfrm>
            <a:off x="479480" y="1971659"/>
            <a:ext cx="1687475" cy="10356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F230B9-9D05-48C7-AEE3-C44063403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97" y="2073902"/>
            <a:ext cx="1233488" cy="923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636701-C895-49B3-9241-642BFC67C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120" y="2083433"/>
            <a:ext cx="1687475" cy="923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77DD31-A1D8-466D-B8DD-E64BEE7952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189" y="2144430"/>
            <a:ext cx="1285875" cy="8905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52377B-E583-4993-8085-1A17682C72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189" y="3238127"/>
            <a:ext cx="1416521" cy="9239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83D067-03B7-45F7-82E7-6D413CF0F2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10" y="3264856"/>
            <a:ext cx="1493281" cy="9239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D4E5C1D-788E-4B2E-AF73-B53D9A7C4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7" y="3141735"/>
            <a:ext cx="1593941" cy="1070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3D0688-49D7-47DA-8F7C-51061D346A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26685" y="2236920"/>
            <a:ext cx="1527985" cy="80340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A6F98E-695F-4237-9D19-97A39162D0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368" y="3285799"/>
            <a:ext cx="1502618" cy="8586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8961A1-FB1C-4F89-9851-97BFB51BB4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642" y="1945679"/>
            <a:ext cx="1812473" cy="10356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0F354BC-C504-4D4C-92F0-0C2DCDC90F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68" y="3313351"/>
            <a:ext cx="1687475" cy="9239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DAA0391-64F1-40AF-9BD4-62E412F6B2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30" y="3248403"/>
            <a:ext cx="1627403" cy="98887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37812-BCA6-4604-9462-AB043F03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59E13E-EB2E-4735-A2C9-3EBE6EFB9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771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68FE77-C55D-47C3-99CE-E9E2210DC700}"/>
              </a:ext>
            </a:extLst>
          </p:cNvPr>
          <p:cNvSpPr txBox="1"/>
          <p:nvPr/>
        </p:nvSpPr>
        <p:spPr>
          <a:xfrm>
            <a:off x="1369268" y="2810175"/>
            <a:ext cx="808264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মেরুদণ্ড নেই,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দেহের ভিতর কঙ্কাল থাকে না,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 সরল প্রকৃতির,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লেজ নেই।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C47F21-5A54-4934-9990-7E4EA29908D2}"/>
              </a:ext>
            </a:extLst>
          </p:cNvPr>
          <p:cNvSpPr txBox="1"/>
          <p:nvPr/>
        </p:nvSpPr>
        <p:spPr>
          <a:xfrm>
            <a:off x="1574542" y="305191"/>
            <a:ext cx="8698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অমেরুদণ্ডী প্রাণীর বৈশিষ্ট্যঃ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3EC05F-CFF6-441D-A305-E7944C21A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68" y="1404922"/>
            <a:ext cx="2694992" cy="1228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AEC7C-09C0-41D0-8BD1-292E8FFBB6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479" r="113" b="13408"/>
          <a:stretch/>
        </p:blipFill>
        <p:spPr>
          <a:xfrm>
            <a:off x="4499687" y="1404922"/>
            <a:ext cx="2324102" cy="1228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F23252-3729-473C-8574-3038817B7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216" y="1404923"/>
            <a:ext cx="2602372" cy="122885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DE0CCF-3808-4CFC-9D2F-31BE3207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D72E49-A2E4-4565-842A-8AB3377B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6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976AA7-D0D0-4AF6-B9FC-BDA483634A43}"/>
              </a:ext>
            </a:extLst>
          </p:cNvPr>
          <p:cNvSpPr txBox="1"/>
          <p:nvPr/>
        </p:nvSpPr>
        <p:spPr>
          <a:xfrm>
            <a:off x="1462574" y="351844"/>
            <a:ext cx="866114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CF9B0-72FA-4072-977E-12C090234516}"/>
              </a:ext>
            </a:extLst>
          </p:cNvPr>
          <p:cNvSpPr txBox="1"/>
          <p:nvPr/>
        </p:nvSpPr>
        <p:spPr>
          <a:xfrm>
            <a:off x="1639855" y="3575285"/>
            <a:ext cx="747615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মেরুদণ্ড আছে,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 ভিতর কঙ্কাল থাকে,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পাখনা বা দুই জোড়া পা থাকে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ছাড়া সব মেরুদণ্ডী প্রাণীর লেজ থাকে।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D8B169-DB7E-4042-B624-8836197E8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21" y="1606130"/>
            <a:ext cx="2943752" cy="1859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923B9F-1C1B-459A-9B63-EEC4856EE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804" y="1679271"/>
            <a:ext cx="2796073" cy="178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DAB63B-13E3-47F1-A64C-7565BFC9F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186" y="1733235"/>
            <a:ext cx="2653584" cy="1549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D94100-FA60-4C17-BE18-7D709D14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CF627-5DDF-4EF4-A811-7159B04E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BC3EA33-5A72-41CD-9328-87644D2D5143}"/>
              </a:ext>
            </a:extLst>
          </p:cNvPr>
          <p:cNvSpPr/>
          <p:nvPr/>
        </p:nvSpPr>
        <p:spPr>
          <a:xfrm>
            <a:off x="2296886" y="519994"/>
            <a:ext cx="5875176" cy="119431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B554EE-A65B-43C5-98E3-AA4025454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40" y="519994"/>
            <a:ext cx="2613349" cy="14155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730FB3-054E-4F34-BFBC-7E3DBF55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52D4E05-83AB-4843-B388-FE31C73B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7927E5-6D9C-4884-A414-F9713E776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29" y="2340752"/>
            <a:ext cx="4217048" cy="1760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D3BD65-0876-4225-865E-A97276D98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08" y="2340752"/>
            <a:ext cx="2837866" cy="18300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7EE4C57-4FF5-4EC0-BF50-54BE0867A77C}"/>
              </a:ext>
            </a:extLst>
          </p:cNvPr>
          <p:cNvSpPr/>
          <p:nvPr/>
        </p:nvSpPr>
        <p:spPr>
          <a:xfrm>
            <a:off x="1475912" y="4601804"/>
            <a:ext cx="934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প্রাণীগুলোর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9424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9EB86A5-1F93-415E-95C4-283784FE4142}"/>
              </a:ext>
            </a:extLst>
          </p:cNvPr>
          <p:cNvSpPr/>
          <p:nvPr/>
        </p:nvSpPr>
        <p:spPr>
          <a:xfrm>
            <a:off x="2824842" y="783771"/>
            <a:ext cx="5477069" cy="128762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793ED-5568-431C-9700-675574B76424}"/>
              </a:ext>
            </a:extLst>
          </p:cNvPr>
          <p:cNvSpPr txBox="1"/>
          <p:nvPr/>
        </p:nvSpPr>
        <p:spPr>
          <a:xfrm>
            <a:off x="2591577" y="2769934"/>
            <a:ext cx="72708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১।প্রশ্নঃ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অমেরুদণ্ডী প্রাণী কাকে বলে?</a:t>
            </a:r>
          </a:p>
          <a:p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২।প্রশ্নঃ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প্রাণীর 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৩।প্রশ্নঃপ্রজাপতি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1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D51F8-F1B1-47C5-95FC-59A979EF8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17D93E3-A725-4B68-A7FB-AE1F2648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8BCD122-39C2-4ED5-8BD5-D1038B602136}"/>
              </a:ext>
            </a:extLst>
          </p:cNvPr>
          <p:cNvSpPr/>
          <p:nvPr/>
        </p:nvSpPr>
        <p:spPr>
          <a:xfrm>
            <a:off x="2780523" y="811763"/>
            <a:ext cx="6335486" cy="17571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D835BC-6A23-4C11-9D9E-804A90787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5" y="290554"/>
            <a:ext cx="2081477" cy="24746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8A2365-20A1-462D-9012-AF3D3D3BA2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" t="1528" r="-199" b="15417"/>
          <a:stretch/>
        </p:blipFill>
        <p:spPr>
          <a:xfrm>
            <a:off x="9318169" y="555373"/>
            <a:ext cx="2298237" cy="22098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52848C-E9F3-4471-9B26-30A5F646D173}"/>
              </a:ext>
            </a:extLst>
          </p:cNvPr>
          <p:cNvSpPr txBox="1"/>
          <p:nvPr/>
        </p:nvSpPr>
        <p:spPr>
          <a:xfrm>
            <a:off x="541176" y="3609688"/>
            <a:ext cx="11290041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/>
              </a:rPr>
              <a:t>তোমাদের</a:t>
            </a:r>
            <a:r>
              <a:rPr lang="en-US" sz="32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/>
              </a:rPr>
              <a:t>বাড়ীর</a:t>
            </a:r>
            <a:r>
              <a:rPr lang="en-US" sz="32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/>
              </a:rPr>
              <a:t>আশেপাশে</a:t>
            </a:r>
            <a:r>
              <a:rPr lang="en-US" sz="32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/>
              </a:rPr>
              <a:t>যেসব</a:t>
            </a:r>
            <a:r>
              <a:rPr lang="en-US" sz="32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/>
              </a:rPr>
              <a:t>অমেরুদন্ডী</a:t>
            </a:r>
            <a:r>
              <a:rPr lang="en-US" sz="3200" b="1" dirty="0">
                <a:solidFill>
                  <a:srgbClr val="FF0000"/>
                </a:solidFill>
                <a:latin typeface="NikoshBAN"/>
              </a:rPr>
              <a:t> ও </a:t>
            </a:r>
            <a:r>
              <a:rPr lang="en-US" sz="3200" b="1" dirty="0" err="1">
                <a:solidFill>
                  <a:srgbClr val="FF0000"/>
                </a:solidFill>
                <a:latin typeface="NikoshBAN"/>
              </a:rPr>
              <a:t>মেরুদন্ডী</a:t>
            </a:r>
            <a:r>
              <a:rPr lang="en-US" sz="32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/>
              </a:rPr>
              <a:t>প্রানী</a:t>
            </a:r>
            <a:r>
              <a:rPr lang="en-US" sz="32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/>
              </a:rPr>
              <a:t>আছে</a:t>
            </a:r>
            <a:r>
              <a:rPr lang="en-US" sz="32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/>
              </a:rPr>
              <a:t>তার</a:t>
            </a:r>
            <a:r>
              <a:rPr lang="en-US" sz="32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/>
              </a:rPr>
              <a:t>একটি</a:t>
            </a:r>
            <a:r>
              <a:rPr lang="en-US" sz="32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/>
              </a:rPr>
              <a:t>তালিকা</a:t>
            </a:r>
            <a:r>
              <a:rPr lang="en-US" sz="32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/>
              </a:rPr>
              <a:t>করে,কয়েকটি</a:t>
            </a:r>
            <a:r>
              <a:rPr lang="en-US" sz="32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/>
              </a:rPr>
              <a:t>বৈশিষ্ট্য</a:t>
            </a:r>
            <a:r>
              <a:rPr lang="en-US" sz="32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/>
              </a:rPr>
              <a:t>লিখে</a:t>
            </a:r>
            <a:r>
              <a:rPr lang="en-US" sz="3200" b="1" dirty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/>
              </a:rPr>
              <a:t>আনবে</a:t>
            </a:r>
            <a:r>
              <a:rPr lang="en-US" sz="3200" b="1" dirty="0">
                <a:solidFill>
                  <a:srgbClr val="FF0000"/>
                </a:solidFill>
                <a:latin typeface="NikoshBAN"/>
              </a:rPr>
              <a:t>।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2E36B-5BC6-45F2-ABD4-077F2FE0B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088757-E4B6-4D6E-9692-BE398E78E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97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5BEB65-286E-41A6-BBF2-0418CADB0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3069"/>
            <a:ext cx="12192000" cy="484928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8EA0A48-478C-4BB3-92FD-903D67A961BC}"/>
              </a:ext>
            </a:extLst>
          </p:cNvPr>
          <p:cNvSpPr/>
          <p:nvPr/>
        </p:nvSpPr>
        <p:spPr>
          <a:xfrm>
            <a:off x="1698172" y="251928"/>
            <a:ext cx="9330612" cy="16711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 পরিচিতি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8D4BB-EF2B-4457-8B6F-EBA8FF7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86CC7-45E8-44CC-9BA8-30AEB78A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964275-3468-4B06-8D0C-D1EC370F4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79DE67-4DB6-40FF-85B2-81E86B65EDC6}"/>
              </a:ext>
            </a:extLst>
          </p:cNvPr>
          <p:cNvSpPr txBox="1"/>
          <p:nvPr/>
        </p:nvSpPr>
        <p:spPr>
          <a:xfrm>
            <a:off x="3086100" y="1101012"/>
            <a:ext cx="7821386" cy="3905343"/>
          </a:xfrm>
          <a:prstGeom prst="rect">
            <a:avLst/>
          </a:prstGeom>
          <a:noFill/>
        </p:spPr>
        <p:txBody>
          <a:bodyPr wrap="square">
            <a:prstTxWarp prst="textWave2">
              <a:avLst/>
            </a:prstTxWarp>
            <a:spAutoFit/>
          </a:bodyPr>
          <a:lstStyle/>
          <a:p>
            <a:pPr algn="ctr"/>
            <a:r>
              <a:rPr lang="en-US" sz="19900" b="1" dirty="0" err="1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cap="none" spc="0" dirty="0">
              <a:ln w="9525">
                <a:solidFill>
                  <a:schemeClr val="bg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F791E-EECB-456C-8681-FDDD35A88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9B561-AC32-48DA-8C87-206801D52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44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2A67400-B38F-4F49-B2EB-A2CDACC1DCB2}"/>
              </a:ext>
            </a:extLst>
          </p:cNvPr>
          <p:cNvSpPr/>
          <p:nvPr/>
        </p:nvSpPr>
        <p:spPr>
          <a:xfrm>
            <a:off x="2743200" y="677865"/>
            <a:ext cx="6363093" cy="12726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CB9654-389F-4374-8149-A36CAF2E2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551" y="2169527"/>
            <a:ext cx="3530081" cy="38447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E048EB-DB55-477B-ACDD-B2118C124D77}"/>
              </a:ext>
            </a:extLst>
          </p:cNvPr>
          <p:cNvSpPr/>
          <p:nvPr/>
        </p:nvSpPr>
        <p:spPr>
          <a:xfrm>
            <a:off x="6096000" y="2169527"/>
            <a:ext cx="3934408" cy="38447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শ্রেণিঃষষ্ঠ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অধ্যায়ঃদ্বিতীয়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3D9509-F133-4375-88C1-004D311DB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39BA30-AF4C-4F90-9A18-D21DACD5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6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44AFDB3-9B13-41C7-9D6F-E34D2C7DC085}"/>
              </a:ext>
            </a:extLst>
          </p:cNvPr>
          <p:cNvSpPr/>
          <p:nvPr/>
        </p:nvSpPr>
        <p:spPr>
          <a:xfrm>
            <a:off x="1110343" y="315653"/>
            <a:ext cx="9815804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D69243-0ADD-47B2-940E-3334F60B75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" t="17943" r="1991" b="24824"/>
          <a:stretch/>
        </p:blipFill>
        <p:spPr>
          <a:xfrm>
            <a:off x="6503479" y="1585031"/>
            <a:ext cx="4245428" cy="211182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BDBEDA-2210-4C11-928B-A69511169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21" y="1585032"/>
            <a:ext cx="4245428" cy="211182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FC513E-E53D-4D0E-B41F-44EF6BAB7C9C}"/>
              </a:ext>
            </a:extLst>
          </p:cNvPr>
          <p:cNvSpPr/>
          <p:nvPr/>
        </p:nvSpPr>
        <p:spPr>
          <a:xfrm>
            <a:off x="2754053" y="4152685"/>
            <a:ext cx="5503540" cy="680571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073AC3-02D7-474D-A454-D608517EA74D}"/>
              </a:ext>
            </a:extLst>
          </p:cNvPr>
          <p:cNvSpPr/>
          <p:nvPr/>
        </p:nvSpPr>
        <p:spPr>
          <a:xfrm>
            <a:off x="2754053" y="4948794"/>
            <a:ext cx="5503540" cy="680571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মেরুদন্ড</a:t>
            </a:r>
            <a:r>
              <a:rPr lang="en-US" sz="3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1E3E17-746D-43BC-A602-39372D200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ADDF9-6C38-46EA-8B42-0C258A44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89B257-8BF2-43C3-B8DA-544FCF6C67D6}"/>
              </a:ext>
            </a:extLst>
          </p:cNvPr>
          <p:cNvSpPr txBox="1"/>
          <p:nvPr/>
        </p:nvSpPr>
        <p:spPr>
          <a:xfrm>
            <a:off x="1866122" y="368379"/>
            <a:ext cx="8621486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D57CE-62DA-47EE-9625-EE51A2F1E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37" y="1736379"/>
            <a:ext cx="3446883" cy="2125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EE838E-91C3-495B-9F8C-1ADF89A5B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77" y="1736379"/>
            <a:ext cx="3046445" cy="2211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1266E4-380B-418E-9330-977EA7C4E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061" y="1701765"/>
            <a:ext cx="3200402" cy="2211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9B7979-CDEB-479A-9B22-9E6FB6D95887}"/>
              </a:ext>
            </a:extLst>
          </p:cNvPr>
          <p:cNvSpPr/>
          <p:nvPr/>
        </p:nvSpPr>
        <p:spPr>
          <a:xfrm>
            <a:off x="2616070" y="5207637"/>
            <a:ext cx="6328487" cy="769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এদের</a:t>
            </a:r>
            <a:r>
              <a:rPr lang="en-US" sz="3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কি</a:t>
            </a:r>
            <a:r>
              <a:rPr lang="en-US" sz="3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মেরুদন্ড</a:t>
            </a:r>
            <a:r>
              <a:rPr lang="en-US" sz="3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600" b="1" dirty="0" err="1">
                <a:latin typeface="SolaimanLipi" panose="03000609000000000000" pitchFamily="65" charset="0"/>
                <a:cs typeface="SolaimanLipi" panose="03000609000000000000" pitchFamily="65" charset="0"/>
              </a:rPr>
              <a:t>আছে</a:t>
            </a:r>
            <a:r>
              <a:rPr lang="en-US" sz="3600" b="1" dirty="0">
                <a:latin typeface="SolaimanLipi" panose="03000609000000000000" pitchFamily="65" charset="0"/>
                <a:cs typeface="SolaimanLipi" panose="03000609000000000000" pitchFamily="65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0FCA62-7206-4C14-8ED6-C1FC1571C3BA}"/>
              </a:ext>
            </a:extLst>
          </p:cNvPr>
          <p:cNvSpPr txBox="1"/>
          <p:nvPr/>
        </p:nvSpPr>
        <p:spPr>
          <a:xfrm>
            <a:off x="1558988" y="4089695"/>
            <a:ext cx="13132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মাছি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F2F96B-E060-4F01-92B0-BC571D8A140C}"/>
              </a:ext>
            </a:extLst>
          </p:cNvPr>
          <p:cNvSpPr txBox="1"/>
          <p:nvPr/>
        </p:nvSpPr>
        <p:spPr>
          <a:xfrm>
            <a:off x="4791270" y="4089695"/>
            <a:ext cx="2481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তেলাপোকা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8575A3-22B8-47E8-A1C9-441FD1DCBB84}"/>
              </a:ext>
            </a:extLst>
          </p:cNvPr>
          <p:cNvSpPr txBox="1"/>
          <p:nvPr/>
        </p:nvSpPr>
        <p:spPr>
          <a:xfrm>
            <a:off x="9449578" y="4089695"/>
            <a:ext cx="13132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চিংড়ি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8B9CB-C05D-4389-9649-9077DEF5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412659-FE93-4A43-8EFF-DB7B1445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697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CC80B808-835E-4C07-B81D-5A6C342CFB2B}"/>
              </a:ext>
            </a:extLst>
          </p:cNvPr>
          <p:cNvSpPr/>
          <p:nvPr/>
        </p:nvSpPr>
        <p:spPr>
          <a:xfrm>
            <a:off x="2769636" y="475861"/>
            <a:ext cx="6298163" cy="1810139"/>
          </a:xfrm>
          <a:prstGeom prst="horizontalScroll">
            <a:avLst>
              <a:gd name="adj" fmla="val 14448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1AF81-6ED3-40FA-8D70-815E989191B6}"/>
              </a:ext>
            </a:extLst>
          </p:cNvPr>
          <p:cNvSpPr txBox="1"/>
          <p:nvPr/>
        </p:nvSpPr>
        <p:spPr>
          <a:xfrm>
            <a:off x="2379306" y="4572001"/>
            <a:ext cx="87801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অমেরুদণ্ডী</a:t>
            </a:r>
            <a:r>
              <a:rPr lang="bn-BD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মেরুদণ্ডী </a:t>
            </a:r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49AACD-8DB5-4F19-BDD1-DA2C6D14B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040" y="2527883"/>
            <a:ext cx="3200677" cy="1573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B18025-D469-4717-BB63-1DABA4A79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27883"/>
            <a:ext cx="3751573" cy="168764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DC941-6EA2-4D5D-BD74-3C6619E8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EE8DC-9C1A-428A-BC59-FC2520CDA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74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64A0720F-161B-4D53-9971-54AEB317ECC8}"/>
              </a:ext>
            </a:extLst>
          </p:cNvPr>
          <p:cNvSpPr/>
          <p:nvPr/>
        </p:nvSpPr>
        <p:spPr>
          <a:xfrm>
            <a:off x="2239348" y="718457"/>
            <a:ext cx="6792686" cy="127829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35151-1C5F-482A-96F9-A1CC4B4E6BC5}"/>
              </a:ext>
            </a:extLst>
          </p:cNvPr>
          <p:cNvSpPr/>
          <p:nvPr/>
        </p:nvSpPr>
        <p:spPr>
          <a:xfrm>
            <a:off x="1427584" y="2444620"/>
            <a:ext cx="5085184" cy="793102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9AAA34-F99A-4226-96E2-8891D5861207}"/>
              </a:ext>
            </a:extLst>
          </p:cNvPr>
          <p:cNvSpPr txBox="1"/>
          <p:nvPr/>
        </p:nvSpPr>
        <p:spPr>
          <a:xfrm>
            <a:off x="1427584" y="3405674"/>
            <a:ext cx="88080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অমেরুদণ্ডী ও মেরুদণ্ডী প্রাণী কাকে বলে তা বলতে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অমেরুদণ্ডী ও মেরুদণ্ডী প্রাণী চিহ্নিত করতে পারবে;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অমেরুদণ্ডী ও মেরুদণ্ডী প্রা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ণী</a:t>
            </a:r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বৈশি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ষ্ট্য</a:t>
            </a:r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আলোচনা করতে পারবে;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BC9F43-2620-45A6-8CDA-7D44D263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474EA-37D4-4266-BD36-C7F39EF0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2BA95F-F3E3-412D-A579-6AD2E66CFE4E}"/>
              </a:ext>
            </a:extLst>
          </p:cNvPr>
          <p:cNvSpPr/>
          <p:nvPr/>
        </p:nvSpPr>
        <p:spPr>
          <a:xfrm>
            <a:off x="2343071" y="569369"/>
            <a:ext cx="7304782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59AE4A-6C6B-47A8-9FAE-5A855C9F3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23" y="1968563"/>
            <a:ext cx="2505075" cy="1460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3220E5-F254-42CD-973E-1018D9CB7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14" y="2074760"/>
            <a:ext cx="2690327" cy="1403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A7C715-7E66-486B-9162-D9FD4F4CD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215" y="2034000"/>
            <a:ext cx="2732095" cy="1579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E222CB-E860-43FD-8DB7-20438943D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742" y="2211355"/>
            <a:ext cx="2328977" cy="1270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AE0385-B9D2-4C03-8A90-2351E78AC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4" y="3812529"/>
            <a:ext cx="28575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5F752E-EE08-4809-ACB8-E07CE4BD8D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417" y="3812529"/>
            <a:ext cx="3434054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E72420-1444-452D-90BB-A1F0DE04F7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992" y="3812529"/>
            <a:ext cx="28575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710E9D4-A451-47EF-8521-3FC2943A4406}"/>
              </a:ext>
            </a:extLst>
          </p:cNvPr>
          <p:cNvSpPr/>
          <p:nvPr/>
        </p:nvSpPr>
        <p:spPr>
          <a:xfrm>
            <a:off x="2660312" y="5746765"/>
            <a:ext cx="5938450" cy="595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5212F-0F30-4582-8E86-F5FB0D5B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1CA28A-147C-4B8D-AC5C-213C83396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23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9DA1801C-66E5-4B08-9F3B-FE58272F0521}"/>
              </a:ext>
            </a:extLst>
          </p:cNvPr>
          <p:cNvSpPr/>
          <p:nvPr/>
        </p:nvSpPr>
        <p:spPr>
          <a:xfrm>
            <a:off x="2901819" y="597159"/>
            <a:ext cx="5477069" cy="12129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প্রানী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445DF6-67C4-4077-8B30-B020E64BB2CB}"/>
              </a:ext>
            </a:extLst>
          </p:cNvPr>
          <p:cNvSpPr txBox="1"/>
          <p:nvPr/>
        </p:nvSpPr>
        <p:spPr>
          <a:xfrm>
            <a:off x="800878" y="4663141"/>
            <a:ext cx="10720872" cy="769441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প্রাণীর মেরুদণ্ড আছে তাদেরকে মেরুদণ্ডী প্রাণী বলে।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E2F765-DB84-40EB-921C-CA6A7239E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71" y="2259468"/>
            <a:ext cx="3834882" cy="1916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D8D7EC-F817-4479-B002-F05786FEF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85" y="2259467"/>
            <a:ext cx="4304718" cy="1916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45CDAE-BEF1-4C0B-80F9-1FE5C731B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 June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D88D4-1B9D-4383-AAC6-6CD7C4EC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F61A-54E3-436D-BB4C-70EE5E525B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347</Words>
  <Application>Microsoft Office PowerPoint</Application>
  <PresentationFormat>Widescreen</PresentationFormat>
  <Paragraphs>97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SolaimanLipi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Selim</dc:creator>
  <cp:lastModifiedBy>Selim Mahmud</cp:lastModifiedBy>
  <cp:revision>75</cp:revision>
  <dcterms:created xsi:type="dcterms:W3CDTF">2021-03-11T13:37:42Z</dcterms:created>
  <dcterms:modified xsi:type="dcterms:W3CDTF">2021-06-13T17:39:16Z</dcterms:modified>
</cp:coreProperties>
</file>