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90" r:id="rId3"/>
    <p:sldId id="258" r:id="rId4"/>
    <p:sldId id="288" r:id="rId5"/>
    <p:sldId id="259" r:id="rId6"/>
    <p:sldId id="287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42937" y="6291832"/>
            <a:ext cx="11910581" cy="442018"/>
            <a:chOff x="142937" y="6251402"/>
            <a:chExt cx="11910581" cy="4672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37" y="6251402"/>
              <a:ext cx="6134621" cy="4672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7557" y="6251402"/>
              <a:ext cx="5775961" cy="467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631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0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0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2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9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6DD08-29C1-403A-96AE-D2268B1AD274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E6E9AB-951A-457B-8BD0-21F8DDE19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2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-8491"/>
            <a:ext cx="12192000" cy="6858000"/>
          </a:xfrm>
          <a:prstGeom prst="frame">
            <a:avLst>
              <a:gd name="adj1" fmla="val 1922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5-Point Star 7"/>
          <p:cNvSpPr/>
          <p:nvPr userDrawn="1"/>
        </p:nvSpPr>
        <p:spPr>
          <a:xfrm>
            <a:off x="80830" y="87558"/>
            <a:ext cx="940157" cy="634928"/>
          </a:xfrm>
          <a:prstGeom prst="star5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 userDrawn="1"/>
        </p:nvSpPr>
        <p:spPr>
          <a:xfrm>
            <a:off x="124713" y="589405"/>
            <a:ext cx="703476" cy="455915"/>
          </a:xfrm>
          <a:prstGeom prst="star5">
            <a:avLst/>
          </a:prstGeom>
          <a:solidFill>
            <a:srgbClr val="FF33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 userDrawn="1"/>
        </p:nvSpPr>
        <p:spPr>
          <a:xfrm>
            <a:off x="461287" y="479931"/>
            <a:ext cx="703476" cy="455915"/>
          </a:xfrm>
          <a:prstGeom prst="star5">
            <a:avLst/>
          </a:prstGeom>
          <a:solidFill>
            <a:srgbClr val="00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4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8" grpId="24" animBg="1"/>
      <p:bldP spid="8" grpId="25" animBg="1"/>
      <p:bldP spid="8" grpId="2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9" grpId="15" animBg="1"/>
      <p:bldP spid="9" grpId="16" animBg="1"/>
      <p:bldP spid="9" grpId="17" animBg="1"/>
      <p:bldP spid="9" grpId="18" animBg="1"/>
      <p:bldP spid="9" grpId="19" animBg="1"/>
      <p:bldP spid="9" grpId="20" animBg="1"/>
      <p:bldP spid="9" grpId="21" animBg="1"/>
      <p:bldP spid="9" grpId="22" animBg="1"/>
      <p:bldP spid="9" grpId="23" animBg="1"/>
      <p:bldP spid="9" grpId="24" animBg="1"/>
      <p:bldP spid="9" grpId="25" animBg="1"/>
      <p:bldP spid="9" grpId="26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0" grpId="24" animBg="1"/>
      <p:bldP spid="10" grpId="25" animBg="1"/>
      <p:bldP spid="10" grpId="26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2.wdp"/><Relationship Id="rId5" Type="http://schemas.openxmlformats.org/officeDocument/2006/relationships/image" Target="../media/image24.jpeg"/><Relationship Id="rId10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2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10" y="2402314"/>
            <a:ext cx="4725219" cy="299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38" y="303248"/>
            <a:ext cx="8548914" cy="56966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Box 6"/>
          <p:cNvSpPr txBox="1"/>
          <p:nvPr/>
        </p:nvSpPr>
        <p:spPr>
          <a:xfrm>
            <a:off x="3328131" y="518994"/>
            <a:ext cx="5542175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800" spc="5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</a:t>
            </a:r>
            <a:endParaRPr lang="en-US" sz="8800" spc="5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1137">
            <a:off x="8566435" y="4066718"/>
            <a:ext cx="1469784" cy="1977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76" y="5370738"/>
            <a:ext cx="1997068" cy="8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0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6413" y="49762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14787" y="1557338"/>
            <a:ext cx="3943351" cy="3000375"/>
            <a:chOff x="4237148" y="2232918"/>
            <a:chExt cx="3825028" cy="2268771"/>
          </a:xfrm>
        </p:grpSpPr>
        <p:grpSp>
          <p:nvGrpSpPr>
            <p:cNvPr id="4" name="Group 3"/>
            <p:cNvGrpSpPr/>
            <p:nvPr/>
          </p:nvGrpSpPr>
          <p:grpSpPr>
            <a:xfrm>
              <a:off x="6059218" y="2232918"/>
              <a:ext cx="2002958" cy="2268771"/>
              <a:chOff x="4333447" y="1967263"/>
              <a:chExt cx="3522080" cy="24629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33447" y="1967263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5058594" y="2420807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 flipH="1">
              <a:off x="4237148" y="2232919"/>
              <a:ext cx="2040065" cy="2268770"/>
              <a:chOff x="-718777" y="2183309"/>
              <a:chExt cx="3522080" cy="246299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18777" y="2183309"/>
                <a:ext cx="3522080" cy="2462997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20598399">
                <a:off x="-14767" y="2733019"/>
                <a:ext cx="962310" cy="653514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10" name="TextBox 9"/>
          <p:cNvSpPr txBox="1"/>
          <p:nvPr/>
        </p:nvSpPr>
        <p:spPr>
          <a:xfrm>
            <a:off x="2332989" y="5045956"/>
            <a:ext cx="7455391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ই-বুকের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প্রকারভেদ গুলো বর্ণনা করে লেখ।</a:t>
            </a:r>
            <a:endParaRPr lang="en-US" sz="36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67" b="99500" l="14167" r="8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210" r="22833"/>
          <a:stretch/>
        </p:blipFill>
        <p:spPr>
          <a:xfrm>
            <a:off x="10459669" y="497628"/>
            <a:ext cx="975588" cy="50716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62" t="11564" r="21658" b="9517"/>
          <a:stretch/>
        </p:blipFill>
        <p:spPr>
          <a:xfrm>
            <a:off x="10189986" y="4333461"/>
            <a:ext cx="1476828" cy="19019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186" y="1397970"/>
            <a:ext cx="3230625" cy="2677073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38100" cap="sq">
            <a:solidFill>
              <a:schemeClr val="accent1">
                <a:shade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3" name="TextBox 2"/>
          <p:cNvSpPr txBox="1"/>
          <p:nvPr/>
        </p:nvSpPr>
        <p:spPr>
          <a:xfrm>
            <a:off x="2290926" y="4753028"/>
            <a:ext cx="776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ছাড়াও অডিও যুক্ত থাকে।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9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7" t="15060" r="4774" b="11202"/>
          <a:stretch/>
        </p:blipFill>
        <p:spPr>
          <a:xfrm>
            <a:off x="6265408" y="1283844"/>
            <a:ext cx="5036458" cy="3726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 descr="C:\Users\USER PC\Desktop\photo-1513880010670-b9d4433deca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/>
          <a:stretch/>
        </p:blipFill>
        <p:spPr bwMode="auto">
          <a:xfrm>
            <a:off x="822550" y="1283844"/>
            <a:ext cx="5043095" cy="37267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1810" y="401328"/>
            <a:ext cx="6270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নিচের চিত্রটি লক্ষ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7307" y="5382961"/>
            <a:ext cx="8965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 / অডিও ছাড়াও ভিডিও যুক্ত থাকে।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1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3928" y="5563652"/>
            <a:ext cx="1014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ই-বুকে লিখিত অংশ/অডিও/ভিডিও ছাড়াও এনিমেশন যুক্ত থাকে।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8960" y="362328"/>
            <a:ext cx="627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নিচের চিত্রটি লক্ষ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কর: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70" y="1190833"/>
            <a:ext cx="6096000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1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0845" y="450038"/>
            <a:ext cx="4433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 ব্যাবহারের সুবিধা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9"/>
          <a:stretch/>
        </p:blipFill>
        <p:spPr>
          <a:xfrm>
            <a:off x="558346" y="1393572"/>
            <a:ext cx="5341606" cy="347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17780" y="5345308"/>
            <a:ext cx="8993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ডাউনলোডের মাধ্যমে সহজেই তথ্য পাওয়া সম্ভব।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746" y="5345307"/>
            <a:ext cx="534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সহজেই স্থানান্তরযোগ্য।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3" r="13459"/>
          <a:stretch/>
        </p:blipFill>
        <p:spPr>
          <a:xfrm flipH="1">
            <a:off x="6314289" y="1393571"/>
            <a:ext cx="5296884" cy="3478469"/>
          </a:xfrm>
          <a:prstGeom prst="roundRect">
            <a:avLst>
              <a:gd name="adj" fmla="val 16667"/>
            </a:avLst>
          </a:prstGeom>
          <a:ln w="25400"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07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3"/>
          <a:stretch/>
        </p:blipFill>
        <p:spPr>
          <a:xfrm>
            <a:off x="6331263" y="1309097"/>
            <a:ext cx="5026846" cy="3150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40"/>
          <a:stretch/>
        </p:blipFill>
        <p:spPr>
          <a:xfrm>
            <a:off x="872568" y="1309097"/>
            <a:ext cx="5110536" cy="31502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25467" y="5360854"/>
            <a:ext cx="9211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সংরক্ষণের জন্য কোন ল্যাইব্রেরি বা কক্ষের প্রয়োজন নাই।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5467" y="5360854"/>
            <a:ext cx="9434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রিডিং ডিভাইসে ই-বুক সহজে সংরক্ষণ করা যায়।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12480" y="498862"/>
            <a:ext cx="7344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নিচের ছবিটিতে কি কি দেখছ?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3942" y="4613396"/>
            <a:ext cx="2830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লাইব্রেরিতে বই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5452" y="4613396"/>
            <a:ext cx="317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ল্যাপটপে বই রাখছে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2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t="6098" r="8074" b="4782"/>
          <a:stretch/>
        </p:blipFill>
        <p:spPr>
          <a:xfrm>
            <a:off x="3162925" y="1205384"/>
            <a:ext cx="6005115" cy="375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6020" y="5213532"/>
            <a:ext cx="985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 ইন্টারনেটের মাধ্যমে সরবরাহ করা হয় বলে কোন ধরনের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শিপিং বা প্যাকিং খরচ নেই।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7851" y="437998"/>
            <a:ext cx="6865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নিচের ছবিটিতে কী করছে?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813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2" r="17335" b="19805"/>
          <a:stretch/>
        </p:blipFill>
        <p:spPr>
          <a:xfrm>
            <a:off x="800426" y="1258939"/>
            <a:ext cx="5014359" cy="374905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" t="6263" r="3819" b="5730"/>
          <a:stretch/>
        </p:blipFill>
        <p:spPr>
          <a:xfrm>
            <a:off x="6290810" y="1258938"/>
            <a:ext cx="5317359" cy="374905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1728355" y="5457970"/>
            <a:ext cx="8645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ই-বুকে তথ্য অনুসন্ধান সহজতর,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 কাজটিই করছে।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110" y="449175"/>
            <a:ext cx="6270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নিচের ছবিটিতে কী করছে?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7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438" y="5038636"/>
            <a:ext cx="7887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ব্যবহারের সুবিধাগুলো ব্যা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খ্যা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15677" y="514253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77" y="898972"/>
            <a:ext cx="5256224" cy="3823658"/>
          </a:xfrm>
          <a:prstGeom prst="rect">
            <a:avLst/>
          </a:prstGeom>
          <a:ln w="1587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033">
            <a:off x="10634867" y="931210"/>
            <a:ext cx="1152941" cy="4640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778" l="977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964" y="4940020"/>
            <a:ext cx="1289961" cy="12899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7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23783" y="314325"/>
            <a:ext cx="3736398" cy="1027431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দেখতে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এখানে ক্লিক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6247" y="1341756"/>
            <a:ext cx="9041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আকারে প্রকাশিত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ই-বুক অ্যাপস 	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ই-পাব 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চৌকস বুক 	 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পিডিএফ বুক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4389" y="2916049"/>
            <a:ext cx="73299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ই-বুক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কয় ভাগে ভাগ করা হয়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ভাগে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ভাগে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6247" y="4490342"/>
            <a:ext cx="9826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 ই-বুকগুলো কেবল অনলাইনে তথা ইন্টারনেটে পড়া যায় তাকে কী বলে?</a:t>
            </a:r>
          </a:p>
          <a:p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পোর্টেবল ডকুমেন্ট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পোর্টেবল ডিভাইস</a:t>
            </a:r>
          </a:p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(গ) বই এর ওয়েব সাইট 		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(ঘ) পিডিএফ ফাইল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</a:p>
        </p:txBody>
      </p:sp>
      <p:sp>
        <p:nvSpPr>
          <p:cNvPr id="7" name="Oval 6"/>
          <p:cNvSpPr/>
          <p:nvPr/>
        </p:nvSpPr>
        <p:spPr>
          <a:xfrm>
            <a:off x="2366983" y="1895267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8" name="Oval 7"/>
          <p:cNvSpPr/>
          <p:nvPr/>
        </p:nvSpPr>
        <p:spPr>
          <a:xfrm>
            <a:off x="6856502" y="3471771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9" name="Oval 8"/>
          <p:cNvSpPr/>
          <p:nvPr/>
        </p:nvSpPr>
        <p:spPr>
          <a:xfrm>
            <a:off x="2305522" y="5513328"/>
            <a:ext cx="372341" cy="36368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32542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A44F1B-7DCF-4512-A3A9-2F9E8E6B6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19" y="1023577"/>
            <a:ext cx="1531253" cy="191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1171" y="2654589"/>
            <a:ext cx="51563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dirty="0">
                <a:solidFill>
                  <a:schemeClr val="accent5"/>
                </a:solidFill>
              </a:rPr>
              <a:t>7</a:t>
            </a:r>
            <a:r>
              <a:rPr lang="en-US" dirty="0">
                <a:solidFill>
                  <a:schemeClr val="accent5"/>
                </a:solidFill>
              </a:rPr>
              <a:t>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200334" y="183259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/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150271" y="304800"/>
            <a:ext cx="45719" cy="640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Wave 9"/>
          <p:cNvSpPr/>
          <p:nvPr/>
        </p:nvSpPr>
        <p:spPr>
          <a:xfrm>
            <a:off x="7402725" y="593844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0640" y="2380785"/>
            <a:ext cx="4835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8321E4-199C-42E4-96B7-C5F260B50A67}"/>
              </a:ext>
            </a:extLst>
          </p:cNvPr>
          <p:cNvSpPr/>
          <p:nvPr/>
        </p:nvSpPr>
        <p:spPr>
          <a:xfrm>
            <a:off x="5939152" y="2509623"/>
            <a:ext cx="5715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97234" y="450568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767" y="1630044"/>
            <a:ext cx="3773083" cy="30072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45368" y="5250439"/>
            <a:ext cx="8832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শিক্ষাক্ষেত্রে ই- বুক কী ভুমিকা রাখতে পারে তা লিখ।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2190205" y="421654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ধন্যবাদ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79" y="1670739"/>
            <a:ext cx="6083052" cy="367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83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3022" y="1234439"/>
            <a:ext cx="10712919" cy="4434839"/>
            <a:chOff x="1543715" y="1244724"/>
            <a:chExt cx="10472702" cy="370896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2782580" y="1257470"/>
              <a:ext cx="9233837" cy="36707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543715" y="1244724"/>
              <a:ext cx="1238864" cy="370896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0502" y="2395052"/>
            <a:ext cx="2395846" cy="3221090"/>
            <a:chOff x="173418" y="2395052"/>
            <a:chExt cx="2395846" cy="322109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04764" y="2395052"/>
              <a:ext cx="2364500" cy="2343058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Notched Right Arrow 6"/>
            <p:cNvSpPr/>
            <p:nvPr/>
          </p:nvSpPr>
          <p:spPr>
            <a:xfrm rot="16200000">
              <a:off x="307096" y="3621994"/>
              <a:ext cx="2277456" cy="1710839"/>
            </a:xfrm>
            <a:prstGeom prst="notched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362626" y="2572504"/>
              <a:ext cx="2048775" cy="20069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3418" y="3017606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28577" y="1699832"/>
            <a:ext cx="8632682" cy="3012044"/>
            <a:chOff x="2514289" y="1857000"/>
            <a:chExt cx="8632682" cy="3012044"/>
          </a:xfrm>
        </p:grpSpPr>
        <p:grpSp>
          <p:nvGrpSpPr>
            <p:cNvPr id="10" name="Group 9"/>
            <p:cNvGrpSpPr/>
            <p:nvPr/>
          </p:nvGrpSpPr>
          <p:grpSpPr>
            <a:xfrm>
              <a:off x="2514289" y="1857000"/>
              <a:ext cx="8632682" cy="2983264"/>
              <a:chOff x="2427205" y="1494150"/>
              <a:chExt cx="8860800" cy="298326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27205" y="1494150"/>
                <a:ext cx="8860800" cy="2983264"/>
                <a:chOff x="1184152" y="1794548"/>
                <a:chExt cx="8860800" cy="2946350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9081" y="1794548"/>
                  <a:ext cx="4854347" cy="6694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IN" sz="375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  </a:t>
                  </a:r>
                  <a:r>
                    <a:rPr lang="en-US" sz="3600" b="1" u="sng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36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..</a:t>
                  </a:r>
                  <a:r>
                    <a:rPr lang="bn-IN" sz="36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.</a:t>
                  </a:r>
                  <a:endParaRPr lang="en-US" sz="36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grpSp>
              <p:nvGrpSpPr>
                <p:cNvPr id="14" name="Group 13"/>
                <p:cNvGrpSpPr/>
                <p:nvPr/>
              </p:nvGrpSpPr>
              <p:grpSpPr>
                <a:xfrm>
                  <a:off x="1184152" y="2535566"/>
                  <a:ext cx="775684" cy="2136950"/>
                  <a:chOff x="1184152" y="2535566"/>
                  <a:chExt cx="775684" cy="2136950"/>
                </a:xfrm>
              </p:grpSpPr>
              <p:sp>
                <p:nvSpPr>
                  <p:cNvPr id="20" name="Rectangle 19"/>
                  <p:cNvSpPr/>
                  <p:nvPr/>
                </p:nvSpPr>
                <p:spPr>
                  <a:xfrm>
                    <a:off x="1195457" y="2535566"/>
                    <a:ext cx="764379" cy="63833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১.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1217658" y="3254410"/>
                    <a:ext cx="734046" cy="6535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২.</a:t>
                    </a: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1184152" y="4018984"/>
                    <a:ext cx="775684" cy="6535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8890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en-US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  <a:r>
                      <a:rPr lang="bn-BD" sz="4000" b="1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. </a:t>
                    </a:r>
                    <a:endParaRPr lang="en-US" sz="4000" b="1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15" name="Group 14"/>
                <p:cNvGrpSpPr/>
                <p:nvPr/>
              </p:nvGrpSpPr>
              <p:grpSpPr>
                <a:xfrm>
                  <a:off x="1829081" y="2593418"/>
                  <a:ext cx="8215871" cy="2147480"/>
                  <a:chOff x="1829081" y="2593418"/>
                  <a:chExt cx="8215871" cy="2147480"/>
                </a:xfrm>
              </p:grpSpPr>
              <p:sp>
                <p:nvSpPr>
                  <p:cNvPr id="16" name="Freeform 15"/>
                  <p:cNvSpPr/>
                  <p:nvPr/>
                </p:nvSpPr>
                <p:spPr>
                  <a:xfrm>
                    <a:off x="1843150" y="2593418"/>
                    <a:ext cx="8201802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 w="22225"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2"/>
                  </a:lnRef>
                  <a:fillRef idx="2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 marL="0" lvl="1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a:t>ই-বুক কী তা বলতে পারবে;</a:t>
                    </a:r>
                  </a:p>
                </p:txBody>
              </p:sp>
              <p:sp>
                <p:nvSpPr>
                  <p:cNvPr id="17" name="Freeform 16"/>
                  <p:cNvSpPr/>
                  <p:nvPr/>
                </p:nvSpPr>
                <p:spPr>
                  <a:xfrm>
                    <a:off x="1843150" y="3303358"/>
                    <a:ext cx="8201802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 marL="0" lvl="1" defTabSz="12446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15000"/>
                      </a:spcAft>
                    </a:pPr>
                    <a:r>
                      <a:rPr lang="en-US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ই-বুক এর প্রকারভেদ </a:t>
                    </a:r>
                    <a:r>
                      <a:rPr lang="bn-IN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বর্ণনা</a:t>
                    </a:r>
                    <a:r>
                      <a:rPr lang="bn-BD" sz="3200" b="1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করতে পারবে;</a:t>
                    </a:r>
                  </a:p>
                </p:txBody>
              </p:sp>
              <p:sp>
                <p:nvSpPr>
                  <p:cNvPr id="18" name="Freeform 17"/>
                  <p:cNvSpPr/>
                  <p:nvPr/>
                </p:nvSpPr>
                <p:spPr>
                  <a:xfrm>
                    <a:off x="1829081" y="4035163"/>
                    <a:ext cx="8201803" cy="705735"/>
                  </a:xfrm>
                  <a:custGeom>
                    <a:avLst/>
                    <a:gdLst>
                      <a:gd name="connsiteX0" fmla="*/ 117625 w 705734"/>
                      <a:gd name="connsiteY0" fmla="*/ 0 h 9258037"/>
                      <a:gd name="connsiteX1" fmla="*/ 588109 w 705734"/>
                      <a:gd name="connsiteY1" fmla="*/ 0 h 9258037"/>
                      <a:gd name="connsiteX2" fmla="*/ 705734 w 705734"/>
                      <a:gd name="connsiteY2" fmla="*/ 117625 h 9258037"/>
                      <a:gd name="connsiteX3" fmla="*/ 705734 w 705734"/>
                      <a:gd name="connsiteY3" fmla="*/ 9258037 h 9258037"/>
                      <a:gd name="connsiteX4" fmla="*/ 705734 w 705734"/>
                      <a:gd name="connsiteY4" fmla="*/ 9258037 h 9258037"/>
                      <a:gd name="connsiteX5" fmla="*/ 0 w 705734"/>
                      <a:gd name="connsiteY5" fmla="*/ 9258037 h 9258037"/>
                      <a:gd name="connsiteX6" fmla="*/ 0 w 705734"/>
                      <a:gd name="connsiteY6" fmla="*/ 9258037 h 9258037"/>
                      <a:gd name="connsiteX7" fmla="*/ 0 w 705734"/>
                      <a:gd name="connsiteY7" fmla="*/ 117625 h 9258037"/>
                      <a:gd name="connsiteX8" fmla="*/ 117625 w 705734"/>
                      <a:gd name="connsiteY8" fmla="*/ 0 h 92580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5734" h="9258037">
                        <a:moveTo>
                          <a:pt x="705734" y="1543046"/>
                        </a:moveTo>
                        <a:lnTo>
                          <a:pt x="705734" y="7714991"/>
                        </a:lnTo>
                        <a:cubicBezTo>
                          <a:pt x="705734" y="8567182"/>
                          <a:pt x="701719" y="9258030"/>
                          <a:pt x="696767" y="9258030"/>
                        </a:cubicBezTo>
                        <a:lnTo>
                          <a:pt x="0" y="9258030"/>
                        </a:lnTo>
                        <a:lnTo>
                          <a:pt x="0" y="9258030"/>
                        </a:lnTo>
                        <a:lnTo>
                          <a:pt x="0" y="7"/>
                        </a:lnTo>
                        <a:lnTo>
                          <a:pt x="0" y="7"/>
                        </a:lnTo>
                        <a:lnTo>
                          <a:pt x="696767" y="7"/>
                        </a:lnTo>
                        <a:cubicBezTo>
                          <a:pt x="701719" y="7"/>
                          <a:pt x="705734" y="690855"/>
                          <a:pt x="705734" y="1543046"/>
                        </a:cubicBezTo>
                        <a:close/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  <a:scene3d>
                    <a:camera prst="orthographicFront"/>
                    <a:lightRig rig="flat" dir="t"/>
                  </a:scene3d>
                  <a:sp3d extrusionH="12700" prstMaterial="plastic">
                    <a:bevelT w="50800" h="50800"/>
                  </a:sp3d>
                </p:spPr>
                <p:style>
                  <a:lnRef idx="1">
                    <a:schemeClr val="accent4"/>
                  </a:lnRef>
                  <a:fillRef idx="2">
                    <a:schemeClr val="accent4"/>
                  </a:fillRef>
                  <a:effectRef idx="1">
                    <a:schemeClr val="accent4"/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99137" tIns="52231" rIns="52231" bIns="52232" numCol="1" spcCol="1270" anchor="ctr" anchorCtr="0">
                    <a:no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endParaRPr lang="bn-IN" sz="36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endParaRPr>
                  </a:p>
                </p:txBody>
              </p:sp>
            </p:grpSp>
          </p:grpSp>
          <p:cxnSp>
            <p:nvCxnSpPr>
              <p:cNvPr id="12" name="Straight Connector 11"/>
              <p:cNvCxnSpPr/>
              <p:nvPr/>
            </p:nvCxnSpPr>
            <p:spPr>
              <a:xfrm>
                <a:off x="3066626" y="2303029"/>
                <a:ext cx="14082" cy="217282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3352928" y="4038047"/>
              <a:ext cx="5941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ই-বু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ব্যবহারের সুবিধা ব্যা</a:t>
              </a:r>
              <a:r>
                <a:rPr lang="bn-BD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 করতে পারবে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166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73" y="400661"/>
            <a:ext cx="6836230" cy="5791199"/>
          </a:xfrm>
          <a:prstGeom prst="rect">
            <a:avLst/>
          </a:prstGeom>
          <a:ln w="2222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1799771"/>
            <a:ext cx="2394857" cy="18288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99045" y="1148587"/>
            <a:ext cx="2222435" cy="784830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ই-বুক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79" y="4130519"/>
            <a:ext cx="1714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15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915" y="1146761"/>
            <a:ext cx="7387771" cy="4005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TextBox 4"/>
          <p:cNvSpPr txBox="1"/>
          <p:nvPr/>
        </p:nvSpPr>
        <p:spPr>
          <a:xfrm>
            <a:off x="3336252" y="412454"/>
            <a:ext cx="513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কিসের মাধ্যমে পড়ছে?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040" y="5432995"/>
            <a:ext cx="994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কম্পিউটার বা বিভিন্ন ইলেক্ট্রনিক যন্ত্রের মাধ্যমে পড়াকে বলা হয় ই-বুক।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6252" y="5432995"/>
            <a:ext cx="513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মাধ্যমে পড়ছে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100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615" r="1055" b="3787"/>
          <a:stretch/>
        </p:blipFill>
        <p:spPr>
          <a:xfrm>
            <a:off x="6492746" y="1390090"/>
            <a:ext cx="4633430" cy="307478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99" y="1364071"/>
            <a:ext cx="4701989" cy="3212928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754757" y="469249"/>
            <a:ext cx="8625576" cy="742652"/>
          </a:xfrm>
          <a:prstGeom prst="rect">
            <a:avLst/>
          </a:prstGeom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দুটি ভালো করে লক্ষ</a:t>
            </a:r>
            <a:r>
              <a:rPr lang="en-US" sz="4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র?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840750" y="571712"/>
            <a:ext cx="8539583" cy="522888"/>
          </a:xfrm>
          <a:prstGeom prst="rect">
            <a:avLst/>
          </a:prstGeom>
        </p:spPr>
        <p:txBody>
          <a:bodyPr vert="horz" lIns="85725" tIns="42863" rIns="85725" bIns="42863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দুটিতে</a:t>
            </a:r>
            <a:r>
              <a:rPr lang="en-US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কিসের মাধ্যমে পড়া হ</a:t>
            </a:r>
            <a:r>
              <a:rPr lang="bn-BD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চ্ছে?</a:t>
            </a:r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5264" y="4735800"/>
            <a:ext cx="380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বইয়ের মাধ্যমে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80855" y="4769111"/>
            <a:ext cx="446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যন্ত্রের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69164" y="5547619"/>
            <a:ext cx="8760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বা ইলেক্ট্রনিক যন্ত্রের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পড়াকে 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568812" y="518347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6307" y="4563305"/>
            <a:ext cx="5112906" cy="6405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5720" tIns="42861" rIns="85720" bIns="42861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ই-বুক বলতে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বুঝায় লিখ। 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91" y="1738767"/>
            <a:ext cx="2214738" cy="1990271"/>
          </a:xfrm>
          <a:prstGeom prst="rect">
            <a:avLst/>
          </a:prstGeom>
          <a:ln w="22225">
            <a:solidFill>
              <a:srgbClr val="0099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33" b="94667" l="34667" r="6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67" t="3914" r="29585" b="4261"/>
          <a:stretch/>
        </p:blipFill>
        <p:spPr>
          <a:xfrm>
            <a:off x="10682367" y="277471"/>
            <a:ext cx="1225825" cy="524786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825288" y="5203862"/>
            <a:ext cx="826030" cy="680103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66148" y="5487192"/>
            <a:ext cx="691178" cy="618522"/>
          </a:xfrm>
          <a:prstGeom prst="ellipse">
            <a:avLst/>
          </a:prstGeom>
          <a:solidFill>
            <a:srgbClr val="FF33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558243" y="5425611"/>
            <a:ext cx="752877" cy="68010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3" y="4550264"/>
            <a:ext cx="2073372" cy="21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3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" r="25785" b="3249"/>
          <a:stretch/>
        </p:blipFill>
        <p:spPr>
          <a:xfrm>
            <a:off x="1119613" y="1067608"/>
            <a:ext cx="3857169" cy="2219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146" y="518707"/>
            <a:ext cx="7604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সাধারণভাবে ই-বুক 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 ভাগ করা যায়।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644992" y="135262"/>
            <a:ext cx="8625576" cy="580414"/>
          </a:xfrm>
          <a:prstGeom prst="rect">
            <a:avLst/>
          </a:prstGeom>
          <a:noFill/>
          <a:ln>
            <a:noFill/>
          </a:ln>
        </p:spPr>
        <p:txBody>
          <a:bodyPr vert="horz" lIns="85725" tIns="42863" rIns="85725" bIns="42863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লক্ষ</a:t>
            </a:r>
            <a:r>
              <a:rPr lang="en-US" sz="3200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1959" y="1163026"/>
            <a:ext cx="8195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ই-বুক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কয়ভা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ভাগ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 যায়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6" t="7843" r="3653" b="7450"/>
          <a:stretch/>
        </p:blipFill>
        <p:spPr>
          <a:xfrm>
            <a:off x="4659968" y="3228314"/>
            <a:ext cx="3523039" cy="2239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401" r="12617" b="30942"/>
          <a:stretch/>
        </p:blipFill>
        <p:spPr>
          <a:xfrm>
            <a:off x="7615744" y="2487827"/>
            <a:ext cx="3810517" cy="2180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7708955" y="5523546"/>
            <a:ext cx="5238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মুদ্রিত বইয়ের হুবহু প্রতিলিপি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207" y="5516991"/>
            <a:ext cx="798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মুদ্রিত বইয়ের মতো কিন্তু কিছুটা বাড়তি সুবিধাসহ ই-বুক।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0800000" flipV="1">
            <a:off x="99208" y="4896926"/>
            <a:ext cx="734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যে বই কেবল অন লাইন তথা ইন্টারনেটে পড়া যায়।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10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8" grpId="0" build="allAtOnce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71" y="1441338"/>
            <a:ext cx="5601956" cy="3569583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832" r="2113" b="6538"/>
          <a:stretch/>
        </p:blipFill>
        <p:spPr>
          <a:xfrm>
            <a:off x="6595298" y="1571624"/>
            <a:ext cx="4893335" cy="32058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TextBox 3"/>
          <p:cNvSpPr txBox="1"/>
          <p:nvPr/>
        </p:nvSpPr>
        <p:spPr>
          <a:xfrm>
            <a:off x="6809060" y="5010921"/>
            <a:ext cx="4465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 ই-বুক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অ্যাপস 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253" y="5068930"/>
            <a:ext cx="4159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 চৌকস ই-বুক।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1810" y="623112"/>
            <a:ext cx="751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421370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506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</dc:creator>
  <cp:lastModifiedBy>C.L</cp:lastModifiedBy>
  <cp:revision>70</cp:revision>
  <dcterms:created xsi:type="dcterms:W3CDTF">2020-08-04T15:11:49Z</dcterms:created>
  <dcterms:modified xsi:type="dcterms:W3CDTF">2021-06-12T15:33:35Z</dcterms:modified>
</cp:coreProperties>
</file>