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9" r:id="rId10"/>
    <p:sldId id="270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E93"/>
    <a:srgbClr val="AC2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D25072-4AE4-443B-B073-AF47DE526073}" v="3" dt="2021-06-10T23:29:57.231"/>
    <p1510:client id="{D1210BD3-EDA2-4418-8745-748DBA1929AA}" v="9" dt="2021-06-09T00:09:50.3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>
        <p:scale>
          <a:sx n="81" d="100"/>
          <a:sy n="81" d="100"/>
        </p:scale>
        <p:origin x="-96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me sarmin" userId="1a671cacd43745a0" providerId="Windows Live" clId="Web-{D1210BD3-EDA2-4418-8745-748DBA1929AA}"/>
    <pc:docChg chg="modSld">
      <pc:chgData name="umme sarmin" userId="1a671cacd43745a0" providerId="Windows Live" clId="Web-{D1210BD3-EDA2-4418-8745-748DBA1929AA}" dt="2021-06-09T00:09:50.332" v="5" actId="1076"/>
      <pc:docMkLst>
        <pc:docMk/>
      </pc:docMkLst>
      <pc:sldChg chg="modSp">
        <pc:chgData name="umme sarmin" userId="1a671cacd43745a0" providerId="Windows Live" clId="Web-{D1210BD3-EDA2-4418-8745-748DBA1929AA}" dt="2021-06-09T00:09:50.332" v="5" actId="1076"/>
        <pc:sldMkLst>
          <pc:docMk/>
          <pc:sldMk cId="2622186954" sldId="256"/>
        </pc:sldMkLst>
        <pc:spChg chg="mod">
          <ac:chgData name="umme sarmin" userId="1a671cacd43745a0" providerId="Windows Live" clId="Web-{D1210BD3-EDA2-4418-8745-748DBA1929AA}" dt="2021-06-09T00:09:50.332" v="5" actId="1076"/>
          <ac:spMkLst>
            <pc:docMk/>
            <pc:sldMk cId="2622186954" sldId="256"/>
            <ac:spMk id="2" creationId="{00000000-0000-0000-0000-000000000000}"/>
          </ac:spMkLst>
        </pc:spChg>
      </pc:sldChg>
    </pc:docChg>
  </pc:docChgLst>
  <pc:docChgLst>
    <pc:chgData name="umme sarmin" userId="1a671cacd43745a0" providerId="Windows Live" clId="Web-{8FD25072-4AE4-443B-B073-AF47DE526073}"/>
    <pc:docChg chg="modSld">
      <pc:chgData name="umme sarmin" userId="1a671cacd43745a0" providerId="Windows Live" clId="Web-{8FD25072-4AE4-443B-B073-AF47DE526073}" dt="2021-06-10T23:29:44.168" v="1" actId="20577"/>
      <pc:docMkLst>
        <pc:docMk/>
      </pc:docMkLst>
      <pc:sldChg chg="modSp">
        <pc:chgData name="umme sarmin" userId="1a671cacd43745a0" providerId="Windows Live" clId="Web-{8FD25072-4AE4-443B-B073-AF47DE526073}" dt="2021-06-10T23:29:44.168" v="1" actId="20577"/>
        <pc:sldMkLst>
          <pc:docMk/>
          <pc:sldMk cId="2622186954" sldId="256"/>
        </pc:sldMkLst>
        <pc:spChg chg="mod">
          <ac:chgData name="umme sarmin" userId="1a671cacd43745a0" providerId="Windows Live" clId="Web-{8FD25072-4AE4-443B-B073-AF47DE526073}" dt="2021-06-10T23:29:44.168" v="1" actId="20577"/>
          <ac:spMkLst>
            <pc:docMk/>
            <pc:sldMk cId="2622186954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1"/>
            <a:ext cx="10398368" cy="542778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821" y="0"/>
            <a:ext cx="10364451" cy="1596177"/>
          </a:xfrm>
        </p:spPr>
        <p:txBody>
          <a:bodyPr/>
          <a:lstStyle/>
          <a:p>
            <a:r>
              <a:rPr lang="en-US" sz="4800" b="1" dirty="0" err="1" smtClean="0"/>
              <a:t>শব্দার্থ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2310072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প্রতিধবনি</a:t>
            </a: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err="1" smtClean="0"/>
              <a:t>সমস্বর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188677" y="2413984"/>
            <a:ext cx="8065477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=  </a:t>
            </a:r>
            <a:r>
              <a:rPr lang="en-US" sz="4000" dirty="0" err="1" smtClean="0"/>
              <a:t>বাতাসে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ধাক্কায়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ধ্বনির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পুনরায়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ফিরে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আসা</a:t>
            </a:r>
            <a:r>
              <a:rPr lang="en-US" sz="4000" dirty="0" smtClean="0"/>
              <a:t>।</a:t>
            </a:r>
          </a:p>
          <a:p>
            <a:pPr marL="0" indent="0">
              <a:buNone/>
            </a:pPr>
            <a:r>
              <a:rPr lang="en-US" sz="4000" dirty="0" smtClean="0"/>
              <a:t>= </a:t>
            </a:r>
            <a:r>
              <a:rPr lang="en-US" sz="4000" dirty="0" err="1" smtClean="0"/>
              <a:t>একসঙ্গে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করা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105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08" y="325440"/>
            <a:ext cx="9612923" cy="8234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err="1" smtClean="0"/>
              <a:t>যুক্তবর্ণ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ভেঙে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নতুন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শব্দ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বাক্য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তৈরি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22403809"/>
              </p:ext>
            </p:extLst>
          </p:nvPr>
        </p:nvGraphicFramePr>
        <p:xfrm>
          <a:off x="562707" y="2707298"/>
          <a:ext cx="11113476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481"/>
                <a:gridCol w="1005744"/>
                <a:gridCol w="942886"/>
                <a:gridCol w="1521188"/>
                <a:gridCol w="58961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</a:rPr>
                        <a:t>যুক্তবর্ণ</a:t>
                      </a:r>
                      <a:r>
                        <a:rPr lang="en-US" sz="32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</a:rPr>
                        <a:t>বর্ণ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</a:rPr>
                        <a:t>বর্ণ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</a:rPr>
                        <a:t>শব্দ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solidFill>
                            <a:srgbClr val="C00000"/>
                          </a:solidFill>
                        </a:rPr>
                        <a:t>বাক্য</a:t>
                      </a:r>
                      <a:endParaRPr lang="en-US" sz="32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ধ্ব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ধ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ব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ধ্বংস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মিথ্যা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মানুষকে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ধ্বংস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করে</a:t>
                      </a:r>
                      <a:r>
                        <a:rPr lang="en-US" sz="2800" baseline="0" dirty="0" smtClean="0"/>
                        <a:t>।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স্ব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স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ব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স্বাধীন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 smtClean="0"/>
                        <a:t>বাংলাদেশ</a:t>
                      </a:r>
                      <a:r>
                        <a:rPr lang="en-US" sz="2800" dirty="0" smtClean="0"/>
                        <a:t> ১৯৭১ </a:t>
                      </a:r>
                      <a:r>
                        <a:rPr lang="en-US" sz="2800" dirty="0" err="1" smtClean="0"/>
                        <a:t>সালে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স্বাধীন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হয়েছে</a:t>
                      </a:r>
                      <a:r>
                        <a:rPr lang="en-US" sz="2800" dirty="0" smtClean="0"/>
                        <a:t>।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2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969" y="161318"/>
            <a:ext cx="5146431" cy="9640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err="1" smtClean="0"/>
              <a:t>একটা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ছবি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দেখ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1" y="1090246"/>
            <a:ext cx="10257692" cy="4841631"/>
          </a:xfrm>
        </p:spPr>
      </p:pic>
      <p:sp>
        <p:nvSpPr>
          <p:cNvPr id="3" name="TextBox 2"/>
          <p:cNvSpPr txBox="1"/>
          <p:nvPr/>
        </p:nvSpPr>
        <p:spPr>
          <a:xfrm>
            <a:off x="2368062" y="6025661"/>
            <a:ext cx="765516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প্রাণীগুলো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কোথাও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দেখেছ</a:t>
            </a:r>
            <a:r>
              <a:rPr lang="en-US" sz="4000" dirty="0" smtClean="0"/>
              <a:t> 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02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6215" y="363415"/>
            <a:ext cx="4161693" cy="9495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err="1" smtClean="0"/>
              <a:t>বাড়ির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কাজ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3436" y="2695339"/>
            <a:ext cx="10363826" cy="2181462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/>
              <a:t>বাড়িতে</a:t>
            </a:r>
            <a:r>
              <a:rPr lang="en-US" sz="4000" dirty="0" smtClean="0"/>
              <a:t>  “</a:t>
            </a:r>
            <a:r>
              <a:rPr lang="en-US" sz="4000" dirty="0" err="1" smtClean="0"/>
              <a:t>হাতি</a:t>
            </a:r>
            <a:r>
              <a:rPr lang="en-US" sz="4000" dirty="0" smtClean="0"/>
              <a:t> </a:t>
            </a:r>
            <a:r>
              <a:rPr lang="en-US" sz="4000" dirty="0" err="1" smtClean="0"/>
              <a:t>আর</a:t>
            </a:r>
            <a:r>
              <a:rPr lang="en-US" sz="4000" dirty="0" smtClean="0"/>
              <a:t> </a:t>
            </a:r>
            <a:r>
              <a:rPr lang="en-US" sz="4000" dirty="0" err="1" smtClean="0"/>
              <a:t>শেয়ালের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গল্প</a:t>
            </a:r>
            <a:r>
              <a:rPr lang="en-US" sz="4000" dirty="0" smtClean="0"/>
              <a:t>” </a:t>
            </a:r>
            <a:r>
              <a:rPr lang="en-US" sz="4000" dirty="0" err="1" smtClean="0"/>
              <a:t>গল্পটি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মনোযোগ</a:t>
            </a:r>
            <a:r>
              <a:rPr lang="en-US" sz="4000" dirty="0" smtClean="0"/>
              <a:t> </a:t>
            </a:r>
            <a:r>
              <a:rPr lang="en-US" sz="4000" dirty="0" err="1" smtClean="0"/>
              <a:t>সহকারে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পড়বে</a:t>
            </a:r>
            <a:r>
              <a:rPr lang="en-US" sz="4000" dirty="0" smtClean="0"/>
              <a:t> ৷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26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494584"/>
          </a:xfrm>
        </p:spPr>
      </p:pic>
    </p:spTree>
    <p:extLst>
      <p:ext uri="{BB962C8B-B14F-4D97-AF65-F5344CB8AC3E}">
        <p14:creationId xmlns:p14="http://schemas.microsoft.com/office/powerpoint/2010/main" val="3144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092" y="1735015"/>
            <a:ext cx="6964134" cy="4009293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উম্মে</a:t>
            </a:r>
            <a:r>
              <a:rPr lang="en-US" sz="5400" dirty="0" smtClean="0"/>
              <a:t> </a:t>
            </a:r>
            <a:r>
              <a:rPr lang="en-US" sz="5400" dirty="0" err="1" smtClean="0"/>
              <a:t>শারমিন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সহকারী</a:t>
            </a:r>
            <a:r>
              <a:rPr lang="en-US" sz="5400" dirty="0" smtClean="0"/>
              <a:t> </a:t>
            </a:r>
            <a:r>
              <a:rPr lang="en-US" sz="5400" dirty="0" err="1" smtClean="0"/>
              <a:t>শিক্ষক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চরডিক্রী</a:t>
            </a:r>
            <a:r>
              <a:rPr lang="en-US" sz="5400" dirty="0" smtClean="0"/>
              <a:t> </a:t>
            </a:r>
            <a:r>
              <a:rPr lang="en-US" sz="5400" dirty="0" err="1" smtClean="0"/>
              <a:t>সঃ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প্রাঃ</a:t>
            </a:r>
            <a:r>
              <a:rPr lang="en-US" sz="5400" dirty="0" smtClean="0"/>
              <a:t> </a:t>
            </a:r>
            <a:r>
              <a:rPr lang="en-US" sz="5400" dirty="0" err="1" smtClean="0"/>
              <a:t>বিঃ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err="1" smtClean="0"/>
              <a:t>মুলাদী</a:t>
            </a:r>
            <a:r>
              <a:rPr lang="en-US" sz="5400" dirty="0" smtClean="0"/>
              <a:t>, </a:t>
            </a:r>
            <a:r>
              <a:rPr lang="en-US" sz="5400" dirty="0" err="1" smtClean="0"/>
              <a:t>বারিশাল</a:t>
            </a:r>
            <a:r>
              <a:rPr lang="en-US" sz="5400" dirty="0" smtClean="0"/>
              <a:t>। 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4" y="1770186"/>
            <a:ext cx="3038058" cy="3938954"/>
          </a:xfrm>
        </p:spPr>
      </p:pic>
      <p:sp>
        <p:nvSpPr>
          <p:cNvPr id="5" name="TextBox 4"/>
          <p:cNvSpPr txBox="1"/>
          <p:nvPr/>
        </p:nvSpPr>
        <p:spPr>
          <a:xfrm>
            <a:off x="3305908" y="246184"/>
            <a:ext cx="567396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শিক্ষক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পরিচিতি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9231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488831"/>
            <a:ext cx="10364451" cy="4243753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শ্রেনিঃ</a:t>
            </a:r>
            <a:r>
              <a:rPr lang="en-US" sz="4800" dirty="0" smtClean="0"/>
              <a:t> ৫ম</a:t>
            </a:r>
            <a:br>
              <a:rPr lang="en-US" sz="4800" dirty="0" smtClean="0"/>
            </a:br>
            <a:r>
              <a:rPr lang="en-US" sz="4800" dirty="0" err="1" smtClean="0"/>
              <a:t>বিষয়ঃ</a:t>
            </a:r>
            <a:r>
              <a:rPr lang="en-US" sz="4800" dirty="0" smtClean="0"/>
              <a:t> </a:t>
            </a:r>
            <a:r>
              <a:rPr lang="en-US" sz="4800" dirty="0" err="1" smtClean="0"/>
              <a:t>বাংলা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পাঠঃ</a:t>
            </a:r>
            <a:r>
              <a:rPr lang="en-US" sz="4800" dirty="0" smtClean="0"/>
              <a:t> </a:t>
            </a:r>
            <a:r>
              <a:rPr lang="en-US" sz="4800" dirty="0" err="1" smtClean="0"/>
              <a:t>হাতি</a:t>
            </a:r>
            <a:r>
              <a:rPr lang="en-US" sz="4800" dirty="0" smtClean="0"/>
              <a:t> </a:t>
            </a:r>
            <a:r>
              <a:rPr lang="en-US" sz="4800" dirty="0" err="1" smtClean="0"/>
              <a:t>আর</a:t>
            </a:r>
            <a:r>
              <a:rPr lang="en-US" sz="4800" dirty="0" smtClean="0"/>
              <a:t> </a:t>
            </a:r>
            <a:r>
              <a:rPr lang="en-US" sz="4800" dirty="0" err="1" smtClean="0"/>
              <a:t>শেয়ালের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গল্প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পাঠের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অংশঃ</a:t>
            </a:r>
            <a:r>
              <a:rPr lang="en-US" sz="4800" dirty="0" smtClean="0"/>
              <a:t> </a:t>
            </a:r>
            <a:r>
              <a:rPr lang="en-US" sz="4800" dirty="0" err="1" smtClean="0"/>
              <a:t>কিন্তু</a:t>
            </a:r>
            <a:r>
              <a:rPr lang="en-US" sz="4800" dirty="0" smtClean="0"/>
              <a:t> </a:t>
            </a:r>
            <a:r>
              <a:rPr lang="en-US" sz="4800" dirty="0" err="1" smtClean="0"/>
              <a:t>মস্ত</a:t>
            </a:r>
            <a:r>
              <a:rPr lang="en-US" sz="4800" dirty="0" smtClean="0"/>
              <a:t>……</a:t>
            </a:r>
            <a:r>
              <a:rPr lang="en-US" sz="4800" dirty="0" err="1" smtClean="0"/>
              <a:t>তা-ধিন</a:t>
            </a:r>
            <a:r>
              <a:rPr lang="en-US" sz="4800" dirty="0" smtClean="0"/>
              <a:t>।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 flipV="1">
            <a:off x="913774" y="5791199"/>
            <a:ext cx="10363826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63107" y="926122"/>
            <a:ext cx="479473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/>
              <a:t>পাঠ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পরিচিতি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627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016" y="208209"/>
            <a:ext cx="4067908" cy="85859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800" b="1" dirty="0" err="1" smtClean="0"/>
              <a:t>শিখনফল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0328" y="1078523"/>
            <a:ext cx="10363826" cy="57794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 smtClean="0"/>
              <a:t>শোনাঃ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১.২.১। </a:t>
            </a:r>
            <a:r>
              <a:rPr lang="en-US" sz="2400" dirty="0" err="1" smtClean="0"/>
              <a:t>উচ্চারিত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পঠিত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বাক্য</a:t>
            </a:r>
            <a:r>
              <a:rPr lang="en-US" sz="2400" dirty="0" smtClean="0"/>
              <a:t>, </a:t>
            </a:r>
            <a:r>
              <a:rPr lang="en-US" sz="2400" dirty="0" err="1" smtClean="0"/>
              <a:t>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মনোযোগ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সহকারে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শুনবে</a:t>
            </a:r>
            <a:r>
              <a:rPr lang="en-US" sz="2400" dirty="0" smtClean="0"/>
              <a:t>। </a:t>
            </a:r>
          </a:p>
          <a:p>
            <a:pPr marL="0" indent="0">
              <a:buNone/>
            </a:pPr>
            <a:r>
              <a:rPr lang="en-US" sz="2400" dirty="0" smtClean="0"/>
              <a:t>২.২.৩। </a:t>
            </a:r>
            <a:r>
              <a:rPr lang="en-US" sz="2400" dirty="0" err="1" smtClean="0"/>
              <a:t>রূপকথা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বিষয়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err="1" smtClean="0"/>
              <a:t>বলাঃ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১.১.২। </a:t>
            </a:r>
            <a:r>
              <a:rPr lang="en-US" sz="2400" dirty="0" err="1" smtClean="0"/>
              <a:t>যুক্তবর্ণ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সহযোগে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তৈরি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শব্দযুক্ত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বাক্য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স্পষ্ট</a:t>
            </a:r>
            <a:r>
              <a:rPr lang="en-US" sz="2400" dirty="0" smtClean="0"/>
              <a:t> ও </a:t>
            </a:r>
            <a:r>
              <a:rPr lang="en-US" sz="2400" dirty="0" err="1" smtClean="0"/>
              <a:t>শুদ্ধভাবে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pPr marL="0" indent="0">
              <a:buNone/>
            </a:pPr>
            <a:r>
              <a:rPr lang="en-US" sz="2400" b="1" dirty="0" err="1" smtClean="0"/>
              <a:t>পড়াঃ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১.৩.২। </a:t>
            </a:r>
            <a:r>
              <a:rPr lang="en-US" sz="2400" dirty="0" err="1" smtClean="0"/>
              <a:t>পাঠে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ব্যবহৃত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যুক্তব্যঞ্জন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সংবলিত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উচ্চারণে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পড়তে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pPr marL="0" indent="0">
              <a:buNone/>
            </a:pPr>
            <a:r>
              <a:rPr lang="en-US" sz="2400" dirty="0" smtClean="0"/>
              <a:t>২.৪.৩। </a:t>
            </a:r>
            <a:r>
              <a:rPr lang="en-US" sz="2400" dirty="0" err="1" smtClean="0"/>
              <a:t>রূপকথা</a:t>
            </a:r>
            <a:r>
              <a:rPr lang="en-US" sz="2400" dirty="0"/>
              <a:t> </a:t>
            </a:r>
            <a:r>
              <a:rPr lang="en-US" sz="2400" dirty="0" err="1" smtClean="0"/>
              <a:t>পড়ে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মূল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বিষয়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</a:p>
          <a:p>
            <a:pPr marL="0" indent="0">
              <a:buNone/>
            </a:pPr>
            <a:r>
              <a:rPr lang="en-US" sz="2400" b="1" dirty="0" err="1" smtClean="0"/>
              <a:t>লেখাঃ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১.৫.১। </a:t>
            </a:r>
            <a:r>
              <a:rPr lang="en-US" sz="2400" dirty="0" err="1" smtClean="0"/>
              <a:t>পাঠে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ব্যবহৃত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নতুন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নতুন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বাক্য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7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43378"/>
            <a:ext cx="4829908" cy="91720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err="1" smtClean="0"/>
              <a:t>পূর্বজ্ঞান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যাচাই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err="1" smtClean="0"/>
              <a:t>দুষ্ট</a:t>
            </a:r>
            <a:r>
              <a:rPr lang="en-US" sz="4800" dirty="0" smtClean="0"/>
              <a:t> </a:t>
            </a:r>
            <a:r>
              <a:rPr lang="en-US" sz="4800" dirty="0" err="1" smtClean="0"/>
              <a:t>হাতিটি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কোন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প্রানীর</a:t>
            </a:r>
            <a:r>
              <a:rPr lang="en-US" sz="4800" dirty="0" smtClean="0"/>
              <a:t> </a:t>
            </a:r>
            <a:r>
              <a:rPr lang="en-US" sz="4800" dirty="0" err="1" smtClean="0"/>
              <a:t>উপর</a:t>
            </a:r>
            <a:r>
              <a:rPr lang="en-US" sz="4800" dirty="0" smtClean="0"/>
              <a:t> </a:t>
            </a:r>
            <a:r>
              <a:rPr lang="en-US" sz="4800" dirty="0" err="1" smtClean="0"/>
              <a:t>অত্যাচার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চালিয়েছিল</a:t>
            </a:r>
            <a:r>
              <a:rPr lang="en-US" sz="4800" dirty="0" smtClean="0"/>
              <a:t> ?</a:t>
            </a:r>
          </a:p>
          <a:p>
            <a:r>
              <a:rPr lang="en-US" sz="4800" dirty="0" err="1" smtClean="0"/>
              <a:t>অত্যাচারে</a:t>
            </a:r>
            <a:r>
              <a:rPr lang="en-US" sz="4800" dirty="0" smtClean="0"/>
              <a:t> </a:t>
            </a:r>
            <a:r>
              <a:rPr lang="en-US" sz="4800" dirty="0" err="1" smtClean="0"/>
              <a:t>অতিষ্ট</a:t>
            </a:r>
            <a:r>
              <a:rPr lang="en-US" sz="4800" dirty="0" smtClean="0"/>
              <a:t> </a:t>
            </a:r>
            <a:r>
              <a:rPr lang="en-US" sz="4800" dirty="0" err="1" smtClean="0"/>
              <a:t>হয়ে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বনের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অন্য</a:t>
            </a:r>
            <a:r>
              <a:rPr lang="en-US" sz="4800" dirty="0" smtClean="0"/>
              <a:t> </a:t>
            </a:r>
            <a:r>
              <a:rPr lang="en-US" sz="4800" dirty="0" err="1" smtClean="0"/>
              <a:t>প্রানীরা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কী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করেছিল</a:t>
            </a:r>
            <a:r>
              <a:rPr lang="en-US" sz="4800" dirty="0" smtClean="0"/>
              <a:t> 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3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1755" y="234461"/>
            <a:ext cx="5181600" cy="9261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err="1" smtClean="0"/>
              <a:t>বই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বের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করি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1735015"/>
            <a:ext cx="3236094" cy="4290647"/>
          </a:xfrm>
        </p:spPr>
      </p:pic>
      <p:sp>
        <p:nvSpPr>
          <p:cNvPr id="5" name="Oval 4"/>
          <p:cNvSpPr/>
          <p:nvPr/>
        </p:nvSpPr>
        <p:spPr>
          <a:xfrm>
            <a:off x="6002215" y="2321168"/>
            <a:ext cx="4724400" cy="3165231"/>
          </a:xfrm>
          <a:prstGeom prst="ellipse">
            <a:avLst/>
          </a:prstGeom>
          <a:solidFill>
            <a:srgbClr val="AC2A58"/>
          </a:solidFill>
          <a:ln w="76200">
            <a:solidFill>
              <a:srgbClr val="AC2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১৭ </a:t>
            </a:r>
            <a:r>
              <a:rPr lang="en-US" sz="7200" b="1" dirty="0" err="1" smtClean="0"/>
              <a:t>পৃষ্ঠা</a:t>
            </a:r>
            <a:r>
              <a:rPr lang="en-US" sz="7200" b="1" dirty="0" smtClean="0"/>
              <a:t>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55199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124" y="419225"/>
            <a:ext cx="4325815" cy="9758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 err="1" smtClean="0"/>
              <a:t>আজকের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পাঠ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79322" y="2286000"/>
            <a:ext cx="4138247" cy="28252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 err="1" smtClean="0">
                <a:solidFill>
                  <a:srgbClr val="E03E93"/>
                </a:solidFill>
              </a:rPr>
              <a:t>কিন্তু</a:t>
            </a:r>
            <a:r>
              <a:rPr lang="en-US" sz="4800" dirty="0" smtClean="0">
                <a:solidFill>
                  <a:srgbClr val="E03E93"/>
                </a:solidFill>
              </a:rPr>
              <a:t> </a:t>
            </a:r>
            <a:r>
              <a:rPr lang="en-US" sz="4800" dirty="0" err="1" smtClean="0">
                <a:solidFill>
                  <a:srgbClr val="E03E93"/>
                </a:solidFill>
              </a:rPr>
              <a:t>মস্ত</a:t>
            </a:r>
            <a:r>
              <a:rPr lang="en-US" sz="4800" dirty="0" smtClean="0">
                <a:solidFill>
                  <a:srgbClr val="E03E93"/>
                </a:solidFill>
              </a:rPr>
              <a:t> …………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E03E93"/>
                </a:solidFill>
              </a:rPr>
              <a:t> </a:t>
            </a:r>
            <a:r>
              <a:rPr lang="en-US" sz="4800" dirty="0" err="1" smtClean="0">
                <a:solidFill>
                  <a:srgbClr val="E03E93"/>
                </a:solidFill>
              </a:rPr>
              <a:t>তা-ধিন</a:t>
            </a:r>
            <a:r>
              <a:rPr lang="en-US" sz="4800" dirty="0" smtClean="0">
                <a:solidFill>
                  <a:srgbClr val="E03E93"/>
                </a:solidFill>
              </a:rPr>
              <a:t>। </a:t>
            </a:r>
            <a:endParaRPr lang="en-US" sz="4800" dirty="0">
              <a:solidFill>
                <a:srgbClr val="E03E9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6" y="1594338"/>
            <a:ext cx="6717464" cy="498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2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143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 err="1" smtClean="0"/>
              <a:t>আমি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পড়ি</a:t>
            </a:r>
            <a:r>
              <a:rPr lang="en-US" sz="4400" b="1" dirty="0" smtClean="0"/>
              <a:t> ।</a:t>
            </a:r>
            <a:r>
              <a:rPr lang="en-US" sz="4400" b="1" dirty="0" err="1" smtClean="0"/>
              <a:t>তোমরা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মনোযোগ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সহকারে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শোন</a:t>
            </a:r>
            <a:r>
              <a:rPr lang="en-US" sz="4400" b="1" dirty="0" smtClean="0"/>
              <a:t>।</a:t>
            </a:r>
            <a:endParaRPr lang="en-US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" y="867590"/>
            <a:ext cx="10363200" cy="23433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" y="2970857"/>
            <a:ext cx="10362761" cy="38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28" y="407502"/>
            <a:ext cx="10364451" cy="1093052"/>
          </a:xfrm>
        </p:spPr>
        <p:txBody>
          <a:bodyPr>
            <a:normAutofit/>
          </a:bodyPr>
          <a:lstStyle/>
          <a:p>
            <a:r>
              <a:rPr lang="en-US" sz="4400" b="1" dirty="0" err="1" smtClean="0"/>
              <a:t>যুক্তবর্ণযুক্ত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শব্দ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/>
              <a:t>প্রতিধ্বনি</a:t>
            </a: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err="1" smtClean="0"/>
              <a:t>সমস্বর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187968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304</TotalTime>
  <Words>191</Words>
  <Application>Microsoft Office PowerPoint</Application>
  <PresentationFormat>Custom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Droplet</vt:lpstr>
      <vt:lpstr>PowerPoint Presentation</vt:lpstr>
      <vt:lpstr>উম্মে শারমিন সহকারী শিক্ষক চরডিক্রী সঃ প্রাঃ বিঃ মুলাদী, বারিশাল। </vt:lpstr>
      <vt:lpstr>শ্রেনিঃ ৫ম বিষয়ঃ বাংলা পাঠঃ হাতি আর শেয়ালের গল্প পাঠের অংশঃ কিন্তু মস্ত……তা-ধিন।</vt:lpstr>
      <vt:lpstr>শিখনফল </vt:lpstr>
      <vt:lpstr>পূর্বজ্ঞান যাচাই</vt:lpstr>
      <vt:lpstr>বই বের করি</vt:lpstr>
      <vt:lpstr>আজকের পাঠ</vt:lpstr>
      <vt:lpstr>আমি পড়ি ।তোমরা মনোযোগ সহকারে শোন।</vt:lpstr>
      <vt:lpstr>যুক্তবর্ণযুক্ত শব্দ</vt:lpstr>
      <vt:lpstr>শব্দার্থ</vt:lpstr>
      <vt:lpstr>যুক্তবর্ণ ভেঙে নতুন শব্দ ও বাক্য তৈরি </vt:lpstr>
      <vt:lpstr>একটা ছবি দেখ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OPU</cp:lastModifiedBy>
  <cp:revision>25</cp:revision>
  <dcterms:created xsi:type="dcterms:W3CDTF">2021-06-08T10:41:51Z</dcterms:created>
  <dcterms:modified xsi:type="dcterms:W3CDTF">2021-06-13T11:35:03Z</dcterms:modified>
</cp:coreProperties>
</file>