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5C5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8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93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08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2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1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76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7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26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9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60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2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28E8-A395-422F-8909-968D4175F73F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1C8CE-7FF0-47FA-9A5A-C95EF762D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2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8472" y="115910"/>
            <a:ext cx="11885812" cy="6594379"/>
            <a:chOff x="-12881" y="115910"/>
            <a:chExt cx="12067505" cy="65796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>
              <a:off x="-12881" y="6555346"/>
              <a:ext cx="12054625" cy="14020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>
              <a:off x="-1" y="115910"/>
              <a:ext cx="12054625" cy="14020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 rot="5400000">
              <a:off x="8942876" y="3435428"/>
              <a:ext cx="6126480" cy="7125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 rot="5400000">
              <a:off x="-2851559" y="3397946"/>
              <a:ext cx="6126480" cy="7125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15" name="Wave 14"/>
          <p:cNvSpPr/>
          <p:nvPr/>
        </p:nvSpPr>
        <p:spPr>
          <a:xfrm>
            <a:off x="2208134" y="1644478"/>
            <a:ext cx="4955213" cy="596348"/>
          </a:xfrm>
          <a:prstGeom prst="wave">
            <a:avLst>
              <a:gd name="adj1" fmla="val 20000"/>
              <a:gd name="adj2" fmla="val 299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Welcome</a:t>
            </a:r>
            <a:endParaRPr lang="en-US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67" y="2692580"/>
            <a:ext cx="8416324" cy="3804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2" y="1429333"/>
            <a:ext cx="1375504" cy="3641671"/>
          </a:xfrm>
          <a:prstGeom prst="rect">
            <a:avLst/>
          </a:prstGeom>
        </p:spPr>
      </p:pic>
      <p:sp>
        <p:nvSpPr>
          <p:cNvPr id="22" name="Donut 21"/>
          <p:cNvSpPr/>
          <p:nvPr/>
        </p:nvSpPr>
        <p:spPr>
          <a:xfrm>
            <a:off x="973977" y="1333334"/>
            <a:ext cx="303315" cy="268913"/>
          </a:xfrm>
          <a:prstGeom prst="donut">
            <a:avLst>
              <a:gd name="adj" fmla="val 17866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152" y="1576046"/>
            <a:ext cx="1438275" cy="3641671"/>
          </a:xfrm>
          <a:prstGeom prst="rect">
            <a:avLst/>
          </a:prstGeom>
        </p:spPr>
      </p:pic>
      <p:sp>
        <p:nvSpPr>
          <p:cNvPr id="23" name="Donut 22"/>
          <p:cNvSpPr/>
          <p:nvPr/>
        </p:nvSpPr>
        <p:spPr>
          <a:xfrm>
            <a:off x="10985863" y="1511699"/>
            <a:ext cx="339634" cy="241821"/>
          </a:xfrm>
          <a:prstGeom prst="donut">
            <a:avLst>
              <a:gd name="adj" fmla="val 17866"/>
            </a:avLst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759460" y="1114073"/>
            <a:ext cx="5909393" cy="1672672"/>
          </a:xfrm>
          <a:prstGeom prst="blockArc">
            <a:avLst>
              <a:gd name="adj1" fmla="val 14026842"/>
              <a:gd name="adj2" fmla="val 12487080"/>
              <a:gd name="adj3" fmla="val 7273"/>
            </a:avLst>
          </a:prstGeom>
          <a:gradFill flip="none" rotWithShape="1">
            <a:gsLst>
              <a:gs pos="58000">
                <a:srgbClr val="FF0000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2471" y="2634047"/>
            <a:ext cx="523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My English Class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73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59" y="172378"/>
            <a:ext cx="11822313" cy="64458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380" y="3013340"/>
            <a:ext cx="3086639" cy="212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3" t="8834" r="13342"/>
          <a:stretch/>
        </p:blipFill>
        <p:spPr>
          <a:xfrm>
            <a:off x="8316407" y="3013341"/>
            <a:ext cx="2962140" cy="2125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2" t="11865" r="11930" b="7288"/>
          <a:stretch/>
        </p:blipFill>
        <p:spPr>
          <a:xfrm>
            <a:off x="5139142" y="3013340"/>
            <a:ext cx="2962141" cy="2125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952" y="1622738"/>
            <a:ext cx="10363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These services make it possible to connect people sharing interests and activities across the borders and thus have made the users feel that they really live in a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global village.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6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89" y="160168"/>
            <a:ext cx="11822313" cy="644581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745" y="2710071"/>
            <a:ext cx="3376246" cy="2293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04" r="17888"/>
          <a:stretch/>
        </p:blipFill>
        <p:spPr>
          <a:xfrm>
            <a:off x="8243668" y="2710070"/>
            <a:ext cx="2757267" cy="2293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26"/>
          <a:stretch/>
        </p:blipFill>
        <p:spPr>
          <a:xfrm>
            <a:off x="1413507" y="2710070"/>
            <a:ext cx="3099363" cy="22933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270" y="1033863"/>
            <a:ext cx="9197912" cy="1010991"/>
            <a:chOff x="1732879" y="1066646"/>
            <a:chExt cx="9197912" cy="1010991"/>
          </a:xfrm>
        </p:grpSpPr>
        <p:grpSp>
          <p:nvGrpSpPr>
            <p:cNvPr id="10" name="Group 9"/>
            <p:cNvGrpSpPr/>
            <p:nvPr/>
          </p:nvGrpSpPr>
          <p:grpSpPr>
            <a:xfrm>
              <a:off x="1732879" y="1066646"/>
              <a:ext cx="9197912" cy="1010991"/>
              <a:chOff x="924881" y="907259"/>
              <a:chExt cx="9197912" cy="101099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363" t="16777" r="28299" b="31574"/>
              <a:stretch/>
            </p:blipFill>
            <p:spPr>
              <a:xfrm rot="21326735">
                <a:off x="924881" y="907259"/>
                <a:ext cx="1159099" cy="101099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025528" y="1126901"/>
                <a:ext cx="8097265" cy="740536"/>
              </a:xfrm>
              <a:prstGeom prst="rect">
                <a:avLst/>
              </a:prstGeom>
              <a:gradFill flip="none" rotWithShape="1">
                <a:gsLst>
                  <a:gs pos="89000">
                    <a:schemeClr val="bg1"/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28000">
                    <a:schemeClr val="accent1">
                      <a:lumMod val="45000"/>
                      <a:lumOff val="55000"/>
                    </a:schemeClr>
                  </a:gs>
                  <a:gs pos="37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Why are social networks  expanding so fast ? </a:t>
                </a:r>
                <a:endPara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2819458" y="1321133"/>
              <a:ext cx="80972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0882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 pressure="13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80" y="172378"/>
            <a:ext cx="11822313" cy="6445819"/>
          </a:xfrm>
          <a:prstGeom prst="rect">
            <a:avLst/>
          </a:prstGeom>
          <a:ln w="57150">
            <a:solidFill>
              <a:srgbClr val="002060"/>
            </a:solidFill>
            <a:prstDash val="sysDash"/>
          </a:ln>
        </p:spPr>
      </p:pic>
      <p:sp>
        <p:nvSpPr>
          <p:cNvPr id="4" name="Cloud Callout 3"/>
          <p:cNvSpPr/>
          <p:nvPr/>
        </p:nvSpPr>
        <p:spPr>
          <a:xfrm>
            <a:off x="942534" y="1026940"/>
            <a:ext cx="2264900" cy="1266093"/>
          </a:xfrm>
          <a:prstGeom prst="cloudCallout">
            <a:avLst>
              <a:gd name="adj1" fmla="val 74095"/>
              <a:gd name="adj2" fmla="val 4637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Firstly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6246" y="2459786"/>
            <a:ext cx="6246056" cy="3615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78104" y="1536456"/>
            <a:ext cx="7315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Most of the social services are cost free.</a:t>
            </a:r>
            <a:endParaRPr lang="en-US" sz="4800" b="1" dirty="0">
              <a:solidFill>
                <a:srgbClr val="002060"/>
              </a:solidFill>
              <a:latin typeface="Niagara Engraved" panose="040205020707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38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 pressure="13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91" y="201161"/>
            <a:ext cx="11822313" cy="6445819"/>
          </a:xfrm>
          <a:prstGeom prst="rect">
            <a:avLst/>
          </a:prstGeom>
          <a:ln w="57150">
            <a:solidFill>
              <a:srgbClr val="002060"/>
            </a:solidFill>
            <a:prstDash val="sysDot"/>
          </a:ln>
        </p:spPr>
      </p:pic>
      <p:sp>
        <p:nvSpPr>
          <p:cNvPr id="3" name="Donut 2"/>
          <p:cNvSpPr/>
          <p:nvPr/>
        </p:nvSpPr>
        <p:spPr>
          <a:xfrm>
            <a:off x="998807" y="1097280"/>
            <a:ext cx="2138288" cy="1111347"/>
          </a:xfrm>
          <a:prstGeom prst="donut">
            <a:avLst>
              <a:gd name="adj" fmla="val 7759"/>
            </a:avLst>
          </a:prstGeom>
          <a:solidFill>
            <a:srgbClr val="00B050"/>
          </a:solidFill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agara Engraved" panose="04020502070703030202" pitchFamily="82" charset="0"/>
              </a:rPr>
              <a:t>Secondly</a:t>
            </a:r>
            <a:endParaRPr lang="en-US" sz="4800" b="1" dirty="0">
              <a:solidFill>
                <a:srgbClr val="002060"/>
              </a:solidFill>
              <a:latin typeface="Niagara Engraved" panose="0402050207070303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652" y="2022231"/>
            <a:ext cx="775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You can make your personal profile public before the entire online  community.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887" y="3280628"/>
            <a:ext cx="4781545" cy="246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952" y="3104745"/>
            <a:ext cx="3643772" cy="26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37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 pressure="13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425" y="144207"/>
            <a:ext cx="11822313" cy="64458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4" name="Quad Arrow Callout 3"/>
          <p:cNvSpPr/>
          <p:nvPr/>
        </p:nvSpPr>
        <p:spPr>
          <a:xfrm>
            <a:off x="720969" y="1248508"/>
            <a:ext cx="2444261" cy="1160585"/>
          </a:xfrm>
          <a:prstGeom prst="quadArrowCallout">
            <a:avLst>
              <a:gd name="adj1" fmla="val 0"/>
              <a:gd name="adj2" fmla="val 50000"/>
              <a:gd name="adj3" fmla="val 0"/>
              <a:gd name="adj4" fmla="val 84848"/>
            </a:avLst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Thirdly</a:t>
            </a:r>
            <a:endParaRPr lang="en-US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185" y="2006772"/>
            <a:ext cx="694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Social networks allow users to upload pictures, multimedia, contents and modify the profile.</a:t>
            </a:r>
            <a:endParaRPr lang="en-US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223" t="6421" r="6843" b="6444"/>
          <a:stretch/>
        </p:blipFill>
        <p:spPr>
          <a:xfrm>
            <a:off x="875763" y="3232597"/>
            <a:ext cx="1841679" cy="1867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436" y="3266446"/>
            <a:ext cx="2199499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43" y="3266446"/>
            <a:ext cx="23622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034" y="3300298"/>
            <a:ext cx="185169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6186" y="3266446"/>
            <a:ext cx="2144333" cy="17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03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>
                  <a:alpha val="392"/>
                </a:srgbClr>
              </a:clrFrom>
              <a:clrTo>
                <a:srgbClr val="01010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osiaicBubbles pressure="13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22" y="211015"/>
            <a:ext cx="11822313" cy="64458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3" name="Quad Arrow Callout 2"/>
          <p:cNvSpPr/>
          <p:nvPr/>
        </p:nvSpPr>
        <p:spPr>
          <a:xfrm>
            <a:off x="953036" y="978793"/>
            <a:ext cx="2282533" cy="1286105"/>
          </a:xfrm>
          <a:prstGeom prst="quadArrowCallout">
            <a:avLst>
              <a:gd name="adj1" fmla="val 48568"/>
              <a:gd name="adj2" fmla="val 24284"/>
              <a:gd name="adj3" fmla="val 1207"/>
              <a:gd name="adj4" fmla="val 75491"/>
            </a:avLst>
          </a:prstGeom>
          <a:gradFill flip="none" rotWithShape="1">
            <a:gsLst>
              <a:gs pos="56000">
                <a:schemeClr val="accent1">
                  <a:lumMod val="0"/>
                  <a:lumOff val="100000"/>
                </a:schemeClr>
              </a:gs>
              <a:gs pos="60000">
                <a:srgbClr val="00B0F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Fourthly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538" y="1854558"/>
            <a:ext cx="755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allow users to post blog entries.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3" t="-2629"/>
          <a:stretch/>
        </p:blipFill>
        <p:spPr>
          <a:xfrm>
            <a:off x="3702399" y="2377778"/>
            <a:ext cx="5312812" cy="35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44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22" y="211015"/>
            <a:ext cx="11822313" cy="644581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3" name="Quad Arrow Callout 2"/>
          <p:cNvSpPr/>
          <p:nvPr/>
        </p:nvSpPr>
        <p:spPr>
          <a:xfrm>
            <a:off x="953036" y="978793"/>
            <a:ext cx="2282533" cy="1286105"/>
          </a:xfrm>
          <a:prstGeom prst="quadArrowCallout">
            <a:avLst>
              <a:gd name="adj1" fmla="val 48568"/>
              <a:gd name="adj2" fmla="val 24284"/>
              <a:gd name="adj3" fmla="val 1207"/>
              <a:gd name="adj4" fmla="val 75491"/>
            </a:avLst>
          </a:prstGeom>
          <a:gradFill flip="none" rotWithShape="1">
            <a:gsLst>
              <a:gs pos="77000">
                <a:schemeClr val="bg1"/>
              </a:gs>
              <a:gs pos="58000">
                <a:schemeClr val="accent2">
                  <a:lumMod val="95000"/>
                  <a:lumOff val="5000"/>
                </a:schemeClr>
              </a:gs>
              <a:gs pos="78000">
                <a:schemeClr val="accent2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Finally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69" y="2003288"/>
            <a:ext cx="804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There are privacy protection measures too.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85" y="2743200"/>
            <a:ext cx="4301710" cy="2779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488" y="2594340"/>
            <a:ext cx="3727207" cy="29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32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65" y="107984"/>
            <a:ext cx="11822313" cy="644581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5000"/>
                  <a:lumOff val="5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6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10364" y="1158325"/>
            <a:ext cx="8281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effectLst>
                  <a:glow rad="101600">
                    <a:srgbClr val="7CCA62">
                      <a:lumMod val="20000"/>
                      <a:lumOff val="80000"/>
                      <a:alpha val="60000"/>
                    </a:srgbClr>
                  </a:glow>
                </a:effectLst>
                <a:latin typeface="Constantia"/>
              </a:rPr>
              <a:t> </a:t>
            </a:r>
            <a:r>
              <a:rPr lang="en-US" sz="4000" dirty="0" smtClean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rgbClr val="7CCA62">
                      <a:lumMod val="20000"/>
                      <a:lumOff val="80000"/>
                      <a:alpha val="60000"/>
                    </a:srgbClr>
                  </a:glow>
                </a:effectLst>
                <a:latin typeface="Constantia"/>
              </a:rPr>
              <a:t>Dear students, 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effectLst>
                  <a:glow rad="101600">
                    <a:srgbClr val="7CCA62">
                      <a:lumMod val="20000"/>
                      <a:lumOff val="80000"/>
                      <a:alpha val="60000"/>
                    </a:srgbClr>
                  </a:glow>
                </a:effectLst>
                <a:latin typeface="Constantia"/>
              </a:rPr>
              <a:t>read the text silently for  10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85886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43" y="206090"/>
            <a:ext cx="11822313" cy="64458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13538" y="2200482"/>
            <a:ext cx="8257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What do you understand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by 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ocial networks 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Write the Names </a:t>
            </a:r>
            <a:r>
              <a:rPr lang="en-US" sz="24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of some social network services </a:t>
            </a:r>
            <a:r>
              <a:rPr lang="en-US" sz="24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311" y="3601330"/>
            <a:ext cx="95519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By using internet technology some people have made possible to carry on social relation among people around the world. It is called social networks.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5437163" y="-3523952"/>
            <a:ext cx="1434903" cy="10114671"/>
          </a:xfrm>
          <a:prstGeom prst="stripedRightArrow">
            <a:avLst>
              <a:gd name="adj1" fmla="val 100000"/>
              <a:gd name="adj2" fmla="val 43333"/>
            </a:avLst>
          </a:prstGeom>
          <a:pattFill prst="divot">
            <a:fgClr>
              <a:schemeClr val="accent1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10823" y="947118"/>
            <a:ext cx="330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Elephant" panose="02020904090505020303" pitchFamily="18" charset="0"/>
                <a:ea typeface="Ebrima" panose="02000000000000000000" pitchFamily="2" charset="0"/>
                <a:cs typeface="Ebrima" panose="02000000000000000000" pitchFamily="2" charset="0"/>
              </a:rPr>
              <a:t>Pair work</a:t>
            </a:r>
            <a:endParaRPr lang="en-US" sz="4000" b="1" dirty="0">
              <a:latin typeface="Elephant" panose="020209040905050203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2003" y="4370248"/>
            <a:ext cx="10227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– </a:t>
            </a:r>
            <a:r>
              <a:rPr lang="en-US" sz="2800" b="1" dirty="0">
                <a:latin typeface="Baskerville Old Face" panose="02020602080505020303" pitchFamily="18" charset="0"/>
              </a:rPr>
              <a:t>Facebook</a:t>
            </a:r>
            <a:r>
              <a:rPr lang="en-US" sz="2800" dirty="0">
                <a:latin typeface="Baskerville Old Face" panose="02020602080505020303" pitchFamily="18" charset="0"/>
              </a:rPr>
              <a:t>.</a:t>
            </a:r>
            <a:r>
              <a:rPr lang="en-US" sz="2400" dirty="0">
                <a:latin typeface="Baskerville Old Face" panose="02020602080505020303" pitchFamily="18" charset="0"/>
              </a:rPr>
              <a:t> This is easily the largest social networking site in the world and one of the most widely used. 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– </a:t>
            </a:r>
            <a:r>
              <a:rPr lang="en-US" sz="2400" dirty="0" err="1">
                <a:latin typeface="Baskerville Old Face" panose="02020602080505020303" pitchFamily="18" charset="0"/>
              </a:rPr>
              <a:t>WhatsApp</a:t>
            </a:r>
            <a:r>
              <a:rPr lang="en-US" sz="2400" dirty="0">
                <a:latin typeface="Baskerville Old Face" panose="02020602080505020303" pitchFamily="18" charset="0"/>
              </a:rPr>
              <a:t>. ... </a:t>
            </a:r>
            <a:r>
              <a:rPr lang="en-US" sz="2400" dirty="0" smtClean="0">
                <a:latin typeface="Baskerville Old Face" panose="02020602080505020303" pitchFamily="18" charset="0"/>
              </a:rPr>
              <a:t>  </a:t>
            </a:r>
            <a:r>
              <a:rPr lang="en-US" sz="2400" dirty="0" err="1">
                <a:latin typeface="Baskerville Old Face" panose="02020602080505020303" pitchFamily="18" charset="0"/>
              </a:rPr>
              <a:t>WeChat</a:t>
            </a:r>
            <a:r>
              <a:rPr lang="en-US" sz="2400" dirty="0">
                <a:latin typeface="Baskerville Old Face" panose="02020602080505020303" pitchFamily="18" charset="0"/>
              </a:rPr>
              <a:t>. </a:t>
            </a:r>
            <a:r>
              <a:rPr lang="en-US" sz="2400" dirty="0" smtClean="0">
                <a:latin typeface="Baskerville Old Face" panose="02020602080505020303" pitchFamily="18" charset="0"/>
              </a:rPr>
              <a:t>...  </a:t>
            </a:r>
            <a:r>
              <a:rPr lang="en-US" sz="2400" dirty="0" err="1">
                <a:latin typeface="Baskerville Old Face" panose="02020602080505020303" pitchFamily="18" charset="0"/>
              </a:rPr>
              <a:t>QZone</a:t>
            </a:r>
            <a:r>
              <a:rPr lang="en-US" sz="2400" dirty="0">
                <a:latin typeface="Baskerville Old Face" panose="02020602080505020303" pitchFamily="18" charset="0"/>
              </a:rPr>
              <a:t>. ... </a:t>
            </a:r>
            <a:r>
              <a:rPr lang="en-US" sz="2400" dirty="0" smtClean="0">
                <a:latin typeface="Baskerville Old Face" panose="02020602080505020303" pitchFamily="18" charset="0"/>
              </a:rPr>
              <a:t>      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– </a:t>
            </a:r>
            <a:r>
              <a:rPr lang="en-US" sz="2400" dirty="0" err="1">
                <a:latin typeface="Baskerville Old Face" panose="02020602080505020303" pitchFamily="18" charset="0"/>
              </a:rPr>
              <a:t>Tumblr</a:t>
            </a:r>
            <a:r>
              <a:rPr lang="en-US" sz="2400" dirty="0">
                <a:latin typeface="Baskerville Old Face" panose="02020602080505020303" pitchFamily="18" charset="0"/>
              </a:rPr>
              <a:t>. ... </a:t>
            </a:r>
            <a:r>
              <a:rPr lang="en-US" sz="2400" dirty="0" smtClean="0">
                <a:latin typeface="Baskerville Old Face" panose="02020602080505020303" pitchFamily="18" charset="0"/>
              </a:rPr>
              <a:t> – </a:t>
            </a:r>
            <a:r>
              <a:rPr lang="en-US" sz="2400" dirty="0" err="1">
                <a:latin typeface="Baskerville Old Face" panose="02020602080505020303" pitchFamily="18" charset="0"/>
              </a:rPr>
              <a:t>Instagram</a:t>
            </a:r>
            <a:r>
              <a:rPr lang="en-US" sz="2400" dirty="0">
                <a:latin typeface="Baskerville Old Face" panose="02020602080505020303" pitchFamily="18" charset="0"/>
              </a:rPr>
              <a:t>. </a:t>
            </a:r>
            <a:r>
              <a:rPr lang="en-US" sz="2400" dirty="0" smtClean="0">
                <a:latin typeface="Baskerville Old Face" panose="02020602080505020303" pitchFamily="18" charset="0"/>
              </a:rPr>
              <a:t>...  </a:t>
            </a:r>
            <a:r>
              <a:rPr lang="en-US" sz="2400" dirty="0">
                <a:latin typeface="Baskerville Old Face" panose="02020602080505020303" pitchFamily="18" charset="0"/>
              </a:rPr>
              <a:t>– Twitter. ... </a:t>
            </a:r>
            <a:r>
              <a:rPr lang="en-US" sz="2400" dirty="0" smtClean="0">
                <a:latin typeface="Baskerville Old Face" panose="02020602080505020303" pitchFamily="18" charset="0"/>
              </a:rPr>
              <a:t>  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– </a:t>
            </a:r>
            <a:r>
              <a:rPr lang="en-US" sz="2400" dirty="0">
                <a:latin typeface="Baskerville Old Face" panose="02020602080505020303" pitchFamily="18" charset="0"/>
              </a:rPr>
              <a:t>Google+ ( No Longer Available )</a:t>
            </a:r>
          </a:p>
        </p:txBody>
      </p:sp>
    </p:spTree>
    <p:extLst>
      <p:ext uri="{BB962C8B-B14F-4D97-AF65-F5344CB8AC3E}">
        <p14:creationId xmlns:p14="http://schemas.microsoft.com/office/powerpoint/2010/main" xmlns="" val="96277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10" y="141668"/>
            <a:ext cx="11822313" cy="644581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</p:pic>
      <p:sp>
        <p:nvSpPr>
          <p:cNvPr id="4" name="Quad Arrow Callout 3"/>
          <p:cNvSpPr/>
          <p:nvPr/>
        </p:nvSpPr>
        <p:spPr>
          <a:xfrm>
            <a:off x="4261718" y="1064171"/>
            <a:ext cx="2760834" cy="1651866"/>
          </a:xfrm>
          <a:prstGeom prst="quadArrowCallout">
            <a:avLst>
              <a:gd name="adj1" fmla="val 48568"/>
              <a:gd name="adj2" fmla="val 24284"/>
              <a:gd name="adj3" fmla="val 1207"/>
              <a:gd name="adj4" fmla="val 75491"/>
            </a:avLst>
          </a:prstGeom>
          <a:gradFill flip="none" rotWithShape="1">
            <a:gsLst>
              <a:gs pos="56000">
                <a:schemeClr val="accent1">
                  <a:lumMod val="0"/>
                  <a:lumOff val="100000"/>
                </a:schemeClr>
              </a:gs>
              <a:gs pos="60000">
                <a:srgbClr val="00B0F0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3333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992" y="3364577"/>
            <a:ext cx="1108534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nstantia" panose="02030602050306030303" pitchFamily="18" charset="0"/>
              </a:rPr>
              <a:t>Most of the social network services are cost free.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nstantia" panose="02030602050306030303" pitchFamily="18" charset="0"/>
              </a:rPr>
              <a:t>One can upload one’s personal profile before the entire online community.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nstantia" panose="02030602050306030303" pitchFamily="18" charset="0"/>
              </a:rPr>
              <a:t>Social networks allow user to upload pictures, </a:t>
            </a:r>
            <a:r>
              <a:rPr lang="en-US" sz="2000" dirty="0" err="1" smtClean="0">
                <a:latin typeface="Constantia" panose="02030602050306030303" pitchFamily="18" charset="0"/>
              </a:rPr>
              <a:t>multimedia,contents</a:t>
            </a:r>
            <a:r>
              <a:rPr lang="en-US" sz="2000" dirty="0" smtClean="0">
                <a:latin typeface="Constantia" panose="02030602050306030303" pitchFamily="18" charset="0"/>
              </a:rPr>
              <a:t> and modify the profile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nstantia" panose="02030602050306030303" pitchFamily="18" charset="0"/>
              </a:rPr>
              <a:t>Networks allow users to post blog entries.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onstantia" panose="02030602050306030303" pitchFamily="18" charset="0"/>
              </a:rPr>
              <a:t>These are privacy protection measures too.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658" y="2764398"/>
            <a:ext cx="1108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onstantia" panose="02030602050306030303" pitchFamily="18" charset="0"/>
              </a:rPr>
              <a:t>Make a list of the arguments as to why social networks are expanding so fast ?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5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4.81481E-6 L -4.16667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6061" y="180303"/>
            <a:ext cx="11778221" cy="6466666"/>
            <a:chOff x="98472" y="115910"/>
            <a:chExt cx="11885812" cy="65943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>
              <a:off x="98472" y="6569770"/>
              <a:ext cx="11873126" cy="140519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>
              <a:off x="111158" y="115910"/>
              <a:ext cx="11873126" cy="140519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 rot="5400000">
              <a:off x="8866405" y="3443480"/>
              <a:ext cx="6140203" cy="70182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9" t="10086"/>
            <a:stretch/>
          </p:blipFill>
          <p:spPr>
            <a:xfrm rot="5400000">
              <a:off x="-2901456" y="3378008"/>
              <a:ext cx="6140203" cy="70182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634659" y="1297475"/>
            <a:ext cx="443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odoni MT" panose="02070603080606020203" pitchFamily="18" charset="0"/>
              </a:rPr>
              <a:t>Identity</a:t>
            </a:r>
            <a:endParaRPr lang="en-US" sz="6000" b="1" dirty="0">
              <a:latin typeface="Bodoni MT" panose="020706030806060202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8211" y="2581454"/>
            <a:ext cx="6154615" cy="1547446"/>
            <a:chOff x="931985" y="2503861"/>
            <a:chExt cx="6154615" cy="1547446"/>
          </a:xfrm>
        </p:grpSpPr>
        <p:sp>
          <p:nvSpPr>
            <p:cNvPr id="24" name="Notched Right Arrow 23"/>
            <p:cNvSpPr/>
            <p:nvPr/>
          </p:nvSpPr>
          <p:spPr>
            <a:xfrm>
              <a:off x="1586133" y="2503861"/>
              <a:ext cx="5500467" cy="1547446"/>
            </a:xfrm>
            <a:prstGeom prst="notchedRightArrow">
              <a:avLst>
                <a:gd name="adj1" fmla="val 100000"/>
                <a:gd name="adj2" fmla="val 39091"/>
              </a:avLst>
            </a:prstGeom>
            <a:noFill/>
            <a:ln w="57150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cs typeface="NikoshBAN" panose="02000000000000000000" pitchFamily="2" charset="0"/>
                </a:rPr>
                <a:t>Md.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cs typeface="NikoshBAN" panose="02000000000000000000" pitchFamily="2" charset="0"/>
                </a:rPr>
                <a:t>Salim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cs typeface="NikoshBAN" panose="02000000000000000000" pitchFamily="2" charset="0"/>
                </a:rPr>
                <a:t> Reza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cs typeface="NikoshBAN" panose="02000000000000000000" pitchFamily="2" charset="0"/>
                </a:rPr>
                <a:t>Lecturer(English)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odoni MT" panose="02070603080606020203" pitchFamily="18" charset="0"/>
                  <a:cs typeface="NikoshBAN" panose="02000000000000000000" pitchFamily="2" charset="0"/>
                </a:rPr>
                <a:t>01717515144</a:t>
              </a:r>
              <a:endPara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doni MT" panose="02070603080606020203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931985" y="2503861"/>
              <a:ext cx="858129" cy="1547445"/>
            </a:xfrm>
            <a:prstGeom prst="chevron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0050" y="4397216"/>
            <a:ext cx="840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Ranisonkail BM </a:t>
            </a:r>
            <a:r>
              <a:rPr lang="en-US" sz="2400" b="1" dirty="0" smtClean="0">
                <a:latin typeface="Bodoni MT" panose="02070603080606020203" pitchFamily="18" charset="0"/>
              </a:rPr>
              <a:t>College. </a:t>
            </a:r>
          </a:p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Subject – English 1</a:t>
            </a:r>
            <a:r>
              <a:rPr lang="en-US" sz="2400" b="1" baseline="30000" dirty="0" smtClean="0">
                <a:latin typeface="Bodoni MT" panose="02070603080606020203" pitchFamily="18" charset="0"/>
              </a:rPr>
              <a:t>st</a:t>
            </a:r>
            <a:r>
              <a:rPr lang="en-US" sz="2400" b="1" dirty="0" smtClean="0">
                <a:latin typeface="Bodoni MT" panose="02070603080606020203" pitchFamily="18" charset="0"/>
              </a:rPr>
              <a:t> paper</a:t>
            </a:r>
          </a:p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Class </a:t>
            </a:r>
            <a:r>
              <a:rPr lang="en-US" sz="2400" b="1" dirty="0" smtClean="0">
                <a:latin typeface="Bodoni MT" panose="02070603080606020203" pitchFamily="18" charset="0"/>
              </a:rPr>
              <a:t>–Eleven</a:t>
            </a:r>
            <a:endParaRPr lang="en-US" sz="2400" b="1" dirty="0" smtClean="0">
              <a:latin typeface="Bodoni MT" panose="02070603080606020203" pitchFamily="18" charset="0"/>
            </a:endParaRPr>
          </a:p>
          <a:p>
            <a:r>
              <a:rPr lang="en-US" sz="2400" b="1" dirty="0" smtClean="0">
                <a:latin typeface="Bodoni MT" panose="02070603080606020203" pitchFamily="18" charset="0"/>
              </a:rPr>
              <a:t>                                                                            Time – 45 </a:t>
            </a:r>
            <a:r>
              <a:rPr lang="en-US" sz="2400" b="1" dirty="0" err="1" smtClean="0">
                <a:latin typeface="Bodoni MT" panose="02070603080606020203" pitchFamily="18" charset="0"/>
              </a:rPr>
              <a:t>mins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0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E595"/>
            </a:gs>
            <a:gs pos="20000">
              <a:schemeClr val="accent4">
                <a:lumMod val="5000"/>
                <a:lumOff val="95000"/>
              </a:schemeClr>
            </a:gs>
            <a:gs pos="15000">
              <a:schemeClr val="accent4">
                <a:lumMod val="45000"/>
                <a:lumOff val="55000"/>
              </a:schemeClr>
            </a:gs>
            <a:gs pos="27000">
              <a:schemeClr val="accent4">
                <a:lumMod val="45000"/>
                <a:lumOff val="55000"/>
              </a:schemeClr>
            </a:gs>
            <a:gs pos="0">
              <a:schemeClr val="accent4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01" y="172379"/>
            <a:ext cx="11822313" cy="6445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2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2060"/>
            </a:solidFill>
          </a:ln>
          <a:effectLst>
            <a:innerShdw blurRad="114300">
              <a:srgbClr val="FFFF00"/>
            </a:innerShdw>
          </a:effectLst>
        </p:spPr>
      </p:pic>
      <p:sp>
        <p:nvSpPr>
          <p:cNvPr id="3" name="24-Point Star 2"/>
          <p:cNvSpPr/>
          <p:nvPr/>
        </p:nvSpPr>
        <p:spPr>
          <a:xfrm>
            <a:off x="1674346" y="1041181"/>
            <a:ext cx="9040785" cy="1149346"/>
          </a:xfrm>
          <a:prstGeom prst="star24">
            <a:avLst>
              <a:gd name="adj" fmla="val 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4880" y="1190103"/>
            <a:ext cx="32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gerian" panose="04020705040A02060702" pitchFamily="82" charset="0"/>
              </a:rPr>
              <a:t>Evaluation</a:t>
            </a:r>
            <a:endParaRPr lang="en-US" sz="3600" b="1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20" y="1789259"/>
            <a:ext cx="488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Choose the best answers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003" y="2136069"/>
            <a:ext cx="1109515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The ------ technology has helped social networking sites to emerge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a.   LinkedIn     b.   Google +      c.    Internet    d.    Twitter</a:t>
            </a:r>
          </a:p>
          <a:p>
            <a:endParaRPr lang="en-US" sz="100" dirty="0" smtClean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User have to pay for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a.     Social networks       b.   Their online connections     c. multimedia contents      d.   Uploading pictures</a:t>
            </a:r>
          </a:p>
          <a:p>
            <a:endParaRPr lang="en-US" sz="300" dirty="0" smtClean="0"/>
          </a:p>
          <a:p>
            <a:r>
              <a:rPr lang="en-US" sz="2000" dirty="0" smtClean="0"/>
              <a:t>3. </a:t>
            </a:r>
            <a:r>
              <a:rPr lang="en-US" sz="2400" dirty="0" smtClean="0"/>
              <a:t>User accounts have---------- protection measures.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a.   Virus       b.  Identity         c.    Personal secrecy       d.   Network</a:t>
            </a:r>
          </a:p>
          <a:p>
            <a:endParaRPr lang="en-US" sz="3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4. </a:t>
            </a:r>
            <a:r>
              <a:rPr lang="en-US" sz="2400" dirty="0" smtClean="0"/>
              <a:t>User profiles have a section for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a.   others’ remarks       b. outsiders’ editing     c. </a:t>
            </a:r>
            <a:r>
              <a:rPr lang="en-US" sz="2000" dirty="0"/>
              <a:t>outsiders</a:t>
            </a:r>
            <a:r>
              <a:rPr lang="en-US" sz="2000" dirty="0" smtClean="0"/>
              <a:t>’ moderation   d. </a:t>
            </a:r>
            <a:r>
              <a:rPr lang="en-US" sz="2000" dirty="0"/>
              <a:t>outsiders</a:t>
            </a:r>
            <a:r>
              <a:rPr lang="en-US" sz="2000" dirty="0" smtClean="0"/>
              <a:t>’  uploading   </a:t>
            </a:r>
          </a:p>
        </p:txBody>
      </p:sp>
      <p:sp>
        <p:nvSpPr>
          <p:cNvPr id="8" name="Donut 7"/>
          <p:cNvSpPr/>
          <p:nvPr/>
        </p:nvSpPr>
        <p:spPr>
          <a:xfrm>
            <a:off x="3979570" y="2820923"/>
            <a:ext cx="425003" cy="373780"/>
          </a:xfrm>
          <a:prstGeom prst="donut">
            <a:avLst>
              <a:gd name="adj" fmla="val 97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354945" y="3838327"/>
            <a:ext cx="425003" cy="373780"/>
          </a:xfrm>
          <a:prstGeom prst="donut">
            <a:avLst>
              <a:gd name="adj" fmla="val 97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831464" y="4628312"/>
            <a:ext cx="425003" cy="373780"/>
          </a:xfrm>
          <a:prstGeom prst="donut">
            <a:avLst>
              <a:gd name="adj" fmla="val 97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914396" y="5622045"/>
            <a:ext cx="425003" cy="373780"/>
          </a:xfrm>
          <a:prstGeom prst="donut">
            <a:avLst>
              <a:gd name="adj" fmla="val 97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1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" t="3270" r="2903" b="5435"/>
          <a:stretch/>
        </p:blipFill>
        <p:spPr>
          <a:xfrm>
            <a:off x="2086378" y="154544"/>
            <a:ext cx="8190964" cy="457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3207" y="2065484"/>
            <a:ext cx="32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gerian" panose="04020705040A02060702" pitchFamily="82" charset="0"/>
              </a:rPr>
              <a:t>Home work</a:t>
            </a:r>
            <a:endParaRPr lang="en-US" sz="3600" b="1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377" y="4622754"/>
            <a:ext cx="10677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anose="02030602050306030303" pitchFamily="18" charset="0"/>
              </a:rPr>
              <a:t>‘Social network services have made the users feel that they really live in a global village’. Do you agree with this view ?  Why / Why not ?</a:t>
            </a:r>
          </a:p>
        </p:txBody>
      </p:sp>
    </p:spTree>
    <p:extLst>
      <p:ext uri="{BB962C8B-B14F-4D97-AF65-F5344CB8AC3E}">
        <p14:creationId xmlns:p14="http://schemas.microsoft.com/office/powerpoint/2010/main" xmlns="" val="428554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11837" y="1561514"/>
            <a:ext cx="8319751" cy="4389119"/>
            <a:chOff x="2294717" y="1223889"/>
            <a:chExt cx="8319751" cy="43891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18274" y="1516137"/>
              <a:ext cx="7585656" cy="37642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4717" y="1223889"/>
              <a:ext cx="8319751" cy="438911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577749" y="3432907"/>
            <a:ext cx="53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lgerian" panose="04020705040A02060702" pitchFamily="82" charset="0"/>
              </a:rPr>
              <a:t>Thank you very much</a:t>
            </a:r>
            <a:endParaRPr lang="en-US" sz="3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2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067" y="218585"/>
            <a:ext cx="11777647" cy="642146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27" y="2507422"/>
            <a:ext cx="1843792" cy="184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925" t="13179" r="65599" b="21147"/>
          <a:stretch/>
        </p:blipFill>
        <p:spPr>
          <a:xfrm>
            <a:off x="6809191" y="2457166"/>
            <a:ext cx="2044380" cy="194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0338" t="10188" r="9737" b="9286"/>
          <a:stretch/>
        </p:blipFill>
        <p:spPr>
          <a:xfrm>
            <a:off x="4800209" y="2018736"/>
            <a:ext cx="1910492" cy="1924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9718" y="1463059"/>
            <a:ext cx="568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logos.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6366" y="4478107"/>
            <a:ext cx="941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familiar with them ? Discuss with your partner.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6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550" y="211663"/>
            <a:ext cx="11777647" cy="642146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151" t="13540" r="36169" b="20786"/>
          <a:stretch/>
        </p:blipFill>
        <p:spPr>
          <a:xfrm>
            <a:off x="7711825" y="3346280"/>
            <a:ext cx="965916" cy="945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897" t="22419" r="37060" b="22834"/>
          <a:stretch/>
        </p:blipFill>
        <p:spPr>
          <a:xfrm>
            <a:off x="5259861" y="2250560"/>
            <a:ext cx="978611" cy="1041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9915" r="9409"/>
          <a:stretch/>
        </p:blipFill>
        <p:spPr>
          <a:xfrm>
            <a:off x="7531520" y="2300282"/>
            <a:ext cx="1146221" cy="79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4391" t="25573" r="23404" b="25639"/>
          <a:stretch/>
        </p:blipFill>
        <p:spPr>
          <a:xfrm>
            <a:off x="3525575" y="2405070"/>
            <a:ext cx="893503" cy="625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289" y="3387758"/>
            <a:ext cx="1147529" cy="833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r="3946" b="6175"/>
          <a:stretch/>
        </p:blipFill>
        <p:spPr>
          <a:xfrm>
            <a:off x="5650967" y="3422396"/>
            <a:ext cx="953036" cy="894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9718" y="1463059"/>
            <a:ext cx="568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some another logos.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8588" y="4276739"/>
            <a:ext cx="7650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they are and how they are related to the field of e-communication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9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09" y="182127"/>
            <a:ext cx="11875297" cy="64747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19233" y="1412393"/>
            <a:ext cx="653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Elephant" panose="02020904090505020303" pitchFamily="18" charset="0"/>
              </a:rPr>
              <a:t>T</a:t>
            </a:r>
            <a:r>
              <a:rPr lang="en-US" sz="3600" dirty="0" smtClean="0">
                <a:latin typeface="Elephant" panose="02020904090505020303" pitchFamily="18" charset="0"/>
              </a:rPr>
              <a:t>oday we’ll read about-</a:t>
            </a:r>
            <a:endParaRPr lang="en-US" sz="3600" dirty="0">
              <a:latin typeface="Elephant" panose="0202090409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957" y="3243335"/>
            <a:ext cx="193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no -13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513" y="3504244"/>
            <a:ext cx="219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-2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65172" y="2150772"/>
            <a:ext cx="6129220" cy="3284113"/>
            <a:chOff x="3065172" y="2150772"/>
            <a:chExt cx="6129220" cy="32841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65172" y="2150772"/>
              <a:ext cx="6129220" cy="3284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ounded Rectangle 3"/>
            <p:cNvSpPr/>
            <p:nvPr/>
          </p:nvSpPr>
          <p:spPr>
            <a:xfrm>
              <a:off x="4714998" y="3206839"/>
              <a:ext cx="2704563" cy="1352282"/>
            </a:xfrm>
            <a:prstGeom prst="roundRect">
              <a:avLst/>
            </a:prstGeom>
            <a:gradFill>
              <a:gsLst>
                <a:gs pos="7900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Elephant" panose="02020904090505020303" pitchFamily="18" charset="0"/>
                  <a:ea typeface="Ebrima" panose="02000000000000000000" pitchFamily="2" charset="0"/>
                  <a:cs typeface="Ebrima" panose="02000000000000000000" pitchFamily="2" charset="0"/>
                </a:rPr>
                <a:t>Social network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Elephant" panose="02020904090505020303" pitchFamily="18" charset="0"/>
                  <a:ea typeface="Ebrima" panose="02000000000000000000" pitchFamily="2" charset="0"/>
                  <a:cs typeface="Ebrima" panose="02000000000000000000" pitchFamily="2" charset="0"/>
                </a:rPr>
                <a:t>services</a:t>
              </a:r>
              <a:endParaRPr lang="en-US" sz="3200" b="1" dirty="0">
                <a:solidFill>
                  <a:schemeClr val="tx1"/>
                </a:solidFill>
                <a:latin typeface="Elephant" panose="02020904090505020303" pitchFamily="18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8999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97" y="-268634"/>
            <a:ext cx="11875297" cy="647470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61180" y="787790"/>
            <a:ext cx="11142691" cy="1899139"/>
            <a:chOff x="437177" y="900332"/>
            <a:chExt cx="11338560" cy="1899139"/>
          </a:xfrm>
        </p:grpSpPr>
        <p:sp>
          <p:nvSpPr>
            <p:cNvPr id="8" name="16-Point Star 7"/>
            <p:cNvSpPr/>
            <p:nvPr/>
          </p:nvSpPr>
          <p:spPr>
            <a:xfrm>
              <a:off x="437177" y="1702190"/>
              <a:ext cx="11338560" cy="970671"/>
            </a:xfrm>
            <a:prstGeom prst="star16">
              <a:avLst>
                <a:gd name="adj" fmla="val 36591"/>
              </a:avLst>
            </a:prstGeom>
            <a:gradFill>
              <a:gsLst>
                <a:gs pos="50000">
                  <a:srgbClr val="00B0F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Ribbon 8"/>
            <p:cNvSpPr/>
            <p:nvPr/>
          </p:nvSpPr>
          <p:spPr>
            <a:xfrm>
              <a:off x="3875780" y="900332"/>
              <a:ext cx="4381958" cy="1899139"/>
            </a:xfrm>
            <a:prstGeom prst="ribbon2">
              <a:avLst>
                <a:gd name="adj1" fmla="val 33333"/>
                <a:gd name="adj2" fmla="val 54636"/>
              </a:avLst>
            </a:prstGeom>
            <a:gradFill flip="none" rotWithShape="1">
              <a:gsLst>
                <a:gs pos="34000">
                  <a:srgbClr val="00B0F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915836"/>
              </p:ext>
            </p:extLst>
          </p:nvPr>
        </p:nvGraphicFramePr>
        <p:xfrm>
          <a:off x="1708641" y="2941569"/>
          <a:ext cx="9475174" cy="265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4751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After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studied this Lesson , we will be able to</a:t>
                      </a:r>
                      <a:endParaRPr lang="en-US" sz="32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Constantia" panose="02030602050306030303" pitchFamily="18" charset="0"/>
                        </a:rPr>
                        <a:t>Surf the</a:t>
                      </a:r>
                      <a:r>
                        <a:rPr lang="en-US" sz="2800" baseline="0" dirty="0" smtClean="0">
                          <a:latin typeface="Constantia" panose="02030602050306030303" pitchFamily="18" charset="0"/>
                        </a:rPr>
                        <a:t>  internet ;</a:t>
                      </a:r>
                      <a:endParaRPr lang="en-US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Constantia" panose="02030602050306030303" pitchFamily="18" charset="0"/>
                        </a:rPr>
                        <a:t> read and write e-mails;</a:t>
                      </a:r>
                      <a:endParaRPr lang="en-US" sz="2800" dirty="0">
                        <a:latin typeface="Constantia" panose="0203060205030603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 smtClean="0">
                          <a:latin typeface="Constantia" panose="02030602050306030303" pitchFamily="18" charset="0"/>
                        </a:rPr>
                        <a:t>Infer the word meanings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</a:rPr>
                        <a:t>Ask and answer the questions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099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bg1"/>
            </a:gs>
            <a:gs pos="100000">
              <a:srgbClr val="00B0F0"/>
            </a:gs>
            <a:gs pos="100000">
              <a:schemeClr val="accent1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949" y="246182"/>
            <a:ext cx="11499791" cy="6269972"/>
          </a:xfrm>
          <a:prstGeom prst="rect">
            <a:avLst/>
          </a:prstGeom>
          <a:gradFill>
            <a:gsLst>
              <a:gs pos="91000">
                <a:schemeClr val="bg1"/>
              </a:gs>
              <a:gs pos="100000">
                <a:srgbClr val="00B0F0"/>
              </a:gs>
              <a:gs pos="100000">
                <a:schemeClr val="accent1">
                  <a:lumMod val="100000"/>
                </a:schemeClr>
              </a:gs>
            </a:gsLst>
            <a:path path="rect">
              <a:fillToRect l="100000" t="100000"/>
            </a:path>
          </a:gradFill>
          <a:ln w="5715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45471" y="1090147"/>
            <a:ext cx="284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905894"/>
              </p:ext>
            </p:extLst>
          </p:nvPr>
        </p:nvGraphicFramePr>
        <p:xfrm>
          <a:off x="1094704" y="1775283"/>
          <a:ext cx="10444766" cy="35356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95" endPos="92000" dist="101600" dir="5400000" sy="-100000" algn="bl" rotWithShape="0"/>
                </a:effectLst>
                <a:tableStyleId>{6E25E649-3F16-4E02-A733-19D2CDBF48F0}</a:tableStyleId>
              </a:tblPr>
              <a:tblGrid>
                <a:gridCol w="2056459"/>
                <a:gridCol w="8388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Word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Meaning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Emerge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Move out of  ,or away from something and become visible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Frequently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regularly or habitually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Interact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Act on one another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Upload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To copy or move information to a larger computer system or to the internet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Blog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 web page that is  make up of information about a topic.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Measure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An official action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profile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 short biographical sketch.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974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1.48148E-6 L -3.75E-6 -0.07222 " pathEditMode="relative" rAng="0" ptsTypes="AA">
                                      <p:cBhvr>
                                        <p:cTn id="6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22" y="211015"/>
            <a:ext cx="11822313" cy="64458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766684" y="3193366"/>
            <a:ext cx="9268230" cy="2136497"/>
            <a:chOff x="1723350" y="2658794"/>
            <a:chExt cx="9268230" cy="2136497"/>
          </a:xfrm>
        </p:grpSpPr>
        <p:grpSp>
          <p:nvGrpSpPr>
            <p:cNvPr id="5" name="Group 4"/>
            <p:cNvGrpSpPr/>
            <p:nvPr/>
          </p:nvGrpSpPr>
          <p:grpSpPr>
            <a:xfrm>
              <a:off x="3798275" y="2815389"/>
              <a:ext cx="7193305" cy="1917223"/>
              <a:chOff x="2644725" y="2667618"/>
              <a:chExt cx="7193305" cy="19447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4725" y="2667618"/>
                <a:ext cx="7193305" cy="194479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13542" y="2667618"/>
                <a:ext cx="2143125" cy="1944793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10338" t="10188" r="9737" b="9286"/>
            <a:stretch/>
          </p:blipFill>
          <p:spPr>
            <a:xfrm>
              <a:off x="1723350" y="2658794"/>
              <a:ext cx="1910492" cy="213649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46556" y="1803716"/>
            <a:ext cx="1024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Facebook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Twitter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+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LinkedIn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etc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are some popular social networking websites, where your personal information is visible to all types  of personalities that may be genuine or fake.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23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22" y="211015"/>
            <a:ext cx="11822313" cy="644581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28" y="2672862"/>
            <a:ext cx="5079631" cy="285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0" t="4802" r="14223" b="20497"/>
          <a:stretch/>
        </p:blipFill>
        <p:spPr>
          <a:xfrm>
            <a:off x="1307731" y="2672862"/>
            <a:ext cx="4768947" cy="2968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275" y="1645919"/>
            <a:ext cx="979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Social network services are web- based and hence , provide ways for the users to interact through the internet.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39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647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Humayun kabir</cp:lastModifiedBy>
  <cp:revision>122</cp:revision>
  <dcterms:created xsi:type="dcterms:W3CDTF">2021-03-15T14:45:27Z</dcterms:created>
  <dcterms:modified xsi:type="dcterms:W3CDTF">2021-06-13T05:28:46Z</dcterms:modified>
</cp:coreProperties>
</file>