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6" r:id="rId10"/>
    <p:sldId id="263" r:id="rId11"/>
    <p:sldId id="265" r:id="rId12"/>
    <p:sldId id="267" r:id="rId13"/>
    <p:sldId id="264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07C4-FE74-4DE3-BF42-16ADEBC6E6C5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B7379B-E761-4291-8E63-4D00D6928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2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B7379B-E761-4291-8E63-4D00D6928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18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78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0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8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43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5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1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6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870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1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9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06A47-0C27-43C3-B928-A1953510A2FA}" type="datetimeFigureOut">
              <a:rPr lang="en-US" smtClean="0"/>
              <a:t>6/12/2021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1797B-05E9-43D7-A76A-983AF8FE5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jf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fif"/><Relationship Id="rId4" Type="http://schemas.openxmlformats.org/officeDocument/2006/relationships/image" Target="../media/image6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fif"/><Relationship Id="rId5" Type="http://schemas.openxmlformats.org/officeDocument/2006/relationships/image" Target="../media/image10.jpg"/><Relationship Id="rId4" Type="http://schemas.openxmlformats.org/officeDocument/2006/relationships/image" Target="../media/image9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1614" y="265473"/>
            <a:ext cx="11149780" cy="395256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>
                <a:gd name="adj1" fmla="val 12500"/>
                <a:gd name="adj2" fmla="val -108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স্বাগতম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7534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52993" y="450277"/>
            <a:ext cx="67617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মাছের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সম্পূরক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খাদ্যর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উৎস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95110" y="1811245"/>
            <a:ext cx="376682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/>
              <a:t>ক. </a:t>
            </a:r>
            <a:r>
              <a:rPr lang="bn-BD" sz="2800" b="1" dirty="0" smtClean="0">
                <a:solidFill>
                  <a:srgbClr val="00B050"/>
                </a:solidFill>
              </a:rPr>
              <a:t>উদ্ভিদজাত উৎস</a:t>
            </a:r>
            <a:r>
              <a:rPr lang="en-US" sz="2800" b="1" dirty="0"/>
              <a:t>।</a:t>
            </a:r>
            <a:r>
              <a:rPr lang="bn-BD" sz="2800" b="1" dirty="0" smtClean="0"/>
              <a:t> 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6912079" y="1809135"/>
            <a:ext cx="3421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খ</a:t>
            </a:r>
            <a:r>
              <a:rPr lang="en-US" sz="2800" b="1" dirty="0" smtClean="0">
                <a:solidFill>
                  <a:srgbClr val="00B050"/>
                </a:solidFill>
              </a:rPr>
              <a:t>. </a:t>
            </a:r>
            <a:r>
              <a:rPr lang="bn-BD" sz="2800" b="1" dirty="0" smtClean="0">
                <a:solidFill>
                  <a:srgbClr val="00B050"/>
                </a:solidFill>
              </a:rPr>
              <a:t>প্রাণীজাত উৎস</a:t>
            </a:r>
            <a:r>
              <a:rPr lang="en-US" sz="2800" b="1" dirty="0" smtClean="0">
                <a:solidFill>
                  <a:srgbClr val="00B050"/>
                </a:solidFill>
              </a:rPr>
              <a:t>।</a:t>
            </a:r>
            <a:endParaRPr lang="en-US" sz="2800" b="1" dirty="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840361" y="1936955"/>
            <a:ext cx="103239" cy="476864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32387" y="2438400"/>
            <a:ext cx="10481187" cy="589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579" y="2692502"/>
            <a:ext cx="246697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9983" y="2646419"/>
            <a:ext cx="2760424" cy="18472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54601" y="2692502"/>
            <a:ext cx="2665452" cy="18011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41" y="4535236"/>
            <a:ext cx="2725866" cy="217036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54601" y="4559622"/>
            <a:ext cx="2665452" cy="20771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8842" y="2686980"/>
            <a:ext cx="2506230" cy="163429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25" y="4624215"/>
            <a:ext cx="2469094" cy="184724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660" y="4674574"/>
            <a:ext cx="2667000" cy="1847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74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3617" y="1572343"/>
            <a:ext cx="9305701" cy="22467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bn-BD" sz="4400" b="1" u="sng" dirty="0" smtClean="0">
                <a:solidFill>
                  <a:srgbClr val="002060"/>
                </a:solidFill>
              </a:rPr>
              <a:t>ক. উদ্ভিদজাত উৎসঃ </a:t>
            </a:r>
            <a:r>
              <a:rPr lang="en-US" sz="3200" b="1" dirty="0" err="1" smtClean="0">
                <a:solidFill>
                  <a:srgbClr val="002060"/>
                </a:solidFill>
              </a:rPr>
              <a:t>উদ্ভিদজাত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খাদ্য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উপাদানের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</a:p>
          <a:p>
            <a:pPr algn="just"/>
            <a:r>
              <a:rPr lang="en-US" sz="3200" b="1" dirty="0" err="1" smtClean="0">
                <a:solidFill>
                  <a:srgbClr val="002060"/>
                </a:solidFill>
              </a:rPr>
              <a:t>মধ্যে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কিছু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উল্লেখযোগ্য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উপাদান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হচ্ছে-চালের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কুঁড়া,গম</a:t>
            </a:r>
            <a:r>
              <a:rPr lang="en-US" sz="3200" b="1" dirty="0" smtClean="0">
                <a:solidFill>
                  <a:srgbClr val="002060"/>
                </a:solidFill>
              </a:rPr>
              <a:t> ও </a:t>
            </a:r>
            <a:r>
              <a:rPr lang="en-US" sz="3200" b="1" dirty="0" err="1" smtClean="0">
                <a:solidFill>
                  <a:srgbClr val="002060"/>
                </a:solidFill>
              </a:rPr>
              <a:t>ডালের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pPr algn="just"/>
            <a:r>
              <a:rPr lang="en-US" sz="3200" b="1" dirty="0" err="1" smtClean="0">
                <a:solidFill>
                  <a:srgbClr val="002060"/>
                </a:solidFill>
              </a:rPr>
              <a:t>মিহিভুসি,সরিষারখৈ</a:t>
            </a:r>
            <a:r>
              <a:rPr lang="bn-BD" sz="2400" b="1" dirty="0" smtClean="0">
                <a:solidFill>
                  <a:srgbClr val="002060"/>
                </a:solidFill>
              </a:rPr>
              <a:t>ল,</a:t>
            </a:r>
            <a:r>
              <a:rPr lang="en-US" sz="3200" b="1" dirty="0" err="1" smtClean="0">
                <a:solidFill>
                  <a:srgbClr val="002060"/>
                </a:solidFill>
              </a:rPr>
              <a:t>খুদিপানা,রান্না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ঘরের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উচ্ছিষ্ট,কলাপাতা,বাঁধাকপি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</a:rPr>
              <a:t>ইত্যাদি</a:t>
            </a:r>
            <a:r>
              <a:rPr lang="en-US" sz="3200" b="1" dirty="0" smtClean="0">
                <a:solidFill>
                  <a:srgbClr val="002060"/>
                </a:solidFill>
              </a:rPr>
              <a:t>।</a:t>
            </a:r>
            <a:r>
              <a:rPr lang="bn-BD" sz="3200" b="1" dirty="0" smtClean="0">
                <a:solidFill>
                  <a:srgbClr val="002060"/>
                </a:solidFill>
              </a:rPr>
              <a:t>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83617" y="4719567"/>
            <a:ext cx="930570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dirty="0" smtClean="0"/>
              <a:t>খ. </a:t>
            </a:r>
            <a:r>
              <a:rPr lang="bn-BD" sz="3600" b="1" dirty="0" smtClean="0"/>
              <a:t>প্রাণীজাত উৎস</a:t>
            </a:r>
            <a:r>
              <a:rPr lang="bn-BD" sz="3600" b="1" dirty="0"/>
              <a:t>ঃ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প্রাণিজাত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কয়েকটি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খাদ্য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উপাদান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হচ্ছে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শুটকি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মাছের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গুঁড়া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ফিশমিল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চিংড়ির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গুঁড়া,হাড়ের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চূর্ন,শামুকের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মাংশ,গবাদিপশুর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রক্ত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ব্লাড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মিল</a:t>
            </a:r>
            <a:r>
              <a:rPr lang="en-US" sz="2400" b="1" dirty="0" smtClean="0"/>
              <a:t>) </a:t>
            </a:r>
            <a:r>
              <a:rPr lang="en-US" sz="2400" b="1" dirty="0" err="1" smtClean="0"/>
              <a:t>ইত্যাদি</a:t>
            </a:r>
            <a:r>
              <a:rPr lang="en-US" sz="2400" b="1" dirty="0" smtClean="0"/>
              <a:t>।</a:t>
            </a:r>
            <a:r>
              <a:rPr lang="bn-BD" sz="2400" b="1" dirty="0" smtClean="0"/>
              <a:t>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8457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25329" y="-1"/>
            <a:ext cx="6961239" cy="218276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7030A0"/>
                </a:solidFill>
              </a:rPr>
              <a:t>সম্পূরক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খাদ্যের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উপকারিতা</a:t>
            </a:r>
            <a:endParaRPr lang="en-US" sz="4000" b="1" dirty="0">
              <a:solidFill>
                <a:srgbClr val="7030A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51819" y="2182761"/>
            <a:ext cx="9016181" cy="3588774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just"/>
            <a:r>
              <a:rPr lang="en-US" sz="3600" b="1" dirty="0" smtClean="0">
                <a:solidFill>
                  <a:srgbClr val="0070C0"/>
                </a:solidFill>
              </a:rPr>
              <a:t>১।অধিক </a:t>
            </a:r>
            <a:r>
              <a:rPr lang="en-US" sz="3600" b="1" dirty="0" err="1" smtClean="0">
                <a:solidFill>
                  <a:srgbClr val="0070C0"/>
                </a:solidFill>
              </a:rPr>
              <a:t>ঘনত্বে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পোনা</a:t>
            </a:r>
            <a:r>
              <a:rPr lang="en-US" sz="3600" b="1" dirty="0" smtClean="0">
                <a:solidFill>
                  <a:srgbClr val="0070C0"/>
                </a:solidFill>
              </a:rPr>
              <a:t> ও </a:t>
            </a:r>
            <a:r>
              <a:rPr lang="en-US" sz="3600" b="1" dirty="0" err="1" smtClean="0">
                <a:solidFill>
                  <a:srgbClr val="0070C0"/>
                </a:solidFill>
              </a:rPr>
              <a:t>বড়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মাছ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চাষ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করা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যায়</a:t>
            </a:r>
            <a:r>
              <a:rPr lang="en-US" sz="3600" b="1" dirty="0" smtClean="0">
                <a:solidFill>
                  <a:srgbClr val="0070C0"/>
                </a:solidFill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২।পোনার </a:t>
            </a:r>
            <a:r>
              <a:rPr lang="en-US" sz="3600" b="1" dirty="0" err="1" smtClean="0">
                <a:solidFill>
                  <a:srgbClr val="FF0000"/>
                </a:solidFill>
              </a:rPr>
              <a:t>বাঁচার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হার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বেড়ে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যায়</a:t>
            </a:r>
            <a:r>
              <a:rPr lang="en-US" sz="3600" b="1" dirty="0" smtClean="0">
                <a:solidFill>
                  <a:srgbClr val="FF0000"/>
                </a:solidFill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rgbClr val="7030A0"/>
                </a:solidFill>
              </a:rPr>
              <a:t>৩।মাছের </a:t>
            </a:r>
            <a:r>
              <a:rPr lang="en-US" sz="3600" b="1" dirty="0" err="1" smtClean="0">
                <a:solidFill>
                  <a:srgbClr val="7030A0"/>
                </a:solidFill>
              </a:rPr>
              <a:t>দ্রুত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দৈহিক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বৃদ্ধি</a:t>
            </a:r>
            <a:r>
              <a:rPr lang="en-US" sz="3600" b="1" dirty="0" smtClean="0">
                <a:solidFill>
                  <a:srgbClr val="7030A0"/>
                </a:solidFill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</a:rPr>
              <a:t>ঘটে</a:t>
            </a:r>
            <a:r>
              <a:rPr lang="en-US" sz="3600" b="1" dirty="0" smtClean="0">
                <a:solidFill>
                  <a:srgbClr val="FF0000"/>
                </a:solidFill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৪।মাছ </a:t>
            </a:r>
            <a:r>
              <a:rPr lang="en-US" sz="3600" b="1" dirty="0" err="1" smtClean="0">
                <a:solidFill>
                  <a:srgbClr val="FF0000"/>
                </a:solidFill>
              </a:rPr>
              <a:t>পুষ্টির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অভাবজনিত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রোগ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থেকে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মুক্ত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থাকে</a:t>
            </a:r>
            <a:r>
              <a:rPr lang="en-US" sz="3600" b="1" dirty="0" smtClean="0">
                <a:solidFill>
                  <a:srgbClr val="FF0000"/>
                </a:solidFill>
              </a:rPr>
              <a:t>।</a:t>
            </a:r>
          </a:p>
          <a:p>
            <a:pPr algn="just"/>
            <a:r>
              <a:rPr lang="en-US" sz="3600" b="1" dirty="0" smtClean="0">
                <a:solidFill>
                  <a:srgbClr val="FF0000"/>
                </a:solidFill>
              </a:rPr>
              <a:t>৫।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কম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সময়ে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অধিক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মাছ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ও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আর্থিক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মুনাফা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পাওয়া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যায়</a:t>
            </a:r>
            <a:r>
              <a:rPr lang="en-US" sz="3600" b="1" dirty="0" smtClean="0">
                <a:solidFill>
                  <a:srgbClr val="FF0000"/>
                </a:solidFill>
              </a:rPr>
              <a:t>।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39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399072" y="-56033"/>
            <a:ext cx="6243484" cy="175217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দলীয়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3" name="Rectangle 2"/>
          <p:cNvSpPr/>
          <p:nvPr/>
        </p:nvSpPr>
        <p:spPr>
          <a:xfrm>
            <a:off x="1802843" y="5176766"/>
            <a:ext cx="910901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 smtClean="0"/>
              <a:t>কয়েকটি</a:t>
            </a:r>
            <a:r>
              <a:rPr lang="as-IN" sz="6000" dirty="0" smtClean="0"/>
              <a:t> </a:t>
            </a:r>
            <a:r>
              <a:rPr lang="as-IN" sz="4400" dirty="0" smtClean="0"/>
              <a:t>সম্পূরক  খাদ্যে </a:t>
            </a:r>
            <a:r>
              <a:rPr lang="en-US" sz="6000" dirty="0" err="1" smtClean="0"/>
              <a:t>উপাদানের</a:t>
            </a:r>
            <a:r>
              <a:rPr lang="en-US" sz="6000" dirty="0" smtClean="0"/>
              <a:t> </a:t>
            </a:r>
            <a:r>
              <a:rPr lang="en-US" sz="6000" dirty="0" err="1" smtClean="0"/>
              <a:t>নাম</a:t>
            </a:r>
            <a:r>
              <a:rPr lang="bn-BD" sz="6000" dirty="0" smtClean="0"/>
              <a:t> </a:t>
            </a:r>
            <a:r>
              <a:rPr lang="bn-BD" sz="4400" dirty="0" smtClean="0"/>
              <a:t>লেখ</a:t>
            </a:r>
            <a:r>
              <a:rPr lang="en-US" sz="4400" dirty="0" smtClean="0"/>
              <a:t> </a:t>
            </a:r>
            <a:r>
              <a:rPr lang="en-US" sz="6000" dirty="0" err="1" smtClean="0"/>
              <a:t>এবং</a:t>
            </a:r>
            <a:r>
              <a:rPr lang="en-US" sz="6000" dirty="0" smtClean="0"/>
              <a:t> ২টি  </a:t>
            </a:r>
            <a:r>
              <a:rPr lang="en-US" sz="6000" dirty="0" err="1" smtClean="0"/>
              <a:t>উপকারিতা</a:t>
            </a:r>
            <a:r>
              <a:rPr lang="en-US" sz="6000" dirty="0" smtClean="0"/>
              <a:t> </a:t>
            </a:r>
            <a:r>
              <a:rPr lang="en-US" sz="6000" dirty="0" err="1" smtClean="0"/>
              <a:t>লিখ</a:t>
            </a:r>
            <a:r>
              <a:rPr lang="en-US" sz="6000" dirty="0" smtClean="0"/>
              <a:t>।</a:t>
            </a:r>
            <a:r>
              <a:rPr lang="bn-BD" sz="6000" dirty="0" smtClean="0"/>
              <a:t> 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574" y="1882959"/>
            <a:ext cx="9304288" cy="3293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74" y="2035359"/>
            <a:ext cx="9304288" cy="329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5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64193" y="9832"/>
            <a:ext cx="4886633" cy="204511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 smtClean="0"/>
              <a:t>মূল্যায়ন</a:t>
            </a:r>
            <a:endParaRPr lang="en-US" sz="8000" b="1" dirty="0"/>
          </a:p>
        </p:txBody>
      </p:sp>
      <p:sp>
        <p:nvSpPr>
          <p:cNvPr id="3" name="Rectangle 2"/>
          <p:cNvSpPr/>
          <p:nvPr/>
        </p:nvSpPr>
        <p:spPr>
          <a:xfrm>
            <a:off x="2408903" y="2635045"/>
            <a:ext cx="7433187" cy="58993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১।প্রশ্নঃমাছের </a:t>
            </a:r>
            <a:r>
              <a:rPr lang="en-US" sz="4000" b="1" dirty="0" err="1" smtClean="0"/>
              <a:t>সম্পূরক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খাদ্যের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উৎস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কয়টি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2408903" y="3529781"/>
            <a:ext cx="7433187" cy="550606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২।প্রশ্নঃপ্রাণিজাত </a:t>
            </a:r>
            <a:r>
              <a:rPr lang="en-US" sz="4000" b="1" dirty="0" err="1" smtClean="0"/>
              <a:t>খাদ্য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উপাদানের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নাম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বলো</a:t>
            </a:r>
            <a:r>
              <a:rPr lang="en-US" sz="2800" b="1" dirty="0" smtClean="0"/>
              <a:t>।</a:t>
            </a: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2408903" y="4385187"/>
            <a:ext cx="7629832" cy="511278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r>
              <a:rPr lang="en-US" sz="3600" b="1" dirty="0" smtClean="0"/>
              <a:t>৩।প্রশ্নঃউদ্ভিদজাত </a:t>
            </a:r>
            <a:r>
              <a:rPr lang="en-US" sz="3600" b="1" dirty="0" err="1"/>
              <a:t>খাদ্য</a:t>
            </a:r>
            <a:r>
              <a:rPr lang="en-US" sz="3600" b="1" dirty="0"/>
              <a:t> </a:t>
            </a:r>
            <a:r>
              <a:rPr lang="en-US" sz="3600" b="1" dirty="0" err="1"/>
              <a:t>উপাদানের</a:t>
            </a:r>
            <a:r>
              <a:rPr lang="en-US" sz="3600" b="1" dirty="0"/>
              <a:t> </a:t>
            </a:r>
            <a:r>
              <a:rPr lang="en-US" sz="3600" b="1" dirty="0" err="1"/>
              <a:t>নাম</a:t>
            </a:r>
            <a:r>
              <a:rPr lang="en-US" sz="3600" b="1" dirty="0"/>
              <a:t> </a:t>
            </a:r>
            <a:r>
              <a:rPr lang="en-US" sz="3600" b="1" dirty="0" err="1"/>
              <a:t>বলো</a:t>
            </a:r>
            <a:r>
              <a:rPr lang="en-US" sz="3600" b="1" dirty="0" smtClean="0"/>
              <a:t>।</a:t>
            </a:r>
            <a:r>
              <a:rPr lang="bn-BD" sz="3600" b="1" dirty="0" smtClean="0"/>
              <a:t>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63911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" b="2456"/>
          <a:stretch/>
        </p:blipFill>
        <p:spPr>
          <a:xfrm>
            <a:off x="286541" y="326091"/>
            <a:ext cx="2948273" cy="2920181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3234813" y="668593"/>
            <a:ext cx="6105832" cy="160265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বাড়ীর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r="-1794" b="11371"/>
          <a:stretch/>
        </p:blipFill>
        <p:spPr>
          <a:xfrm>
            <a:off x="9340645" y="72082"/>
            <a:ext cx="2555159" cy="34282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541" y="3842783"/>
            <a:ext cx="1137592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মাছ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চাষে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সম্পূরক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খাদ্যের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প্রয়োজনীয়তা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কেনো?লিখে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আনবে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।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32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4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3226" y="98323"/>
            <a:ext cx="10620088" cy="405089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en-US" sz="10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ধন্যবাদ </a:t>
            </a:r>
            <a:r>
              <a:rPr lang="en-US" sz="10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সবাইকে</a:t>
            </a:r>
            <a:endParaRPr lang="en-US" sz="10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5852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4154557" y="551675"/>
            <a:ext cx="8037443" cy="2728238"/>
          </a:xfrm>
          <a:prstGeom prst="ellipse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শিক্ষক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পরিচিতি</a:t>
            </a:r>
            <a:endParaRPr lang="en-US" sz="6000" b="1" dirty="0"/>
          </a:p>
        </p:txBody>
      </p:sp>
      <p:sp>
        <p:nvSpPr>
          <p:cNvPr id="5" name="Rectangle 4"/>
          <p:cNvSpPr/>
          <p:nvPr/>
        </p:nvSpPr>
        <p:spPr>
          <a:xfrm>
            <a:off x="178905" y="3474322"/>
            <a:ext cx="11696229" cy="3145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মোঃ আইয়ুব আলী ফারুকী</a:t>
            </a:r>
          </a:p>
          <a:p>
            <a:pPr algn="ctr"/>
            <a:r>
              <a:rPr lang="bn-BD" sz="4400" dirty="0" smtClean="0">
                <a:solidFill>
                  <a:srgbClr val="FFFF00"/>
                </a:solidFill>
              </a:rPr>
              <a:t>সহ-কারী শিক্ষক( কৃষি </a:t>
            </a:r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pPr algn="ctr"/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</a:rPr>
              <a:t>সাউদপুর আলিম মাদ্রাসা </a:t>
            </a:r>
          </a:p>
          <a:p>
            <a:pPr algn="ctr"/>
            <a:r>
              <a:rPr lang="bn-BD" sz="4400" dirty="0" smtClean="0">
                <a:solidFill>
                  <a:srgbClr val="002060"/>
                </a:solidFill>
              </a:rPr>
              <a:t>রাজাপুর,জালোকাঠী</a:t>
            </a:r>
            <a:r>
              <a:rPr lang="en-US" sz="4400" dirty="0" smtClean="0">
                <a:solidFill>
                  <a:srgbClr val="002060"/>
                </a:solidFill>
              </a:rPr>
              <a:t>,</a:t>
            </a:r>
            <a:endParaRPr lang="en-US" sz="4400" dirty="0">
              <a:solidFill>
                <a:srgbClr val="00206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05" y="206470"/>
            <a:ext cx="5505450" cy="326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8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7449" y="336657"/>
            <a:ext cx="6862916" cy="1337187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/>
              <a:t>পাঠ</a:t>
            </a:r>
            <a:r>
              <a:rPr lang="en-US" sz="6000" b="1" dirty="0"/>
              <a:t> </a:t>
            </a:r>
            <a:r>
              <a:rPr lang="en-US" sz="6000" b="1" dirty="0" err="1"/>
              <a:t>পরিচিতি</a:t>
            </a:r>
            <a:endParaRPr lang="en-US" sz="6000" dirty="0"/>
          </a:p>
        </p:txBody>
      </p:sp>
      <p:sp>
        <p:nvSpPr>
          <p:cNvPr id="3" name="Rectangle 2"/>
          <p:cNvSpPr/>
          <p:nvPr/>
        </p:nvSpPr>
        <p:spPr>
          <a:xfrm>
            <a:off x="559259" y="2128717"/>
            <a:ext cx="6559296" cy="224676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:</a:t>
            </a:r>
            <a:r>
              <a:rPr lang="en-US" sz="28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নবম-দশম</a:t>
            </a:r>
            <a:r>
              <a:rPr lang="en-US" sz="28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0৬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৪০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146" y="787597"/>
            <a:ext cx="2857036" cy="4051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2535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8968" y="442451"/>
            <a:ext cx="91046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5400" b="1" dirty="0" smtClean="0"/>
              <a:t>নিচের ছবিগুলো লক্ষ্য কর 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93" y="1810210"/>
            <a:ext cx="4583830" cy="2407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93" y="4423746"/>
            <a:ext cx="4583830" cy="20655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40" y="4423747"/>
            <a:ext cx="4665099" cy="20655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2383" y="1810209"/>
            <a:ext cx="4881256" cy="23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192594" y="422787"/>
            <a:ext cx="8150942" cy="156332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/>
              <a:t>আজকের</a:t>
            </a:r>
            <a:r>
              <a:rPr lang="en-US" sz="6600" b="1" dirty="0" smtClean="0"/>
              <a:t> </a:t>
            </a:r>
            <a:r>
              <a:rPr lang="en-US" sz="6600" b="1" dirty="0" err="1" smtClean="0"/>
              <a:t>পাঠ</a:t>
            </a:r>
            <a:endParaRPr lang="en-US" sz="6600" b="1" dirty="0"/>
          </a:p>
        </p:txBody>
      </p:sp>
      <p:sp>
        <p:nvSpPr>
          <p:cNvPr id="3" name="Rectangle 2"/>
          <p:cNvSpPr/>
          <p:nvPr/>
        </p:nvSpPr>
        <p:spPr>
          <a:xfrm>
            <a:off x="2680416" y="4139070"/>
            <a:ext cx="6664004" cy="1015663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6000" b="1" dirty="0">
                <a:solidFill>
                  <a:srgbClr val="00B050"/>
                </a:solidFill>
              </a:rPr>
              <a:t>মাছের </a:t>
            </a:r>
            <a:r>
              <a:rPr lang="bn-BD" sz="6000" b="1" dirty="0" smtClean="0">
                <a:solidFill>
                  <a:srgbClr val="00B050"/>
                </a:solidFill>
              </a:rPr>
              <a:t>সম্পুরকখাদ্য </a:t>
            </a:r>
            <a:endParaRPr lang="en-US" sz="6000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123" y="2261419"/>
            <a:ext cx="8489705" cy="1671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573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890685" y="432618"/>
            <a:ext cx="5417574" cy="1366684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শিখনফল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1681316" y="2084439"/>
            <a:ext cx="5093110" cy="67842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এই</a:t>
            </a:r>
            <a:r>
              <a:rPr lang="en-US" sz="3200" b="1" dirty="0"/>
              <a:t> </a:t>
            </a:r>
            <a:r>
              <a:rPr lang="en-US" sz="3200" b="1" dirty="0" err="1"/>
              <a:t>পাঠ</a:t>
            </a:r>
            <a:r>
              <a:rPr lang="en-US" sz="3200" b="1" dirty="0"/>
              <a:t> </a:t>
            </a:r>
            <a:r>
              <a:rPr lang="en-US" sz="3200" b="1" dirty="0" err="1"/>
              <a:t>শেষে</a:t>
            </a:r>
            <a:r>
              <a:rPr lang="en-US" sz="3200" b="1" dirty="0"/>
              <a:t> </a:t>
            </a:r>
            <a:r>
              <a:rPr lang="en-US" sz="3200" b="1" dirty="0" err="1"/>
              <a:t>শিক্ষার্থীরা</a:t>
            </a:r>
            <a:r>
              <a:rPr lang="en-US" sz="3200" b="1" dirty="0"/>
              <a:t>...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415846" y="3136490"/>
            <a:ext cx="9999406" cy="215326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/>
              <a:t>১।মাছের </a:t>
            </a:r>
            <a:r>
              <a:rPr lang="en-US" sz="3200" b="1" dirty="0" err="1" smtClean="0"/>
              <a:t>সম্পূরক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খাদ্য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তা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ব্যাখ্যা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 smtClean="0"/>
              <a:t>।</a:t>
            </a:r>
          </a:p>
          <a:p>
            <a:pPr algn="just"/>
            <a:r>
              <a:rPr lang="en-US" sz="3200" b="1" dirty="0" smtClean="0"/>
              <a:t>২।</a:t>
            </a:r>
            <a:r>
              <a:rPr lang="bn-BD" sz="2800" b="1" dirty="0" smtClean="0"/>
              <a:t>সম্পূরক </a:t>
            </a:r>
            <a:r>
              <a:rPr lang="bn-BD" sz="3200" b="1" dirty="0" smtClean="0"/>
              <a:t> </a:t>
            </a:r>
            <a:r>
              <a:rPr lang="bn-BD" sz="2800" b="1" dirty="0" smtClean="0"/>
              <a:t>খাদ্যের উৎস বর্ননা </a:t>
            </a:r>
            <a:r>
              <a:rPr lang="bn-BD" sz="3200" b="1" dirty="0" smtClean="0"/>
              <a:t>করতেপারবে । </a:t>
            </a:r>
            <a:endParaRPr lang="en-US" sz="3200" b="1" dirty="0" smtClean="0"/>
          </a:p>
          <a:p>
            <a:pPr algn="just"/>
            <a:r>
              <a:rPr lang="en-US" sz="3200" b="1" dirty="0" smtClean="0"/>
              <a:t>৩</a:t>
            </a:r>
            <a:r>
              <a:rPr lang="en-US" sz="2400" b="1" dirty="0" smtClean="0"/>
              <a:t>।</a:t>
            </a:r>
            <a:r>
              <a:rPr lang="bn-BD" sz="2400" b="1" dirty="0" smtClean="0"/>
              <a:t>সম্পূরক </a:t>
            </a:r>
            <a:r>
              <a:rPr lang="en-US" sz="3200" b="1" dirty="0" err="1" smtClean="0"/>
              <a:t>খাদ্যের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উপকারিতা</a:t>
            </a:r>
            <a:r>
              <a:rPr lang="en-US" sz="3200" b="1" dirty="0"/>
              <a:t> </a:t>
            </a:r>
            <a:r>
              <a:rPr lang="en-US" sz="3200" b="1" dirty="0" err="1" smtClean="0"/>
              <a:t>বিশ্লেষণ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করতে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পারবে</a:t>
            </a:r>
            <a:r>
              <a:rPr lang="en-US" sz="3200" b="1" dirty="0" smtClean="0"/>
              <a:t>।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861968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5" y="1127744"/>
            <a:ext cx="5486400" cy="27726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237" y="1127743"/>
            <a:ext cx="5638492" cy="27726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5" y="3900442"/>
            <a:ext cx="5486401" cy="2680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75" y="3900442"/>
            <a:ext cx="5638492" cy="26802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8175" y="204413"/>
            <a:ext cx="10661894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পুকুরে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থাকা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বিভিন্ন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প্রকৃতিক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খাদ্য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25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1176" y="284824"/>
            <a:ext cx="8696611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as-IN" sz="5400" b="1" dirty="0"/>
              <a:t>নিচের ছবিগুলো লক্ষ্য কর 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757083" y="5337883"/>
            <a:ext cx="1103179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FF0000"/>
                </a:solidFill>
              </a:rPr>
              <a:t>প্রাকৃতিক খাদ্যের পাশাপাশি মাছকে বাহির থেকে যে </a:t>
            </a:r>
            <a:r>
              <a:rPr lang="bn-BD" sz="3600" b="1" dirty="0" smtClean="0">
                <a:solidFill>
                  <a:srgbClr val="00B0F0"/>
                </a:solidFill>
              </a:rPr>
              <a:t>অতিরিক্ত খাদ্য দিতে হয় তাকে সম্পূরক খাদ্য বলে ।</a:t>
            </a:r>
            <a:endParaRPr lang="en-US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4967" y="1463040"/>
            <a:ext cx="3628104" cy="32246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3" y="1369024"/>
            <a:ext cx="3274071" cy="33186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7426" y="1463040"/>
            <a:ext cx="3865199" cy="322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175820" y="776748"/>
            <a:ext cx="6086168" cy="116020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/>
              <a:t>একক</a:t>
            </a:r>
            <a:r>
              <a:rPr lang="en-US" sz="6000" b="1" dirty="0" smtClean="0"/>
              <a:t> </a:t>
            </a:r>
            <a:r>
              <a:rPr lang="en-US" sz="6000" b="1" dirty="0" err="1" smtClean="0"/>
              <a:t>কাজ</a:t>
            </a:r>
            <a:endParaRPr lang="en-US" sz="6000" b="1" dirty="0"/>
          </a:p>
        </p:txBody>
      </p:sp>
      <p:sp>
        <p:nvSpPr>
          <p:cNvPr id="4" name="Rectangle 3"/>
          <p:cNvSpPr/>
          <p:nvPr/>
        </p:nvSpPr>
        <p:spPr>
          <a:xfrm>
            <a:off x="3435129" y="4789185"/>
            <a:ext cx="55675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b="1" dirty="0">
                <a:solidFill>
                  <a:srgbClr val="00B050"/>
                </a:solidFill>
              </a:rPr>
              <a:t>সম্পূরক খাদ্য </a:t>
            </a:r>
            <a:r>
              <a:rPr lang="bn-BD" sz="5400" b="1" dirty="0" smtClean="0">
                <a:solidFill>
                  <a:srgbClr val="00B050"/>
                </a:solidFill>
              </a:rPr>
              <a:t>কী? </a:t>
            </a:r>
            <a:endParaRPr lang="en-US" sz="5400" b="1" dirty="0"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" t="539" r="-397" b="10293"/>
          <a:stretch/>
        </p:blipFill>
        <p:spPr>
          <a:xfrm>
            <a:off x="3504881" y="2035278"/>
            <a:ext cx="4953000" cy="210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276</Words>
  <Application>Microsoft Office PowerPoint</Application>
  <PresentationFormat>Widescreen</PresentationFormat>
  <Paragraphs>48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Selim Mahmud</dc:creator>
  <cp:lastModifiedBy>T1</cp:lastModifiedBy>
  <cp:revision>63</cp:revision>
  <dcterms:created xsi:type="dcterms:W3CDTF">2021-02-06T15:22:39Z</dcterms:created>
  <dcterms:modified xsi:type="dcterms:W3CDTF">2021-06-12T05:14:37Z</dcterms:modified>
</cp:coreProperties>
</file>