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60" r:id="rId2"/>
    <p:sldId id="266" r:id="rId3"/>
    <p:sldId id="264" r:id="rId4"/>
    <p:sldId id="268" r:id="rId5"/>
    <p:sldId id="267" r:id="rId6"/>
    <p:sldId id="269" r:id="rId7"/>
    <p:sldId id="270" r:id="rId8"/>
    <p:sldId id="271" r:id="rId9"/>
    <p:sldId id="272" r:id="rId10"/>
    <p:sldId id="273" r:id="rId11"/>
    <p:sldId id="274" r:id="rId12"/>
    <p:sldId id="276" r:id="rId13"/>
    <p:sldId id="275" r:id="rId14"/>
    <p:sldId id="277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2432" autoAdjust="0"/>
  </p:normalViewPr>
  <p:slideViewPr>
    <p:cSldViewPr>
      <p:cViewPr varScale="1">
        <p:scale>
          <a:sx n="87" d="100"/>
          <a:sy n="87" d="100"/>
        </p:scale>
        <p:origin x="-10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41B44-C908-4E6F-A085-AB4A65099F20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68860-CA2A-4FE9-A6D4-94DEC4894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68860-CA2A-4FE9-A6D4-94DEC489484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exels-cindy-gustafson-6586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295400"/>
            <a:ext cx="7696200" cy="4876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581400" y="0"/>
            <a:ext cx="2743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533400"/>
            <a:ext cx="3810000" cy="6463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chemeClr val="accent2"/>
                </a:solidFill>
              </a:rPr>
              <a:t>জোড়ায় কাজ</a:t>
            </a:r>
            <a:endParaRPr lang="en-US" sz="3600" b="1" dirty="0">
              <a:solidFill>
                <a:schemeClr val="accent2"/>
              </a:solidFill>
            </a:endParaRPr>
          </a:p>
        </p:txBody>
      </p:sp>
      <p:sp>
        <p:nvSpPr>
          <p:cNvPr id="3" name="6-Point Star 2"/>
          <p:cNvSpPr/>
          <p:nvPr/>
        </p:nvSpPr>
        <p:spPr>
          <a:xfrm>
            <a:off x="1676400" y="2133600"/>
            <a:ext cx="5410200" cy="3581400"/>
          </a:xfrm>
          <a:prstGeom prst="star6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002060"/>
                </a:solidFill>
              </a:rPr>
              <a:t>সাহিত্যের চর্চার জন্য কিসের প্রয়োজন এবং কি করতে হবে?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ocument 1"/>
          <p:cNvSpPr/>
          <p:nvPr/>
        </p:nvSpPr>
        <p:spPr>
          <a:xfrm>
            <a:off x="152400" y="2133600"/>
            <a:ext cx="4267200" cy="2971800"/>
          </a:xfrm>
          <a:prstGeom prst="flowChartDocumen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7030A0"/>
                </a:solidFill>
              </a:rPr>
              <a:t>বেশি বেশি লাইব্রেরি প্রতিষ্ঠা করতে হবে</a:t>
            </a:r>
          </a:p>
          <a:p>
            <a:pPr algn="ctr"/>
            <a:r>
              <a:rPr lang="bn-IN" sz="2400" dirty="0" smtClean="0">
                <a:solidFill>
                  <a:srgbClr val="7030A0"/>
                </a:solidFill>
              </a:rPr>
              <a:t>কেননা সাহিত্যের চর্চার জন্য লাইব্রেরির ভুমিকা অনেক গুরুত্ব পূর্ণ</a:t>
            </a:r>
            <a:endParaRPr lang="en-US" sz="2400" dirty="0">
              <a:solidFill>
                <a:srgbClr val="7030A0"/>
              </a:solidFill>
            </a:endParaRPr>
          </a:p>
        </p:txBody>
      </p:sp>
      <p:pic>
        <p:nvPicPr>
          <p:cNvPr id="35842" name="Picture 2" descr="C:\Users\f\Desktop\pic\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533400"/>
            <a:ext cx="3962400" cy="4648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667000" y="381000"/>
            <a:ext cx="3962400" cy="10668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FFFF00"/>
                </a:solidFill>
              </a:rPr>
              <a:t>দলীয় কাজ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4" name="Explosion 1 3"/>
          <p:cNvSpPr/>
          <p:nvPr/>
        </p:nvSpPr>
        <p:spPr>
          <a:xfrm>
            <a:off x="2133600" y="1447800"/>
            <a:ext cx="6172200" cy="4953000"/>
          </a:xfrm>
          <a:prstGeom prst="irregularSeal1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rgbClr val="CC0099"/>
                </a:solidFill>
              </a:rPr>
              <a:t>তোমাদের স্কুলের বইপড়া প্রতিযোগিতা তোমার শিক্ষাজীবনে যে ইতিবাচক প্রভাব ফেলেছে তা উল্লেখ কর।</a:t>
            </a:r>
            <a:endParaRPr lang="en-US" sz="2000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286000" y="457200"/>
            <a:ext cx="4267200" cy="12192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accent2"/>
                </a:solidFill>
              </a:rPr>
              <a:t>মূল্যায়ন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1219200" y="1828800"/>
            <a:ext cx="7010400" cy="4648200"/>
          </a:xfrm>
          <a:prstGeom prst="star5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rgbClr val="002060"/>
                </a:solidFill>
              </a:rPr>
              <a:t>বই পড়ার অভ্যাস কীভাবে আরো বৃদ্ধি করা যায়-সে বিষয় তোমাদের মতামত দাও।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isplay 2"/>
          <p:cNvSpPr/>
          <p:nvPr/>
        </p:nvSpPr>
        <p:spPr>
          <a:xfrm>
            <a:off x="2895600" y="381000"/>
            <a:ext cx="3352800" cy="1219200"/>
          </a:xfrm>
          <a:prstGeom prst="flowChartDisplay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</a:rPr>
              <a:t>বাড়ির কাজ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7-Point Star 3"/>
          <p:cNvSpPr/>
          <p:nvPr/>
        </p:nvSpPr>
        <p:spPr>
          <a:xfrm>
            <a:off x="2057400" y="2590800"/>
            <a:ext cx="6400800" cy="3581400"/>
          </a:xfrm>
          <a:prstGeom prst="star7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7030A0"/>
                </a:solidFill>
              </a:rPr>
              <a:t>&gt;</a:t>
            </a:r>
            <a:r>
              <a:rPr lang="bn-IN" sz="2400" dirty="0" smtClean="0">
                <a:solidFill>
                  <a:srgbClr val="7030A0"/>
                </a:solidFill>
              </a:rPr>
              <a:t>ব্যাধিই সংক্রামক স্বাস্থ্য নয়” _ব্যাখ্যা কর।</a:t>
            </a:r>
          </a:p>
          <a:p>
            <a:r>
              <a:rPr lang="bn-IN" sz="2400" dirty="0" smtClean="0">
                <a:solidFill>
                  <a:srgbClr val="7030A0"/>
                </a:solidFill>
              </a:rPr>
              <a:t>&gt;বই পড়ার অভ্যাস বৃদ্ধি করতে লাইব্রেরীর ভুমিকা বিশ্লেষণ কর।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C:\Users\f\Desktop\Sample Pictures\Tulip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381000"/>
            <a:ext cx="7652657" cy="56388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 rot="20129049">
            <a:off x="891799" y="1113470"/>
            <a:ext cx="2909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solidFill>
                  <a:srgbClr val="FF0000"/>
                </a:solidFill>
              </a:rPr>
              <a:t>সবাইকে ধন্যবাদ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1905000" y="152400"/>
            <a:ext cx="4343400" cy="762000"/>
          </a:xfrm>
          <a:prstGeom prst="flowChartTerminator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962400" y="990600"/>
            <a:ext cx="762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1524000"/>
            <a:ext cx="4495800" cy="329320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</a:p>
          <a:p>
            <a:pPr algn="ctr"/>
            <a:r>
              <a:rPr lang="bn-IN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মোছাঃ আলমিনা খাতুন</a:t>
            </a:r>
          </a:p>
          <a:p>
            <a:pPr algn="ctr"/>
            <a:r>
              <a:rPr lang="bn-IN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সহকারি শিক্ষক (বাংলা)</a:t>
            </a:r>
          </a:p>
          <a:p>
            <a:pPr algn="ctr"/>
            <a:r>
              <a:rPr lang="bn-IN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খামার বজরা দক্ষিণ পাড়া</a:t>
            </a:r>
          </a:p>
          <a:p>
            <a:pPr algn="ctr"/>
            <a:r>
              <a:rPr lang="bn-IN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ভোকেশনাল ইন্সটিটিউট </a:t>
            </a:r>
          </a:p>
          <a:p>
            <a:pPr algn="ctr"/>
            <a:r>
              <a:rPr lang="bn-IN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উলিপুর, কুড়িগ্রাম</a:t>
            </a:r>
          </a:p>
          <a:p>
            <a:endParaRPr lang="en-US" sz="2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00600" y="1600200"/>
            <a:ext cx="4191000" cy="298543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rgbClr val="00B0F0"/>
                </a:solidFill>
              </a:rPr>
              <a:t>পাঠ পরিচিতি</a:t>
            </a:r>
          </a:p>
          <a:p>
            <a:pPr algn="ctr"/>
            <a:endParaRPr lang="bn-IN" sz="2000" dirty="0" smtClean="0">
              <a:solidFill>
                <a:srgbClr val="00B0F0"/>
              </a:solidFill>
            </a:endParaRPr>
          </a:p>
          <a:p>
            <a:pPr algn="ctr"/>
            <a:r>
              <a:rPr lang="bn-IN" sz="2000" dirty="0" smtClean="0">
                <a:solidFill>
                  <a:srgbClr val="00B0F0"/>
                </a:solidFill>
              </a:rPr>
              <a:t>তারিখঃ ০৯-০৬-২০২১</a:t>
            </a:r>
          </a:p>
          <a:p>
            <a:pPr algn="ctr"/>
            <a:r>
              <a:rPr lang="bn-IN" sz="2000" dirty="0" smtClean="0">
                <a:solidFill>
                  <a:srgbClr val="00B0F0"/>
                </a:solidFill>
              </a:rPr>
              <a:t>শ্রেণীঃ নবম</a:t>
            </a:r>
            <a:endParaRPr lang="bn-IN" sz="2000" dirty="0" smtClean="0">
              <a:solidFill>
                <a:srgbClr val="00B0F0"/>
              </a:solidFill>
            </a:endParaRPr>
          </a:p>
          <a:p>
            <a:pPr algn="ctr"/>
            <a:r>
              <a:rPr lang="bn-IN" sz="2400" dirty="0" smtClean="0">
                <a:solidFill>
                  <a:srgbClr val="00B0F0"/>
                </a:solidFill>
              </a:rPr>
              <a:t>.বিষয়ঃ বাংলা সাহিত্য</a:t>
            </a:r>
          </a:p>
          <a:p>
            <a:pPr algn="ctr"/>
            <a:r>
              <a:rPr lang="bn-IN" sz="2400" dirty="0" smtClean="0">
                <a:solidFill>
                  <a:srgbClr val="00B0F0"/>
                </a:solidFill>
              </a:rPr>
              <a:t>অধ্যায়ঃ চতুর্থ</a:t>
            </a:r>
          </a:p>
          <a:p>
            <a:pPr algn="ctr"/>
            <a:r>
              <a:rPr lang="bn-IN" sz="2400" dirty="0" smtClean="0">
                <a:solidFill>
                  <a:srgbClr val="00B0F0"/>
                </a:solidFill>
              </a:rPr>
              <a:t>সময়ঃ৪০ মিনিট</a:t>
            </a:r>
            <a:endParaRPr lang="bn-IN" sz="2000" dirty="0" smtClean="0">
              <a:solidFill>
                <a:srgbClr val="00B0F0"/>
              </a:solidFill>
            </a:endParaRPr>
          </a:p>
          <a:p>
            <a:endParaRPr lang="bn-IN" sz="2000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905000"/>
            <a:ext cx="4419600" cy="3657600"/>
          </a:xfrm>
          <a:prstGeom prst="rect">
            <a:avLst/>
          </a:prstGeom>
        </p:spPr>
      </p:pic>
      <p:pic>
        <p:nvPicPr>
          <p:cNvPr id="5" name="Picture 4" descr="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1905000"/>
            <a:ext cx="3886200" cy="3657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76600" y="609600"/>
            <a:ext cx="3657600" cy="76944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দেখ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09800" y="609600"/>
            <a:ext cx="5029200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00B0F0"/>
                </a:solidFill>
              </a:rPr>
              <a:t>শিরোনাম</a:t>
            </a:r>
            <a:endParaRPr lang="en-US" sz="6000" b="1" dirty="0">
              <a:solidFill>
                <a:srgbClr val="00B0F0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343400" y="15240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19400" y="2286000"/>
            <a:ext cx="3505200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solidFill>
                  <a:schemeClr val="accent2"/>
                </a:solidFill>
              </a:rPr>
              <a:t>বই পড়া</a:t>
            </a:r>
            <a:endParaRPr lang="en-US" sz="4000" b="1" dirty="0">
              <a:solidFill>
                <a:schemeClr val="accent2"/>
              </a:solidFill>
            </a:endParaRPr>
          </a:p>
        </p:txBody>
      </p:sp>
      <p:pic>
        <p:nvPicPr>
          <p:cNvPr id="34818" name="Picture 2" descr="C:\Users\f\Desktop\pic\1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30400" y="3810000"/>
            <a:ext cx="5384800" cy="2438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2057400"/>
            <a:ext cx="48768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b="1" dirty="0" smtClean="0">
                <a:solidFill>
                  <a:srgbClr val="C00000"/>
                </a:solidFill>
              </a:rPr>
              <a:t>বই পড়া প্রবন্ধে লেখক লাইব্রেরিকে</a:t>
            </a:r>
            <a:endParaRPr lang="en-US" b="1" dirty="0" smtClean="0">
              <a:solidFill>
                <a:srgbClr val="C00000"/>
              </a:solidFill>
            </a:endParaRPr>
          </a:p>
          <a:p>
            <a:r>
              <a:rPr lang="bn-IN" b="1" dirty="0" smtClean="0">
                <a:solidFill>
                  <a:srgbClr val="C00000"/>
                </a:solidFill>
              </a:rPr>
              <a:t> কিসের উপর স্থান দিয়েছেন তা জানতে পারবে।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43200" y="152400"/>
            <a:ext cx="3200400" cy="58477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bn-IN" sz="3200" b="1" dirty="0" smtClean="0">
                <a:solidFill>
                  <a:schemeClr val="accent3"/>
                </a:solidFill>
              </a:rPr>
              <a:t>শিখনফল</a:t>
            </a:r>
            <a:endParaRPr lang="en-US" sz="3200" b="1" dirty="0">
              <a:solidFill>
                <a:schemeClr val="accent3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685800" y="3581400"/>
            <a:ext cx="762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" name="TextBox 5"/>
          <p:cNvSpPr txBox="1"/>
          <p:nvPr/>
        </p:nvSpPr>
        <p:spPr>
          <a:xfrm>
            <a:off x="1600200" y="3581400"/>
            <a:ext cx="4191000" cy="400110"/>
          </a:xfrm>
          <a:prstGeom prst="rect">
            <a:avLst/>
          </a:prstGeom>
          <a:solidFill>
            <a:srgbClr val="0070C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IN" sz="2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স্বশিক্ষিত বলতে কি বোঝায় তা জানতে পারবে।</a:t>
            </a:r>
            <a:endParaRPr lang="en-US" sz="2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685800" y="2286000"/>
            <a:ext cx="762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838200" y="13716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752600" y="1143000"/>
            <a:ext cx="312420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IN" sz="1600" b="1" i="1" dirty="0" smtClean="0">
                <a:solidFill>
                  <a:srgbClr val="0070C0"/>
                </a:solidFill>
              </a:rPr>
              <a:t>বই পড়ার গুরুত্ব সম্পর্কে জানতে পারবে</a:t>
            </a:r>
            <a:endParaRPr lang="en-US" sz="1600" b="1" i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52600" y="4800600"/>
            <a:ext cx="3352800" cy="646331"/>
          </a:xfrm>
          <a:prstGeom prst="rect">
            <a:avLst/>
          </a:prstGeom>
          <a:solidFill>
            <a:srgbClr val="7030A0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bn-IN" b="1" dirty="0" smtClean="0">
                <a:solidFill>
                  <a:srgbClr val="00B050"/>
                </a:solidFill>
              </a:rPr>
              <a:t>সাহিত্যচর্চা সম্পর্কে জানতে পারবে।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609600" y="5029200"/>
            <a:ext cx="762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6" grpId="0" animBg="1"/>
      <p:bldP spid="18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Callout 3"/>
          <p:cNvSpPr/>
          <p:nvPr/>
        </p:nvSpPr>
        <p:spPr>
          <a:xfrm>
            <a:off x="457200" y="1752600"/>
            <a:ext cx="3733800" cy="3352800"/>
          </a:xfrm>
          <a:prstGeom prst="wedgeEllipse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rgbClr val="FF0000"/>
                </a:solidFill>
              </a:rPr>
              <a:t>বই পড়লে জ্ঞান,বুদ্ধিবৃত্তিকে জাগ্রত করা যায়।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5181600" y="990600"/>
            <a:ext cx="3352800" cy="3276600"/>
          </a:xfrm>
          <a:prstGeom prst="wedgeEllipseCallou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000" dirty="0" smtClean="0">
                <a:solidFill>
                  <a:srgbClr val="002060"/>
                </a:solidFill>
              </a:rPr>
              <a:t>‘</a:t>
            </a:r>
            <a:r>
              <a:rPr lang="bn-IN" sz="2400" dirty="0" smtClean="0">
                <a:solidFill>
                  <a:srgbClr val="002060"/>
                </a:solidFill>
              </a:rPr>
              <a:t>বই পড়া’ প্রবন্ধে লেখক বলেছেন, লাইব্রেরি হাস্পাতালের চাইতে  কম উপকারী নয়।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2590800" y="152400"/>
            <a:ext cx="3505200" cy="838200"/>
          </a:xfrm>
          <a:prstGeom prst="flowChartAlternateProcess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accent2"/>
                </a:solidFill>
              </a:rPr>
              <a:t>মনোযোগ</a:t>
            </a:r>
            <a:r>
              <a:rPr lang="bn-IN" sz="3200" dirty="0" smtClean="0">
                <a:solidFill>
                  <a:schemeClr val="accent2"/>
                </a:solidFill>
              </a:rPr>
              <a:t> </a:t>
            </a:r>
            <a:r>
              <a:rPr lang="bn-IN" sz="2800" b="1" dirty="0" smtClean="0">
                <a:solidFill>
                  <a:schemeClr val="accent2"/>
                </a:solidFill>
              </a:rPr>
              <a:t>দিয়ে দেখ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267200" y="1219200"/>
            <a:ext cx="152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6-Point Star 2"/>
          <p:cNvSpPr/>
          <p:nvPr/>
        </p:nvSpPr>
        <p:spPr>
          <a:xfrm>
            <a:off x="304800" y="1981200"/>
            <a:ext cx="4114800" cy="4419600"/>
          </a:xfrm>
          <a:prstGeom prst="star6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FFC000"/>
                </a:solidFill>
              </a:rPr>
              <a:t>স্বশিক্ষিত বলতে বোঝায়  বুদ্ধির জাগরণ বা সৃজনশীলতা অর্জন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4" name="7-Point Star 3"/>
          <p:cNvSpPr/>
          <p:nvPr/>
        </p:nvSpPr>
        <p:spPr>
          <a:xfrm>
            <a:off x="4572000" y="1905000"/>
            <a:ext cx="4572000" cy="4343400"/>
          </a:xfrm>
          <a:prstGeom prst="star7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accent2"/>
                </a:solidFill>
              </a:rPr>
              <a:t>সাহিত্যচর্চার মাধ্যমে মানুষের মানবিক বিকাশ ঘটে।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2819400" y="304800"/>
            <a:ext cx="4343400" cy="1066800"/>
          </a:xfrm>
          <a:prstGeom prst="flowChartAlternateProcess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rgbClr val="FFFF00"/>
                </a:solidFill>
              </a:rPr>
              <a:t>মনোযোগ দিয়ে দেখ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724400" y="1447800"/>
            <a:ext cx="228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905000" y="304800"/>
            <a:ext cx="4343400" cy="685800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FFFF00"/>
                </a:solidFill>
              </a:rPr>
              <a:t>একক কাজ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3733800" y="1143000"/>
            <a:ext cx="5334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Callout 3"/>
          <p:cNvSpPr/>
          <p:nvPr/>
        </p:nvSpPr>
        <p:spPr>
          <a:xfrm>
            <a:off x="1524000" y="2514600"/>
            <a:ext cx="5181600" cy="2667000"/>
          </a:xfrm>
          <a:prstGeom prst="wedgeEllipseCallou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7030A0"/>
                </a:solidFill>
              </a:rPr>
              <a:t>ভাঁড় ও ভবানী  অর্থ কি?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Callout 2"/>
          <p:cNvSpPr/>
          <p:nvPr/>
        </p:nvSpPr>
        <p:spPr>
          <a:xfrm>
            <a:off x="4343400" y="2362200"/>
            <a:ext cx="4191000" cy="3429000"/>
          </a:xfrm>
          <a:prstGeom prst="wedgeEllipse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ভাঁড় ও ভবানী অর্থ </a:t>
            </a:r>
          </a:p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রিক্ত, শূন্য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457200" y="533400"/>
            <a:ext cx="3810000" cy="1676400"/>
          </a:xfrm>
          <a:prstGeom prst="wedgeEllipseCallou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accent2"/>
                </a:solidFill>
              </a:rPr>
              <a:t>সমাধান</a:t>
            </a:r>
            <a:endParaRPr lang="en-US" sz="36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643</TotalTime>
  <Words>216</Words>
  <Application>Microsoft Office PowerPoint</Application>
  <PresentationFormat>On-screen Show (4:3)</PresentationFormat>
  <Paragraphs>48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</dc:creator>
  <cp:lastModifiedBy>f</cp:lastModifiedBy>
  <cp:revision>118</cp:revision>
  <dcterms:created xsi:type="dcterms:W3CDTF">2006-08-16T00:00:00Z</dcterms:created>
  <dcterms:modified xsi:type="dcterms:W3CDTF">2021-06-12T05:17:08Z</dcterms:modified>
</cp:coreProperties>
</file>