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4" r:id="rId9"/>
    <p:sldId id="262" r:id="rId10"/>
    <p:sldId id="263" r:id="rId11"/>
    <p:sldId id="276" r:id="rId12"/>
    <p:sldId id="265" r:id="rId13"/>
    <p:sldId id="275" r:id="rId14"/>
    <p:sldId id="277" r:id="rId15"/>
    <p:sldId id="269" r:id="rId16"/>
    <p:sldId id="271" r:id="rId17"/>
    <p:sldId id="273" r:id="rId18"/>
    <p:sldId id="274" r:id="rId19"/>
    <p:sldId id="27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66"/>
    <a:srgbClr val="3FEDF1"/>
    <a:srgbClr val="E1CB91"/>
    <a:srgbClr val="0066FF"/>
    <a:srgbClr val="F158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0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0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76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92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18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8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3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0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6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71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5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33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BC9E7-5583-44A6-A7A1-469C77A944D0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8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2676" y="357029"/>
            <a:ext cx="8571719" cy="9632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676" y="1156505"/>
            <a:ext cx="8448427" cy="520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80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45565" y="373739"/>
            <a:ext cx="10072254" cy="1004686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4000" b="1" kern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ঋ-এর পর মূর্ধন্যের ব্যবহার 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755352" y="3084395"/>
            <a:ext cx="8652680" cy="193798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ঋ-এর সংক্ষিপ্ত রূপ –ঋকার –এর পর মূর্ধন্য হয়,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যেমন-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ঋণ,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ঘৃণা, তৃণ,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মসৃণ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ইত্যাদি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54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78424" y="146712"/>
            <a:ext cx="9526135" cy="71992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 - পর মূর্ধন্য ‘ণ ‘ এর ব্যবহার</a:t>
            </a:r>
            <a:endParaRPr lang="en-US" sz="36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78424" y="1248778"/>
            <a:ext cx="9526135" cy="12351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বানানে মূর্ধ্যন্য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‘ষ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 তাকে সে বানানে মূর্ধন্য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‘ণ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হয়।</a:t>
            </a:r>
          </a:p>
          <a:p>
            <a:pPr algn="ctr"/>
            <a:r>
              <a:rPr lang="bn-IN" sz="3200" b="1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যেমন-</a:t>
            </a:r>
            <a:r>
              <a:rPr lang="bn-IN" sz="32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3200" b="1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পাষাণ , বিষাণ , শোষণ , ভাষণ ,  বিশেষণ , বর্ষণ </a:t>
            </a:r>
            <a:r>
              <a:rPr lang="bn-IN" sz="2400" b="1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800" b="1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IN" sz="3200" b="1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ত্যাদি</a:t>
            </a:r>
            <a:r>
              <a:rPr lang="bn-IN" sz="2800" b="1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b="1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378422" y="3364176"/>
            <a:ext cx="9635321" cy="1262418"/>
          </a:xfrm>
          <a:prstGeom prst="roundRect">
            <a:avLst/>
          </a:prstGeom>
          <a:solidFill>
            <a:srgbClr val="E1CB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বানানে ‘ক্ষ’ এর ব্যবহৃত হয় সে বানানে ‘ষ’ হয়।</a:t>
            </a:r>
          </a:p>
          <a:p>
            <a:pPr algn="ctr"/>
            <a:r>
              <a:rPr lang="bn-IN" sz="2800" b="1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যেমন–</a:t>
            </a:r>
            <a:r>
              <a:rPr lang="bn-IN" sz="2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ক্ষণ , লক্ষণ , ভক্ষণ , শিক্ষণ , প্রশিক্ষণ , বিচক্ষণ , দক্ষিণ ,ইত্যাদি </a:t>
            </a:r>
            <a:endParaRPr lang="en-US" sz="2800" b="1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4688006" y="2866032"/>
            <a:ext cx="2879677" cy="498144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ক+ষ=ক্ষ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04013" y="4940491"/>
            <a:ext cx="2879677" cy="54591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ষ+ণ=ষ্ণ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378422" y="5486402"/>
            <a:ext cx="9730858" cy="89392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যেমন– উষ্ণ , কৃষ্ণ , বিষ্ণু , কৃষ্ণ , তৃষ্ণা , বৈষ্ণব , শীতোষ্ণ , সহিষ্ণু  ইত্যাদি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71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63322" y="1025954"/>
            <a:ext cx="9144000" cy="601842"/>
          </a:xfrm>
          <a:prstGeom prst="roundRect">
            <a:avLst/>
          </a:prstGeom>
          <a:solidFill>
            <a:srgbClr val="49D5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101755" y="2503918"/>
            <a:ext cx="8748215" cy="1404306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ঋ,র, ষ এর পরে মূর্ধন্য হয় এমন-</a:t>
            </a:r>
          </a:p>
          <a:p>
            <a:pPr algn="ctr"/>
            <a:r>
              <a:rPr lang="bn-IN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৩টি করে শব্দ লেখ।</a:t>
            </a:r>
            <a:endParaRPr lang="en-US" sz="32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65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32764" y="859809"/>
            <a:ext cx="10072047" cy="1705970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7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ট- বর্গের-ট,ঠ,ড,ঢ  এর ৪টি বর্ণের পুর্বে যদি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ধ্বনি থাকে  এবং ঐ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‘ন’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সহযোগে যদি যুক্তবর্ণ তৈরি হয়,তা  হলে তা সর্বদা মূধন্য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‘ণ’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 ।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32765" y="2920621"/>
            <a:ext cx="10072046" cy="2524836"/>
          </a:xfrm>
          <a:prstGeom prst="roundRect">
            <a:avLst/>
          </a:prstGeom>
          <a:solidFill>
            <a:srgbClr val="E1CB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/>
              <a:t>(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ণ+ট) = ণ্ট—যেমন-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-ঘণ্টা, বণ্টন, কণ্টক, ঘণ্ট,  ইত্যাদি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(ণ+ঠ)=ণ্ঠ---যেমন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—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কণ্ঠ, উপকণ্ঠ, কণ্ঠস্থ,  লুণ্ঠন,  সুকণ্ঠ  ইত্যাদি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(ণ+ড)=ণ্ড—যেমন—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খণ্ড,  ঠাণ্ডা,  চণ্ডী,  প্রচণ্ড, ভণ্ড, মণ্ডলী  ইত্যাদি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23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82890" y="928046"/>
            <a:ext cx="9676262" cy="4326342"/>
          </a:xfrm>
          <a:prstGeom prst="roundRect">
            <a:avLst/>
          </a:prstGeom>
          <a:solidFill>
            <a:srgbClr val="3FED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ক–বর্গের ৫টি (</a:t>
            </a:r>
            <a:r>
              <a:rPr lang="bn-IN" sz="32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,খ ,গ ,ঘ , ঙ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প –বর্গের ৫টি ( 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প, ফ , ব ,ভ, ম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এবং </a:t>
            </a:r>
            <a:r>
              <a:rPr lang="bn-IN" sz="32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 ,য় ,হ ,ন 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2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মোট </a:t>
            </a:r>
            <a:r>
              <a:rPr lang="bn-IN" sz="32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১৪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 বর্ণের পরে যে-কোন বর্ণ আসে , তবে তার পরেও মূর্ধন্য-ণ হবে।</a:t>
            </a:r>
          </a:p>
          <a:p>
            <a:pPr algn="ctr"/>
            <a:endPara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যেমন- অর্পণ, তর্পণ, ভ্রমণ, গ্রহণ, দ্রবণ, শ্রবণ, রমণী, অগ্রহায়ণ, রামায়ণ, </a:t>
            </a:r>
          </a:p>
          <a:p>
            <a:pPr algn="ctr"/>
            <a:r>
              <a:rPr lang="bn-IN" sz="32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কৃপণ, আরোহণ, ইত্যাদি </a:t>
            </a:r>
            <a:endParaRPr lang="en-US" sz="3200" b="1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10515" y="658195"/>
            <a:ext cx="9912410" cy="55418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851318" y="2150662"/>
            <a:ext cx="1796728" cy="9530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শপলা দল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771250" y="3739488"/>
            <a:ext cx="1796729" cy="94169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গোলাপ দল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771250" y="5190695"/>
            <a:ext cx="1799687" cy="97581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জবা দল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21600" y="2332631"/>
            <a:ext cx="6764058" cy="73697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ঋ ও ঋ –কার এর পরে মূর্ধন্য- ‘ণ’ হয় এমন ৫টি শব্দ লেখ।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21600" y="3944205"/>
            <a:ext cx="6764058" cy="736979"/>
          </a:xfrm>
          <a:prstGeom prst="roundRect">
            <a:avLst/>
          </a:prstGeom>
          <a:solidFill>
            <a:srgbClr val="F659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, র-ফলা, রেফ এর পর মূর্ধন্য-’ণ’ হয় এমন ৬টি শব্দ লেখ।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775653" y="5414749"/>
            <a:ext cx="6855953" cy="66874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মূর্ধন্য-’ষ’ এর পর মূর্ধন্য ‘ণ’ হয় এমন ৫টি শব্দ লেখ।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55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57025" y="577219"/>
            <a:ext cx="10016026" cy="47366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2670048" y="2359152"/>
            <a:ext cx="7852376" cy="2286000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১। কোন কোন ভাষার শব্দের বানানে মূর্ধন্য ‘ণ’ হয় না? </a:t>
            </a:r>
          </a:p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২।কোন ভাষার শব্দের বানানে মূর্ধন্য ‘ণ’ হয়?   </a:t>
            </a:r>
          </a:p>
          <a:p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৩। ণত্ব বিধান কী?   </a:t>
            </a:r>
          </a:p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৪। ক্ষ ও ষ্ণ যুক্ত বর্ণে কী কী বর্ণ আছে ?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01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340375" y="286603"/>
            <a:ext cx="9389659" cy="662476"/>
          </a:xfrm>
          <a:prstGeom prst="roundRect">
            <a:avLst/>
          </a:prstGeom>
          <a:solidFill>
            <a:srgbClr val="C0CF3A">
              <a:lumMod val="60000"/>
              <a:lumOff val="40000"/>
            </a:srgbClr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824" y="949079"/>
            <a:ext cx="7484763" cy="4318956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293740" y="5268035"/>
            <a:ext cx="9389659" cy="1017317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বর্ষণ , পাষাণ, মসৃণ,শ্রেণি,কণ্ঠ,তৃষ্ণা চন্ডী শব্দ বানানে কী কী কারণে মূর্ধন্য -ণ  হলো তা উল্লেখ কর।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14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19523" y="955963"/>
            <a:ext cx="9503763" cy="609600"/>
          </a:xfrm>
          <a:prstGeom prst="roundRect">
            <a:avLst/>
          </a:prstGeom>
          <a:solidFill>
            <a:srgbClr val="002060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সবাইকে  ধন্যবাদ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254" y="1771668"/>
            <a:ext cx="6277969" cy="50863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4345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927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268" y="512026"/>
            <a:ext cx="10425064" cy="8596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2752" y="1371637"/>
            <a:ext cx="2206943" cy="554784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7810545" y="1410642"/>
            <a:ext cx="2470246" cy="464024"/>
          </a:xfrm>
          <a:prstGeom prst="flowChartAlternateProcess">
            <a:avLst/>
          </a:prstGeom>
          <a:solidFill>
            <a:srgbClr val="CC9900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28300" y="2580685"/>
            <a:ext cx="3050887" cy="189688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  শ্রেণিঃ </a:t>
            </a:r>
            <a:r>
              <a:rPr lang="bn-IN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 </a:t>
            </a:r>
            <a:r>
              <a:rPr lang="en-US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2400" kern="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r>
              <a:rPr lang="en-US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 বিষয়ঃ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ব্যাকরণ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400" kern="0" dirty="0" smtClean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 সময়ঃ </a:t>
            </a:r>
            <a:r>
              <a:rPr lang="en-US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</a:t>
            </a: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02214" y="2580685"/>
            <a:ext cx="3766782" cy="189688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</a:rPr>
              <a:t>  </a:t>
            </a: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নামঃ শেখ মোহাম্মদ আজিজুল হক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(বাংলা)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মির্জাপুর উচ্চ বিদ্যালয়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শ্রীমঙ্গল,মৌলভীবাজার </a:t>
            </a:r>
            <a:r>
              <a:rPr kumimoji="0" lang="bn-IN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961359" y="1243584"/>
            <a:ext cx="45719" cy="5614416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94" y="2265682"/>
            <a:ext cx="2402751" cy="25268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79762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061482" y="882142"/>
            <a:ext cx="8242577" cy="720435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  <a:ln w="12700" cap="sq" cmpd="sng" algn="ctr">
            <a:gradFill>
              <a:gsLst>
                <a:gs pos="10000">
                  <a:srgbClr val="549E39">
                    <a:lumMod val="5000"/>
                    <a:lumOff val="95000"/>
                  </a:srgbClr>
                </a:gs>
                <a:gs pos="74000">
                  <a:srgbClr val="549E39">
                    <a:lumMod val="45000"/>
                    <a:lumOff val="55000"/>
                  </a:srgbClr>
                </a:gs>
                <a:gs pos="83000">
                  <a:srgbClr val="549E39">
                    <a:lumMod val="45000"/>
                    <a:lumOff val="55000"/>
                  </a:srgbClr>
                </a:gs>
                <a:gs pos="100000">
                  <a:srgbClr val="549E39">
                    <a:lumMod val="30000"/>
                    <a:lumOff val="7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899754" y="2395820"/>
            <a:ext cx="6939433" cy="2749113"/>
          </a:xfrm>
          <a:prstGeom prst="roundRect">
            <a:avLst/>
          </a:prstGeom>
          <a:ln w="12700" cap="flat" cmpd="sng" algn="ctr">
            <a:solidFill>
              <a:srgbClr val="E1CB91"/>
            </a:solidFill>
            <a:prstDash val="solid"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rtlCol="0" anchor="ctr">
            <a:prstTxWarp prst="textChevron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800" i="1" u="none" strike="noStrike" kern="0" normalizeH="0" baseline="0" noProof="0" dirty="0" smtClean="0">
                <a:solidFill>
                  <a:srgbClr val="FF0066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   এই পাঠ শেষে শিক্ষার্থীরা-----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i="0" u="none" strike="noStrike" kern="0" normalizeH="0" baseline="0" noProof="0" dirty="0" smtClean="0">
                <a:solidFill>
                  <a:srgbClr val="FF0066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    </a:t>
            </a:r>
            <a:r>
              <a:rPr kumimoji="0" lang="bn-IN" sz="2400" i="0" u="none" strike="noStrike" kern="0" normalizeH="0" noProof="0" dirty="0" smtClean="0">
                <a:solidFill>
                  <a:srgbClr val="FF0066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normalizeH="0" baseline="0" noProof="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      </a:t>
            </a:r>
            <a:r>
              <a:rPr kumimoji="0" lang="en-US" sz="2400" i="0" u="none" strike="noStrike" kern="0" normalizeH="0" noProof="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  </a:t>
            </a:r>
            <a:r>
              <a:rPr kumimoji="0" lang="bn-IN" sz="2400" i="0" u="none" strike="noStrike" kern="0" normalizeH="0" noProof="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১। ণত্ব বিধান কাকে বলে তা বলতে পারবে;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2400" kern="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         ২। ণত্ব বিধানের সঠিক ব্যবহার ব্যাখ্যা করতে পারবে; </a:t>
            </a:r>
            <a:endParaRPr kumimoji="0" lang="bn-IN" sz="2400" i="0" u="none" strike="noStrike" kern="0" normalizeH="0" noProof="0" dirty="0" smtClean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2400" kern="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         ৩</a:t>
            </a:r>
            <a:r>
              <a:rPr lang="bn-IN" sz="2400" kern="0" baseline="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। ণত্ব- বিধানের</a:t>
            </a:r>
            <a:r>
              <a:rPr lang="bn-IN" sz="2400" kern="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নিয়মাবলি বর্ণনা করতে পারবে । </a:t>
            </a:r>
            <a:endParaRPr kumimoji="0" lang="bn-BD" i="0" u="none" strike="noStrike" kern="0" normalizeH="0" baseline="0" noProof="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27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64776" y="1060956"/>
            <a:ext cx="9717206" cy="863378"/>
          </a:xfrm>
          <a:prstGeom prst="roundRect">
            <a:avLst/>
          </a:prstGeom>
          <a:solidFill>
            <a:srgbClr val="002060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200" kern="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kern="0" dirty="0" err="1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চরণ</a:t>
            </a:r>
            <a:r>
              <a:rPr lang="en-US" sz="3200" kern="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kern="0" dirty="0" err="1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200" kern="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kern="0" dirty="0" err="1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মনোযোগ</a:t>
            </a:r>
            <a:r>
              <a:rPr lang="en-US" sz="3200" kern="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kern="0" dirty="0" err="1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200" kern="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kern="0" dirty="0" err="1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</a:t>
            </a:r>
            <a:r>
              <a:rPr lang="en-US" sz="3200" kern="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97539" y="2647665"/>
            <a:ext cx="7328848" cy="3070746"/>
          </a:xfrm>
          <a:prstGeom prst="roundRect">
            <a:avLst/>
          </a:prstGeom>
          <a:solidFill>
            <a:schemeClr val="bg1"/>
          </a:solidFill>
          <a:ln>
            <a:prstDash val="dash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hevron">
              <a:avLst/>
            </a:prstTxWarp>
          </a:bodyPr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</a:t>
            </a:r>
            <a:r>
              <a:rPr lang="bn-IN" sz="32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 মা</a:t>
            </a:r>
            <a:r>
              <a:rPr lang="bn-IN" sz="32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ণি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 গণ         বা</a:t>
            </a:r>
            <a:r>
              <a:rPr lang="bn-IN" sz="32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ণি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জ্য লব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IN" sz="32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</a:p>
          <a:p>
            <a:pPr algn="ctr"/>
            <a:endPara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bn-IN" sz="32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ণু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বী</a:t>
            </a:r>
            <a:r>
              <a:rPr lang="bn-IN" sz="32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ণা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কঙ্ক</a:t>
            </a:r>
            <a:r>
              <a:rPr lang="bn-IN" sz="32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bn-IN" sz="32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ণি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কা।</a:t>
            </a:r>
          </a:p>
          <a:p>
            <a:pPr algn="ctr"/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কল্যা</a:t>
            </a:r>
            <a:r>
              <a:rPr lang="bn-IN" sz="32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শো</a:t>
            </a:r>
            <a:r>
              <a:rPr lang="bn-IN" sz="32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ণি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 ম</a:t>
            </a:r>
            <a:r>
              <a:rPr lang="bn-IN" sz="32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ণি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স্থান</a:t>
            </a:r>
            <a:r>
              <a:rPr lang="bn-IN" sz="32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ণু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</a:t>
            </a:r>
            <a:r>
              <a:rPr lang="bn-IN" sz="32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</a:t>
            </a:r>
            <a:r>
              <a:rPr lang="bn-IN" sz="32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ণ্য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বে</a:t>
            </a:r>
            <a:r>
              <a:rPr lang="bn-IN" sz="32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ণী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905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618897" y="966535"/>
            <a:ext cx="9335069" cy="682388"/>
          </a:xfrm>
          <a:prstGeom prst="flowChartAlternateProcess">
            <a:avLst/>
          </a:prstGeom>
          <a:solidFill>
            <a:srgbClr val="002060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1" i="0" u="none" strike="noStrike" kern="0" cap="none" spc="0" normalizeH="0" baseline="0" noProof="0" dirty="0" smtClean="0">
                <a:ln>
                  <a:solidFill>
                    <a:srgbClr val="00FF00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kumimoji="0" lang="en-US" sz="3200" b="1" i="0" u="none" strike="noStrike" kern="0" cap="none" spc="0" normalizeH="0" baseline="0" noProof="0" dirty="0">
              <a:ln>
                <a:solidFill>
                  <a:srgbClr val="00FF00"/>
                </a:solidFill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326340" y="2074459"/>
            <a:ext cx="3725839" cy="3043451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0066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ণত্ব </a:t>
            </a:r>
            <a:r>
              <a:rPr lang="bn-IN" sz="40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বিধাণ </a:t>
            </a:r>
            <a:endParaRPr lang="en-US" sz="40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00206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54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30555" y="969403"/>
            <a:ext cx="6414448" cy="581891"/>
          </a:xfrm>
          <a:prstGeom prst="roundRect">
            <a:avLst/>
          </a:prstGeom>
          <a:solidFill>
            <a:srgbClr val="C0CF3A">
              <a:lumMod val="60000"/>
              <a:lumOff val="40000"/>
            </a:srgbClr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200" b="1" i="1" kern="0" dirty="0" smtClean="0">
                <a:ln>
                  <a:solidFill>
                    <a:srgbClr val="7030A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ণত্ব বিধান কাকে বলে?</a:t>
            </a:r>
            <a:r>
              <a:rPr kumimoji="0" lang="bn-IN" sz="3200" b="1" i="1" u="none" strike="noStrike" kern="0" cap="none" spc="0" normalizeH="0" baseline="0" noProof="0" dirty="0" smtClean="0">
                <a:ln>
                  <a:solidFill>
                    <a:srgbClr val="7030A0"/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3200" b="1" i="1" u="none" strike="noStrike" kern="0" cap="none" spc="0" normalizeH="0" baseline="0" noProof="0" dirty="0">
              <a:ln>
                <a:solidFill>
                  <a:srgbClr val="7030A0"/>
                </a:solidFill>
              </a:ln>
              <a:solidFill>
                <a:srgbClr val="C0000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050877" y="819069"/>
            <a:ext cx="2442949" cy="736979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93927" y="2431678"/>
            <a:ext cx="9635319" cy="13784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রীতি অনুসারে বাংলা ভাষায় ব্যবহৃত তৎসম বা সংস্কৃত শব্দের বানানে 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‘ন’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 দন্ত্ব্য-ন) স্থানে ‘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ণ’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(মূর্ধন্য-ণ) ব্যবহৃত হয় তাকে ণত্ব বিধান বলে ।</a:t>
            </a:r>
          </a:p>
          <a:p>
            <a:pPr algn="ctr"/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21223" y="5413405"/>
            <a:ext cx="9635319" cy="818866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তৎসম শব্দের বানানে </a:t>
            </a:r>
            <a:r>
              <a:rPr lang="bn-IN" sz="32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-এর সঠিক ব্যবহারের নিয়মই ণত্ব বিধান</a:t>
            </a:r>
            <a:r>
              <a:rPr lang="bn-IN" sz="3200" dirty="0" smtClean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5445457" y="3930556"/>
            <a:ext cx="818865" cy="136477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1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33015" y="1351129"/>
            <a:ext cx="9266829" cy="301615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ভাষায় সাধারণত মূর্ধন্য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-ণ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ধ্বনির ব্যবহার নেই। সেজন্য বাংলা তদ্ভব ও বিদেশি শব্দের বানানে মূর্ধন্য বর্ণ (</a:t>
            </a:r>
            <a:r>
              <a:rPr lang="bn-IN" sz="32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লেখার প্রয়োজন হয় না। 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 বাংলা ভাষায় বহু তৎসম বা সংস্কৃত শব্দে মূর্ধন্য- ণ এবং দন্ত্য-ন এর ব্যবহার আছে। তা বাংলায় অবিকৃতভাবে রক্ষিত হয়। </a:t>
            </a:r>
            <a:endParaRPr lang="en-US" sz="3200" dirty="0">
              <a:solidFill>
                <a:srgbClr val="0066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54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207008" y="720437"/>
            <a:ext cx="9820656" cy="581891"/>
          </a:xfrm>
          <a:prstGeom prst="flowChartAlternateProcess">
            <a:avLst/>
          </a:prstGeom>
          <a:solidFill>
            <a:srgbClr val="99FF99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600" b="1" i="0" u="none" strike="noStrike" kern="0" normalizeH="0" baseline="0" noProof="0" dirty="0" smtClean="0">
                <a:ln w="0"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kumimoji="0" lang="en-US" sz="3600" b="1" i="0" u="none" strike="noStrike" kern="0" normalizeH="0" baseline="0" noProof="0" dirty="0">
              <a:ln w="0">
                <a:solidFill>
                  <a:srgbClr val="FF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95227" y="2420702"/>
            <a:ext cx="8281788" cy="150125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১। ণত্ব বিধান কাকে বলে ?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২। কোন ভাষার শব্দের বানানে ণত্ব-বিধানের ব্যবহার আছে? </a:t>
            </a:r>
          </a:p>
        </p:txBody>
      </p:sp>
    </p:spTree>
    <p:extLst>
      <p:ext uri="{BB962C8B-B14F-4D97-AF65-F5344CB8AC3E}">
        <p14:creationId xmlns:p14="http://schemas.microsoft.com/office/powerpoint/2010/main" val="2578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20291" y="528491"/>
            <a:ext cx="9850581" cy="526473"/>
          </a:xfrm>
          <a:prstGeom prst="roundRect">
            <a:avLst/>
          </a:prstGeom>
          <a:solidFill>
            <a:srgbClr val="0989B1">
              <a:lumMod val="75000"/>
            </a:srgbClr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200" kern="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ণত্ব-বিধানের নিয়মাবলি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11609" y="2292824"/>
            <a:ext cx="9359263" cy="353477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সাধারণভাবে তৎসম শব্দে  ঋ,র, ষ– এর পর মূর্ধন্য ‘ণ’ ব্যবহৃত হবে।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র—এর ২টি সংক্ষিপ্ত রূপ হল  --(</a:t>
            </a:r>
            <a:r>
              <a:rPr lang="bn-IN" sz="3200" dirty="0" smtClean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রেফ,)----( র-ফলা)</a:t>
            </a:r>
            <a:endPara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র-</a:t>
            </a:r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পর মূর্ধন্য---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উদাহরণ,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চারণ,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রণ,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মরণ,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স্মরণ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,ভরণ,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কিরণ,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ইত্যাদি।</a:t>
            </a:r>
          </a:p>
          <a:p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রেফ</a:t>
            </a:r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-এর পর মূর্ধন্য---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কর্ণ,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বর্ণ,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পূর্ণ,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শীর্ণ,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স্বর্ণ,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পূর্ণিমা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ইত্যাদি।  </a:t>
            </a:r>
          </a:p>
          <a:p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র-ফলা</a:t>
            </a:r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-এর পর মূর্ধন্য—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ঘ্রাণ,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প্রণয়,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প্রণাম,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প্রাণ, প্রাণী,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শ্রেণী,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ব্রণ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ইত্যাদি।</a:t>
            </a:r>
            <a:endParaRPr lang="bn-IN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46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717</Words>
  <Application>Microsoft Office PowerPoint</Application>
  <PresentationFormat>Widescreen</PresentationFormat>
  <Paragraphs>76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Azizul Haque</dc:creator>
  <cp:lastModifiedBy>Azizul Haque</cp:lastModifiedBy>
  <cp:revision>102</cp:revision>
  <dcterms:created xsi:type="dcterms:W3CDTF">2020-12-23T14:14:12Z</dcterms:created>
  <dcterms:modified xsi:type="dcterms:W3CDTF">2021-06-14T02:42:34Z</dcterms:modified>
</cp:coreProperties>
</file>