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yjahirul@outlook.com" initials="h" lastIdx="1" clrIdx="0">
    <p:extLst>
      <p:ext uri="{19B8F6BF-5375-455C-9EA6-DF929625EA0E}">
        <p15:presenceInfo xmlns:p15="http://schemas.microsoft.com/office/powerpoint/2012/main" userId="ad2a109f8d3358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4T22:18:52.296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49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5CBD-6216-454E-8BF1-790AD463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855" y="189482"/>
            <a:ext cx="6102289" cy="738773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বিষমবাহু</a:t>
            </a:r>
            <a:r>
              <a:rPr lang="en-US" sz="5400" dirty="0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ত্রিভুজ</a:t>
            </a:r>
            <a:r>
              <a:rPr lang="en-US" sz="5400" dirty="0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কাকে</a:t>
            </a:r>
            <a:r>
              <a:rPr lang="en-US" sz="5400" dirty="0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বলে</a:t>
            </a:r>
            <a:r>
              <a:rPr lang="en-US" sz="5400" dirty="0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?</a:t>
            </a:r>
            <a:endParaRPr lang="en-US" sz="5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4" name="Picture 6" descr="bisomobahu tribhuj বিষমবাহু ত্রিভূজ - MATHBD">
            <a:extLst>
              <a:ext uri="{FF2B5EF4-FFF2-40B4-BE49-F238E27FC236}">
                <a16:creationId xmlns:a16="http://schemas.microsoft.com/office/drawing/2014/main" id="{1ADACEAA-97FE-4450-B266-56711D3A6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69" y="2381136"/>
            <a:ext cx="5808860" cy="336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75D7BC-85E0-4DB3-9BC3-F399D22F31BE}"/>
              </a:ext>
            </a:extLst>
          </p:cNvPr>
          <p:cNvSpPr txBox="1"/>
          <p:nvPr/>
        </p:nvSpPr>
        <p:spPr>
          <a:xfrm>
            <a:off x="381000" y="1116183"/>
            <a:ext cx="11430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যে ত্রিভুজের বাহুগুলো পরস্পর অসমান তাকে বিষমবাহু ত্রিভুজ বলে।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F4C9-DA16-4C5F-856D-703B75CD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855" y="212040"/>
            <a:ext cx="6364289" cy="755684"/>
          </a:xfrm>
        </p:spPr>
        <p:txBody>
          <a:bodyPr/>
          <a:lstStyle/>
          <a:p>
            <a:r>
              <a:rPr lang="en-US" sz="5400" b="1" dirty="0" err="1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কোণভেদে</a:t>
            </a:r>
            <a:r>
              <a:rPr lang="en-US" sz="5400" b="1" dirty="0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ত্রিভুজ</a:t>
            </a:r>
            <a:r>
              <a:rPr lang="en-US" sz="5400" b="1" dirty="0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তিন</a:t>
            </a:r>
            <a:r>
              <a:rPr lang="en-US" sz="5400" b="1" dirty="0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প্রকার</a:t>
            </a:r>
            <a:r>
              <a:rPr lang="en-US" sz="5400" dirty="0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।</a:t>
            </a:r>
            <a:endParaRPr lang="en-US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2050" name="Picture 2" descr="সমকোণী ত্রিভুজ - উইকিপিডিয়া">
            <a:extLst>
              <a:ext uri="{FF2B5EF4-FFF2-40B4-BE49-F238E27FC236}">
                <a16:creationId xmlns:a16="http://schemas.microsoft.com/office/drawing/2014/main" id="{63AB9133-2599-4E7E-B5D1-B7777F76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37" y="1208402"/>
            <a:ext cx="1862570" cy="157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undation Series, Class: VII, জ্যামিতির বিভিন্ন সংজ্ঞা ও ধারণা: - WBBSE  Class: 7">
            <a:extLst>
              <a:ext uri="{FF2B5EF4-FFF2-40B4-BE49-F238E27FC236}">
                <a16:creationId xmlns:a16="http://schemas.microsoft.com/office/drawing/2014/main" id="{6D423476-18FB-4C2E-96E8-B28DABC78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37" y="3093584"/>
            <a:ext cx="2429415" cy="127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.Islam Academy - 📕📕বিভিন্ন প্রকার ত্রিভুজের সংজ্ঞাঃ... | Facebook">
            <a:extLst>
              <a:ext uri="{FF2B5EF4-FFF2-40B4-BE49-F238E27FC236}">
                <a16:creationId xmlns:a16="http://schemas.microsoft.com/office/drawing/2014/main" id="{E7FC1661-BD95-4111-B5D8-049FE27E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37" y="4678462"/>
            <a:ext cx="1650707" cy="19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5067E8-0A8B-44C3-B7A2-46ED05AEE20F}"/>
              </a:ext>
            </a:extLst>
          </p:cNvPr>
          <p:cNvSpPr txBox="1"/>
          <p:nvPr/>
        </p:nvSpPr>
        <p:spPr>
          <a:xfrm>
            <a:off x="1163782" y="1612534"/>
            <a:ext cx="32973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১.সমকোণী ত্রিভুজ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E7FAE-AE60-4326-9F1A-700CD5C1C3E4}"/>
              </a:ext>
            </a:extLst>
          </p:cNvPr>
          <p:cNvSpPr txBox="1"/>
          <p:nvPr/>
        </p:nvSpPr>
        <p:spPr>
          <a:xfrm>
            <a:off x="1163782" y="3449349"/>
            <a:ext cx="32973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২.স্থুলকোণী ত্রিভুজ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7FFBE-D2EE-4E2A-BAC7-62D3893485D8}"/>
              </a:ext>
            </a:extLst>
          </p:cNvPr>
          <p:cNvSpPr txBox="1"/>
          <p:nvPr/>
        </p:nvSpPr>
        <p:spPr>
          <a:xfrm>
            <a:off x="1163782" y="5245466"/>
            <a:ext cx="34497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৩.সুক্ষকোণী ত্রিভুজ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7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DD0E-2653-498D-8F3E-03B04D93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764" y="189063"/>
            <a:ext cx="6156471" cy="780337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সমকোণী</a:t>
            </a:r>
            <a:r>
              <a:rPr lang="en-US" sz="5400" dirty="0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ত্রিভুজ</a:t>
            </a:r>
            <a:r>
              <a:rPr lang="en-US" sz="5400" dirty="0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কাকে</a:t>
            </a:r>
            <a:r>
              <a:rPr lang="en-US" sz="5400" dirty="0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বলে</a:t>
            </a:r>
            <a:r>
              <a:rPr lang="en-US" sz="5400" dirty="0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?</a:t>
            </a:r>
            <a:endParaRPr lang="en-US" sz="5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4" name="Picture 2" descr="সমকোণী ত্রিভুজ - উইকিপিডিয়া">
            <a:extLst>
              <a:ext uri="{FF2B5EF4-FFF2-40B4-BE49-F238E27FC236}">
                <a16:creationId xmlns:a16="http://schemas.microsoft.com/office/drawing/2014/main" id="{0938B325-4BFE-421E-A589-D9BD86F0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63" y="3078766"/>
            <a:ext cx="3186317" cy="26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9825F5-E36E-4616-B78B-7B723C067D3A}"/>
              </a:ext>
            </a:extLst>
          </p:cNvPr>
          <p:cNvSpPr txBox="1"/>
          <p:nvPr/>
        </p:nvSpPr>
        <p:spPr>
          <a:xfrm>
            <a:off x="193963" y="1080237"/>
            <a:ext cx="1180407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যে ত্রিভুজের একটি কোণ সমকোণ 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৯০</a:t>
            </a:r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ডিগ্রী এবং অন্য দুটি কোণের সমষ্টি এক সমকোণ বা 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৯০</a:t>
            </a:r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ডিগ্রি হলে তাকে সমকোণী ত্রিভুজ বলে।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5569-DA0B-4F0D-8EE9-AE105C82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910" y="0"/>
            <a:ext cx="6184180" cy="849610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স্থুলকোণী</a:t>
            </a:r>
            <a:r>
              <a:rPr lang="en-US" sz="5400" dirty="0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ত্রিভুজ</a:t>
            </a:r>
            <a:r>
              <a:rPr lang="en-US" sz="5400" dirty="0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কাকে</a:t>
            </a:r>
            <a:r>
              <a:rPr lang="en-US" sz="5400" dirty="0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বলে</a:t>
            </a:r>
            <a:r>
              <a:rPr lang="en-US" sz="5400" dirty="0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?</a:t>
            </a:r>
            <a:endParaRPr lang="en-US" sz="5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4" name="Picture 4" descr="Foundation Series, Class: VII, জ্যামিতির বিভিন্ন সংজ্ঞা ও ধারণা: - WBBSE  Class: 7">
            <a:extLst>
              <a:ext uri="{FF2B5EF4-FFF2-40B4-BE49-F238E27FC236}">
                <a16:creationId xmlns:a16="http://schemas.microsoft.com/office/drawing/2014/main" id="{3E9CA722-1521-451E-BF7A-91D260DF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64" y="2138656"/>
            <a:ext cx="6430671" cy="33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F7D7F-7847-47E6-8604-5C9F997FA46B}"/>
              </a:ext>
            </a:extLst>
          </p:cNvPr>
          <p:cNvSpPr txBox="1"/>
          <p:nvPr/>
        </p:nvSpPr>
        <p:spPr>
          <a:xfrm>
            <a:off x="678872" y="793277"/>
            <a:ext cx="108342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যে ত্রিভুজের একটি কোণ স্থুলকোণ তাকে স্থুলকোণী ত্রিভুজ বলে।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871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245F-F0CC-457B-A49C-6FF97169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492" y="189482"/>
            <a:ext cx="6295016" cy="780337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সুক্ষকোণী</a:t>
            </a:r>
            <a:r>
              <a:rPr lang="en-US" sz="5400" dirty="0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ত্রিভুজ</a:t>
            </a:r>
            <a:r>
              <a:rPr lang="en-US" sz="5400" dirty="0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কাকে</a:t>
            </a:r>
            <a:r>
              <a:rPr lang="en-US" sz="5400" dirty="0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বলে</a:t>
            </a:r>
            <a:r>
              <a:rPr lang="en-US" sz="5400" dirty="0">
                <a:solidFill>
                  <a:schemeClr val="accent4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?</a:t>
            </a:r>
          </a:p>
        </p:txBody>
      </p:sp>
      <p:pic>
        <p:nvPicPr>
          <p:cNvPr id="4" name="Picture 6" descr="M.Islam Academy - 📕📕বিভিন্ন প্রকার ত্রিভুজের সংজ্ঞাঃ... | Facebook">
            <a:extLst>
              <a:ext uri="{FF2B5EF4-FFF2-40B4-BE49-F238E27FC236}">
                <a16:creationId xmlns:a16="http://schemas.microsoft.com/office/drawing/2014/main" id="{354BFD4E-0756-42E4-88D3-5BD56BD1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31" y="2572920"/>
            <a:ext cx="2889538" cy="33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101245-3B30-4E4B-8963-D8DD4662002C}"/>
              </a:ext>
            </a:extLst>
          </p:cNvPr>
          <p:cNvSpPr txBox="1"/>
          <p:nvPr/>
        </p:nvSpPr>
        <p:spPr>
          <a:xfrm>
            <a:off x="110836" y="953126"/>
            <a:ext cx="11970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যে ত্রিভূজের তিনটি কোণই এক সমকোণ অথবা ৯০ ডিগ্রী এর ছোট তাকে সূক্ষ্মকোণী ত্রিভূজ বলে।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0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623A-8427-4CC2-9FAF-DF44D0DF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219" y="134063"/>
            <a:ext cx="2361561" cy="1085138"/>
          </a:xfrm>
        </p:spPr>
        <p:txBody>
          <a:bodyPr/>
          <a:lstStyle/>
          <a:p>
            <a:pPr algn="ctr"/>
            <a:r>
              <a:rPr lang="en-US" sz="7200" b="1" u="sng" dirty="0" err="1">
                <a:solidFill>
                  <a:srgbClr val="FF00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মূল্যায়ন</a:t>
            </a:r>
            <a:br>
              <a:rPr lang="en-US" sz="7200" b="1" u="sng" dirty="0">
                <a:solidFill>
                  <a:srgbClr val="FF00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</a:br>
            <a:endParaRPr lang="en-US" sz="7200" b="1" u="sng" dirty="0">
              <a:solidFill>
                <a:schemeClr val="bg1"/>
              </a:solidFill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E0B23-C6CC-4E25-80D8-AB9CFF02B904}"/>
              </a:ext>
            </a:extLst>
          </p:cNvPr>
          <p:cNvSpPr txBox="1"/>
          <p:nvPr/>
        </p:nvSpPr>
        <p:spPr>
          <a:xfrm>
            <a:off x="249381" y="1690062"/>
            <a:ext cx="1169323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১.ত্রিভুজ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কাকে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বলে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?    ২</a:t>
            </a:r>
          </a:p>
          <a:p>
            <a:b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</a:b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২.বাহুভেদে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ত্রিভুজ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কত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প্রকার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কি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কি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?   ৪</a:t>
            </a:r>
          </a:p>
          <a:p>
            <a:b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</a:b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৩.</a:t>
            </a:r>
            <a:r>
              <a:rPr lang="en-US" sz="4400" dirty="0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স্থুলকোণী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ত্রিভুজ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কাকে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বলে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?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চিত্র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সহ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বুঝিয়ে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বল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  ৪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9F214-7319-4C26-AA0B-FA43F904132C}"/>
              </a:ext>
            </a:extLst>
          </p:cNvPr>
          <p:cNvSpPr txBox="1"/>
          <p:nvPr/>
        </p:nvSpPr>
        <p:spPr>
          <a:xfrm>
            <a:off x="9878290" y="1219201"/>
            <a:ext cx="162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মোট</a:t>
            </a:r>
            <a:r>
              <a:rPr lang="en-US" dirty="0"/>
              <a:t> </a:t>
            </a:r>
            <a:r>
              <a:rPr lang="en-US" dirty="0" err="1"/>
              <a:t>নম্বরঃ</a:t>
            </a:r>
            <a:r>
              <a:rPr lang="en-US" dirty="0"/>
              <a:t> ১০</a:t>
            </a:r>
          </a:p>
        </p:txBody>
      </p:sp>
    </p:spTree>
    <p:extLst>
      <p:ext uri="{BB962C8B-B14F-4D97-AF65-F5344CB8AC3E}">
        <p14:creationId xmlns:p14="http://schemas.microsoft.com/office/powerpoint/2010/main" val="16582867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069C-5747-4FD3-BFB7-9E0C41A6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142" y="2150313"/>
            <a:ext cx="6017716" cy="2557374"/>
          </a:xfrm>
        </p:spPr>
        <p:txBody>
          <a:bodyPr/>
          <a:lstStyle/>
          <a:p>
            <a:r>
              <a:rPr lang="en-US" sz="20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ধন্যবাদ</a:t>
            </a:r>
            <a:endParaRPr lang="en-US" sz="20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41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C17F-B904-40C2-86E8-30DD4994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82" y="2480300"/>
            <a:ext cx="4827036" cy="2807317"/>
          </a:xfrm>
        </p:spPr>
        <p:txBody>
          <a:bodyPr/>
          <a:lstStyle/>
          <a:p>
            <a:r>
              <a:rPr lang="en-US" sz="9600" b="1" dirty="0" err="1">
                <a:solidFill>
                  <a:srgbClr val="FFFF00"/>
                </a:solidFill>
              </a:rPr>
              <a:t>স্বাগতম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9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4A49-0C97-4DB3-99B6-E5CE714C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300" y="292467"/>
            <a:ext cx="9170505" cy="647519"/>
          </a:xfrm>
        </p:spPr>
        <p:txBody>
          <a:bodyPr/>
          <a:lstStyle/>
          <a:p>
            <a:pPr algn="ctr"/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গোপীনাথপুর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শহীদ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বাবুল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উচ্চ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বিদ্যা</a:t>
            </a:r>
            <a:r>
              <a:rPr lang="as-IN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ল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য়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371C10-05B8-48F0-A46C-6B5E1C051C7F}"/>
              </a:ext>
            </a:extLst>
          </p:cNvPr>
          <p:cNvSpPr txBox="1">
            <a:spLocks/>
          </p:cNvSpPr>
          <p:nvPr/>
        </p:nvSpPr>
        <p:spPr>
          <a:xfrm>
            <a:off x="4250893" y="5148990"/>
            <a:ext cx="3590512" cy="12291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ম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ো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ঃ 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জ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হ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ী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র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ু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ল 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ই</a:t>
            </a:r>
            <a:r>
              <a:rPr lang="en-US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সলাম</a:t>
            </a:r>
            <a:endParaRPr lang="en-US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  <a:p>
            <a:pPr algn="ctr"/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প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্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র</a:t>
            </a:r>
            <a:r>
              <a:rPr lang="en-US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ধান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শিক্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ষ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ক </a:t>
            </a:r>
          </a:p>
          <a:p>
            <a:pPr algn="ctr"/>
            <a:endParaRPr lang="en-US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8B4E76-20AA-4C93-8558-EAADCF7AD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8855" y="1573812"/>
            <a:ext cx="3054588" cy="3710376"/>
          </a:xfrm>
        </p:spPr>
      </p:pic>
    </p:spTree>
    <p:extLst>
      <p:ext uri="{BB962C8B-B14F-4D97-AF65-F5344CB8AC3E}">
        <p14:creationId xmlns:p14="http://schemas.microsoft.com/office/powerpoint/2010/main" val="18702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2F9B6B-8ED0-42C9-9F60-57361FC8E205}"/>
              </a:ext>
            </a:extLst>
          </p:cNvPr>
          <p:cNvSpPr txBox="1"/>
          <p:nvPr/>
        </p:nvSpPr>
        <p:spPr>
          <a:xfrm>
            <a:off x="4765959" y="806211"/>
            <a:ext cx="24661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৬ষ্ঠ </a:t>
            </a:r>
            <a:r>
              <a:rPr lang="en-US" sz="66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শ্রেণি</a:t>
            </a:r>
            <a:br>
              <a:rPr lang="en-US" sz="4400">
                <a:latin typeface="SutonnyBanglaOMJ" panose="01010600010101010101" pitchFamily="2" charset="0"/>
                <a:cs typeface="SutonnyBanglaOMJ" panose="01010600010101010101" pitchFamily="2" charset="0"/>
              </a:rPr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BEFA0-6098-45FC-818E-DC7962FA7A39}"/>
              </a:ext>
            </a:extLst>
          </p:cNvPr>
          <p:cNvSpPr txBox="1"/>
          <p:nvPr/>
        </p:nvSpPr>
        <p:spPr>
          <a:xfrm>
            <a:off x="4128650" y="1804483"/>
            <a:ext cx="34082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66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বিষয়ঃ</a:t>
            </a:r>
            <a:r>
              <a:rPr lang="en-US" sz="66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6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গণিত</a:t>
            </a:r>
            <a:r>
              <a:rPr lang="en-US" sz="66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endParaRPr lang="as-IN" sz="66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40914-E350-46B1-AD88-1C01F973C305}"/>
              </a:ext>
            </a:extLst>
          </p:cNvPr>
          <p:cNvSpPr txBox="1"/>
          <p:nvPr/>
        </p:nvSpPr>
        <p:spPr>
          <a:xfrm>
            <a:off x="4232561" y="2802755"/>
            <a:ext cx="3200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অধ্যায়ঃ</a:t>
            </a:r>
            <a:r>
              <a:rPr lang="en-US" sz="66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৬ষ্ঠ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EFF4F-0DD1-45F3-83E0-324F814ADB2E}"/>
              </a:ext>
            </a:extLst>
          </p:cNvPr>
          <p:cNvSpPr txBox="1"/>
          <p:nvPr/>
        </p:nvSpPr>
        <p:spPr>
          <a:xfrm>
            <a:off x="1953490" y="3945521"/>
            <a:ext cx="85205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66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পাঠঃ</a:t>
            </a:r>
            <a:r>
              <a:rPr lang="en-US" sz="66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as-IN" sz="66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ত্রিভুজ, ত্রিভুজের প্রকারভেদ</a:t>
            </a:r>
          </a:p>
        </p:txBody>
      </p:sp>
    </p:spTree>
    <p:extLst>
      <p:ext uri="{BB962C8B-B14F-4D97-AF65-F5344CB8AC3E}">
        <p14:creationId xmlns:p14="http://schemas.microsoft.com/office/powerpoint/2010/main" val="93445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7EF819A-2BFE-4D77-ABC4-6391BDD2EBCC}"/>
              </a:ext>
            </a:extLst>
          </p:cNvPr>
          <p:cNvSpPr txBox="1">
            <a:spLocks/>
          </p:cNvSpPr>
          <p:nvPr/>
        </p:nvSpPr>
        <p:spPr>
          <a:xfrm>
            <a:off x="948096" y="141569"/>
            <a:ext cx="9120592" cy="5910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এ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পাঠ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শেষে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শিক্ষার্থীরা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জানতে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পারবেঃ</a:t>
            </a:r>
            <a:endParaRPr lang="en-US" sz="6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AE50A28-0E5A-4BC6-A930-49042A8505F5}"/>
              </a:ext>
            </a:extLst>
          </p:cNvPr>
          <p:cNvSpPr/>
          <p:nvPr/>
        </p:nvSpPr>
        <p:spPr>
          <a:xfrm>
            <a:off x="184034" y="4150489"/>
            <a:ext cx="1209603" cy="384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313E5C2-3A34-4336-99F0-2E2DF1D50B83}"/>
              </a:ext>
            </a:extLst>
          </p:cNvPr>
          <p:cNvSpPr/>
          <p:nvPr/>
        </p:nvSpPr>
        <p:spPr>
          <a:xfrm>
            <a:off x="176991" y="1773748"/>
            <a:ext cx="1209603" cy="384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A38905-2AB0-42FE-AA2B-286E014CC04E}"/>
              </a:ext>
            </a:extLst>
          </p:cNvPr>
          <p:cNvSpPr txBox="1"/>
          <p:nvPr/>
        </p:nvSpPr>
        <p:spPr>
          <a:xfrm>
            <a:off x="1266066" y="911191"/>
            <a:ext cx="4242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5400" b="1" dirty="0">
                <a:solidFill>
                  <a:srgbClr val="FF00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as-IN" sz="4800" b="1" dirty="0">
                <a:solidFill>
                  <a:srgbClr val="FFFF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ত্রিভুজ কাকে বলে।</a:t>
            </a:r>
            <a:endParaRPr lang="en-US" sz="5400" b="1" dirty="0">
              <a:solidFill>
                <a:srgbClr val="FFFF00"/>
              </a:solidFill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AAB95F-EE3A-4A2D-9E88-1B1D7A305926}"/>
              </a:ext>
            </a:extLst>
          </p:cNvPr>
          <p:cNvSpPr txBox="1"/>
          <p:nvPr/>
        </p:nvSpPr>
        <p:spPr>
          <a:xfrm>
            <a:off x="1386594" y="1609500"/>
            <a:ext cx="55406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800" dirty="0">
                <a:solidFill>
                  <a:srgbClr val="FFFF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বাহুভেদে ত্রিভুজ কত প্রকার</a:t>
            </a:r>
            <a:r>
              <a:rPr lang="en-US" sz="4800" dirty="0">
                <a:solidFill>
                  <a:srgbClr val="FFFF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B0D235-96C9-440B-9FC3-8EA3E85F3A71}"/>
              </a:ext>
            </a:extLst>
          </p:cNvPr>
          <p:cNvSpPr txBox="1"/>
          <p:nvPr/>
        </p:nvSpPr>
        <p:spPr>
          <a:xfrm>
            <a:off x="1393638" y="2182916"/>
            <a:ext cx="5034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১.সমবাহু ত্রিভুজ কাকে বলে।</a:t>
            </a:r>
            <a:endParaRPr lang="en-US" sz="4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ED13F7-BBF0-4CED-9AE0-1DC0750E361C}"/>
              </a:ext>
            </a:extLst>
          </p:cNvPr>
          <p:cNvSpPr txBox="1"/>
          <p:nvPr/>
        </p:nvSpPr>
        <p:spPr>
          <a:xfrm>
            <a:off x="1393637" y="276935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২.সমদ্বিবাহু ত্রিভুজ কাকে বলে।</a:t>
            </a:r>
            <a:endParaRPr lang="en-US" sz="4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23B253-4FCF-4958-8C80-A750E507F192}"/>
              </a:ext>
            </a:extLst>
          </p:cNvPr>
          <p:cNvSpPr txBox="1"/>
          <p:nvPr/>
        </p:nvSpPr>
        <p:spPr>
          <a:xfrm>
            <a:off x="1393637" y="335124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৩.বিষমবাহু ত্রিভুজ কাকে বলে।</a:t>
            </a:r>
            <a:endParaRPr lang="en-US" sz="4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A10C0-51D1-4FC5-87B5-414B2C1D445E}"/>
              </a:ext>
            </a:extLst>
          </p:cNvPr>
          <p:cNvSpPr txBox="1"/>
          <p:nvPr/>
        </p:nvSpPr>
        <p:spPr>
          <a:xfrm>
            <a:off x="1393637" y="3976573"/>
            <a:ext cx="6483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800" dirty="0">
                <a:solidFill>
                  <a:srgbClr val="FFFF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কোণভেদে ত্রিভুজ কত প্রকার।</a:t>
            </a:r>
            <a:endParaRPr lang="en-US" sz="4800" dirty="0">
              <a:solidFill>
                <a:srgbClr val="FFFF00"/>
              </a:solidFill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565765-E186-4C0A-8D30-F5A931B51AE3}"/>
              </a:ext>
            </a:extLst>
          </p:cNvPr>
          <p:cNvSpPr txBox="1"/>
          <p:nvPr/>
        </p:nvSpPr>
        <p:spPr>
          <a:xfrm>
            <a:off x="1387965" y="4606290"/>
            <a:ext cx="5373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১.সমকোণী ত্রিভুজ কাকে বলে।</a:t>
            </a:r>
            <a:endParaRPr lang="en-US" sz="4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576705-C8E6-4F74-80A3-52D74A42E079}"/>
              </a:ext>
            </a:extLst>
          </p:cNvPr>
          <p:cNvSpPr txBox="1"/>
          <p:nvPr/>
        </p:nvSpPr>
        <p:spPr>
          <a:xfrm>
            <a:off x="1387965" y="520204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২.স্থুলকোণী ত্রিভুজ কাকে বলে।</a:t>
            </a:r>
            <a:endParaRPr lang="en-US" sz="4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1927D8-B6C7-492B-8F49-DAA3BA65B240}"/>
              </a:ext>
            </a:extLst>
          </p:cNvPr>
          <p:cNvSpPr txBox="1"/>
          <p:nvPr/>
        </p:nvSpPr>
        <p:spPr>
          <a:xfrm>
            <a:off x="1395008" y="583241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৩.সুক্ষকোণী ত্রিভুজ কাকে বলে।</a:t>
            </a:r>
            <a:endParaRPr lang="en-US" sz="4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8B943A9B-B9DF-40AF-B727-EB3105BAD4B8}"/>
              </a:ext>
            </a:extLst>
          </p:cNvPr>
          <p:cNvSpPr/>
          <p:nvPr/>
        </p:nvSpPr>
        <p:spPr>
          <a:xfrm>
            <a:off x="184034" y="1179687"/>
            <a:ext cx="1209603" cy="384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8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186B-D545-49CC-B941-3AA7047D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951" y="360292"/>
            <a:ext cx="9404723" cy="583169"/>
          </a:xfrm>
        </p:spPr>
        <p:txBody>
          <a:bodyPr/>
          <a:lstStyle/>
          <a:p>
            <a:r>
              <a:rPr lang="en-US" sz="4000" b="1" dirty="0" err="1">
                <a:solidFill>
                  <a:srgbClr val="FFFF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ত্রিভুজ</a:t>
            </a:r>
            <a:r>
              <a:rPr lang="as-IN" sz="4000" i="0" dirty="0">
                <a:solidFill>
                  <a:srgbClr val="FFFF00"/>
                </a:solidFill>
                <a:effectLst/>
                <a:latin typeface="SutonnyBanglaOMJ" panose="01010600010101010101" pitchFamily="2" charset="0"/>
                <a:cs typeface="SutonnyBanglaOMJ" panose="01010600010101010101" pitchFamily="2" charset="0"/>
              </a:rPr>
              <a:t>:</a:t>
            </a:r>
            <a:r>
              <a:rPr lang="as-IN" sz="4000" b="1" i="0" dirty="0">
                <a:solidFill>
                  <a:schemeClr val="tx1"/>
                </a:solidFill>
                <a:effectLst/>
                <a:latin typeface="SutonnyBanglaOMJ" panose="01010600010101010101" pitchFamily="2" charset="0"/>
                <a:cs typeface="SutonnyBanglaOMJ" panose="01010600010101010101" pitchFamily="2" charset="0"/>
              </a:rPr>
              <a:t> </a:t>
            </a:r>
            <a:r>
              <a:rPr lang="as-IN" sz="4000" b="0" i="0" dirty="0">
                <a:solidFill>
                  <a:schemeClr val="tx1"/>
                </a:solidFill>
                <a:effectLst/>
                <a:latin typeface="SutonnyBanglaOMJ" panose="01010600010101010101" pitchFamily="2" charset="0"/>
                <a:cs typeface="SutonnyBanglaOMJ" panose="01010600010101010101" pitchFamily="2" charset="0"/>
              </a:rPr>
              <a:t>তিনটি রেখা দ্বারা সীমাবদ্ধ ক্ষেত্রকে ত্রিভুজ বলে।</a:t>
            </a:r>
            <a:endParaRPr lang="en-US" sz="4000" dirty="0">
              <a:solidFill>
                <a:schemeClr val="tx1"/>
              </a:solidFill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05C39C-28A7-448B-8342-9EF5A4B6DFD8}"/>
              </a:ext>
            </a:extLst>
          </p:cNvPr>
          <p:cNvCxnSpPr>
            <a:cxnSpLocks/>
          </p:cNvCxnSpPr>
          <p:nvPr/>
        </p:nvCxnSpPr>
        <p:spPr>
          <a:xfrm>
            <a:off x="6214074" y="986728"/>
            <a:ext cx="2423927" cy="19983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6831CB-71EA-41E3-91E9-348C14FF7D7F}"/>
              </a:ext>
            </a:extLst>
          </p:cNvPr>
          <p:cNvCxnSpPr>
            <a:cxnSpLocks/>
          </p:cNvCxnSpPr>
          <p:nvPr/>
        </p:nvCxnSpPr>
        <p:spPr>
          <a:xfrm>
            <a:off x="4565073" y="986728"/>
            <a:ext cx="1683327" cy="182187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8B2A02-CB84-43E6-9609-5623F142ACB1}"/>
              </a:ext>
            </a:extLst>
          </p:cNvPr>
          <p:cNvCxnSpPr/>
          <p:nvPr/>
        </p:nvCxnSpPr>
        <p:spPr>
          <a:xfrm flipH="1">
            <a:off x="1683326" y="986728"/>
            <a:ext cx="1704109" cy="20920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803250F-DAF1-4628-BEAC-11E9BC641026}"/>
              </a:ext>
            </a:extLst>
          </p:cNvPr>
          <p:cNvSpPr txBox="1"/>
          <p:nvPr/>
        </p:nvSpPr>
        <p:spPr>
          <a:xfrm>
            <a:off x="1998826" y="1801220"/>
            <a:ext cx="353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3A93CD-AD1F-42DF-AC11-888E48A0488B}"/>
              </a:ext>
            </a:extLst>
          </p:cNvPr>
          <p:cNvSpPr txBox="1"/>
          <p:nvPr/>
        </p:nvSpPr>
        <p:spPr>
          <a:xfrm>
            <a:off x="4859790" y="1848080"/>
            <a:ext cx="353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FAEED-3B64-4EC3-9E5C-10BCFAC31071}"/>
              </a:ext>
            </a:extLst>
          </p:cNvPr>
          <p:cNvSpPr txBox="1"/>
          <p:nvPr/>
        </p:nvSpPr>
        <p:spPr>
          <a:xfrm>
            <a:off x="6913264" y="1848080"/>
            <a:ext cx="353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60F5FC7-145D-48DC-8B30-7814919243A4}"/>
              </a:ext>
            </a:extLst>
          </p:cNvPr>
          <p:cNvSpPr/>
          <p:nvPr/>
        </p:nvSpPr>
        <p:spPr>
          <a:xfrm>
            <a:off x="2892137" y="3028311"/>
            <a:ext cx="4197772" cy="2672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2D2ACE-7999-4DC4-A7A3-693F61BDD52C}"/>
              </a:ext>
            </a:extLst>
          </p:cNvPr>
          <p:cNvSpPr txBox="1"/>
          <p:nvPr/>
        </p:nvSpPr>
        <p:spPr>
          <a:xfrm>
            <a:off x="2615044" y="5642470"/>
            <a:ext cx="356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4BA49F-6FDB-4CAB-A6BD-5EA8D3C2A281}"/>
              </a:ext>
            </a:extLst>
          </p:cNvPr>
          <p:cNvSpPr txBox="1"/>
          <p:nvPr/>
        </p:nvSpPr>
        <p:spPr>
          <a:xfrm>
            <a:off x="4814377" y="2579906"/>
            <a:ext cx="353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2358AA-3ADF-4B6D-BC09-1908DD577A27}"/>
              </a:ext>
            </a:extLst>
          </p:cNvPr>
          <p:cNvSpPr txBox="1"/>
          <p:nvPr/>
        </p:nvSpPr>
        <p:spPr>
          <a:xfrm>
            <a:off x="7089909" y="5595350"/>
            <a:ext cx="356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84942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 animBg="1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8EE3-D18C-4B73-9928-4DD0BC57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20" y="261557"/>
            <a:ext cx="7985271" cy="888370"/>
          </a:xfrm>
        </p:spPr>
        <p:txBody>
          <a:bodyPr/>
          <a:lstStyle/>
          <a:p>
            <a:r>
              <a:rPr lang="en-US" sz="7200" b="1" dirty="0" err="1">
                <a:solidFill>
                  <a:srgbClr val="FFFF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বাহুভেদে</a:t>
            </a:r>
            <a:r>
              <a:rPr lang="en-US" sz="7200" b="1" dirty="0">
                <a:solidFill>
                  <a:srgbClr val="FFFF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ত্রিভুজ</a:t>
            </a:r>
            <a:r>
              <a:rPr lang="en-US" sz="7200" b="1" dirty="0">
                <a:solidFill>
                  <a:srgbClr val="FFFF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তিন</a:t>
            </a:r>
            <a:r>
              <a:rPr lang="en-US" sz="7200" b="1" dirty="0">
                <a:solidFill>
                  <a:srgbClr val="FFFF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প্রকারঃ</a:t>
            </a:r>
            <a:endParaRPr lang="en-US" sz="72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1026" name="Picture 2" descr="সমবাহু ত্রিভুজ কাকে বলে?">
            <a:extLst>
              <a:ext uri="{FF2B5EF4-FFF2-40B4-BE49-F238E27FC236}">
                <a16:creationId xmlns:a16="http://schemas.microsoft.com/office/drawing/2014/main" id="{B019453F-C0CA-47D7-A5E0-60E553AC9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64" y="1298778"/>
            <a:ext cx="1757976" cy="15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somobahu tribhuj বিষমবাহু ত্রিভূজ - MATHBD">
            <a:extLst>
              <a:ext uri="{FF2B5EF4-FFF2-40B4-BE49-F238E27FC236}">
                <a16:creationId xmlns:a16="http://schemas.microsoft.com/office/drawing/2014/main" id="{4E1777BF-DB1D-4B95-B610-E931A6BF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64" y="4877959"/>
            <a:ext cx="2355095" cy="13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ne angle of an isosceles triangle measures 40. which other angles could be  in that isosceles triangle? | Study.com">
            <a:extLst>
              <a:ext uri="{FF2B5EF4-FFF2-40B4-BE49-F238E27FC236}">
                <a16:creationId xmlns:a16="http://schemas.microsoft.com/office/drawing/2014/main" id="{E69FDECC-61DC-4E3D-B693-2E340E7EE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64" y="2968041"/>
            <a:ext cx="1757977" cy="175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77949C-D6A7-41D5-8688-C5DC102CE507}"/>
              </a:ext>
            </a:extLst>
          </p:cNvPr>
          <p:cNvSpPr txBox="1"/>
          <p:nvPr/>
        </p:nvSpPr>
        <p:spPr>
          <a:xfrm>
            <a:off x="545324" y="1363566"/>
            <a:ext cx="3112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১.সমবাহু ত্রিভুজ</a:t>
            </a:r>
            <a:endParaRPr lang="en-US" sz="48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13A70-B35F-4C92-87D8-CC23376D1F4B}"/>
              </a:ext>
            </a:extLst>
          </p:cNvPr>
          <p:cNvSpPr txBox="1"/>
          <p:nvPr/>
        </p:nvSpPr>
        <p:spPr>
          <a:xfrm>
            <a:off x="545325" y="3375514"/>
            <a:ext cx="3514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২.সমদ্বিবাহু ত্রিভুজ</a:t>
            </a:r>
            <a:endParaRPr lang="en-US" sz="48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120DD-CA70-4683-898D-80BC0198BBC5}"/>
              </a:ext>
            </a:extLst>
          </p:cNvPr>
          <p:cNvSpPr txBox="1"/>
          <p:nvPr/>
        </p:nvSpPr>
        <p:spPr>
          <a:xfrm>
            <a:off x="521420" y="5143724"/>
            <a:ext cx="36387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৩.বিষমবাহু ত্রিভুজ</a:t>
            </a:r>
            <a:endParaRPr lang="en-US" sz="48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59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C7448-21AA-40EC-963A-372BC66E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801" y="258754"/>
            <a:ext cx="5782398" cy="655646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সমবাহু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ত্রিভুজ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কাকে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বলে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4" name="Picture 2" descr="সমবাহু ত্রিভুজ কাকে বলে?">
            <a:extLst>
              <a:ext uri="{FF2B5EF4-FFF2-40B4-BE49-F238E27FC236}">
                <a16:creationId xmlns:a16="http://schemas.microsoft.com/office/drawing/2014/main" id="{7453DAEC-EE5A-4C04-99BF-009E8145B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19" y="2293477"/>
            <a:ext cx="4702362" cy="40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6EBA41-EF16-47A2-8D6E-BC08CA7395D6}"/>
              </a:ext>
            </a:extLst>
          </p:cNvPr>
          <p:cNvSpPr txBox="1"/>
          <p:nvPr/>
        </p:nvSpPr>
        <p:spPr>
          <a:xfrm>
            <a:off x="1163782" y="1219218"/>
            <a:ext cx="98644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যার তিনটি বাহুরই দৈর্ঘ্য সমান তাকে সমবাহু ত্রিভুজ বলে।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4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7E2C-8680-494B-91FE-FEB5ACD4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364" y="216936"/>
            <a:ext cx="6199270" cy="780337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সমদ্বিবাহু</a:t>
            </a:r>
            <a:r>
              <a:rPr lang="en-US" sz="5400" dirty="0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ত্রিভুজ</a:t>
            </a:r>
            <a:r>
              <a:rPr lang="en-US" sz="5400" dirty="0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কাকে</a:t>
            </a:r>
            <a:r>
              <a:rPr lang="en-US" sz="5400" dirty="0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dirty="0" err="1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বলে</a:t>
            </a:r>
            <a:r>
              <a:rPr lang="en-US" sz="5400" dirty="0">
                <a:solidFill>
                  <a:schemeClr val="accent3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4" name="Picture 8" descr="One angle of an isosceles triangle measures 40. which other angles could be  in that isosceles triangle? | Study.com">
            <a:extLst>
              <a:ext uri="{FF2B5EF4-FFF2-40B4-BE49-F238E27FC236}">
                <a16:creationId xmlns:a16="http://schemas.microsoft.com/office/drawing/2014/main" id="{11F53E20-7DA4-4044-AEFE-98D06041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49" y="2310956"/>
            <a:ext cx="3785299" cy="378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D438D4-0F65-4C52-8BA2-623345654631}"/>
              </a:ext>
            </a:extLst>
          </p:cNvPr>
          <p:cNvSpPr txBox="1"/>
          <p:nvPr/>
        </p:nvSpPr>
        <p:spPr>
          <a:xfrm>
            <a:off x="1239981" y="997273"/>
            <a:ext cx="9712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যে ত্রিভুজের দুটি বাহু সমান তাকে সমদ্বিবাহু ত্রিভুজ বলে</a:t>
            </a:r>
            <a:r>
              <a:rPr lang="as-IN" sz="5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</a:t>
            </a:r>
            <a:endParaRPr lang="en-US" sz="5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377</TotalTime>
  <Words>298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SutonnyBanglaOMJ</vt:lpstr>
      <vt:lpstr>Wingdings 3</vt:lpstr>
      <vt:lpstr>Ion</vt:lpstr>
      <vt:lpstr>PowerPoint Presentation</vt:lpstr>
      <vt:lpstr>স্বাগতম</vt:lpstr>
      <vt:lpstr>গোপীনাথপুর শহীদ বাবুল উচ্চ বিদ্যালয়</vt:lpstr>
      <vt:lpstr>PowerPoint Presentation</vt:lpstr>
      <vt:lpstr>PowerPoint Presentation</vt:lpstr>
      <vt:lpstr>ত্রিভুজ: তিনটি রেখা দ্বারা সীমাবদ্ধ ক্ষেত্রকে ত্রিভুজ বলে।</vt:lpstr>
      <vt:lpstr>বাহুভেদে ত্রিভুজ তিন প্রকারঃ</vt:lpstr>
      <vt:lpstr>সমবাহু ত্রিভুজ কাকে বলে?</vt:lpstr>
      <vt:lpstr>সমদ্বিবাহু ত্রিভুজ কাকে বলে?</vt:lpstr>
      <vt:lpstr>বিষমবাহু ত্রিভুজ কাকে বলে?</vt:lpstr>
      <vt:lpstr>কোণভেদে ত্রিভুজ তিন প্রকার।</vt:lpstr>
      <vt:lpstr>সমকোণী ত্রিভুজ কাকে বলে?</vt:lpstr>
      <vt:lpstr>স্থুলকোণী ত্রিভুজ কাকে বলে?</vt:lpstr>
      <vt:lpstr>সুক্ষকোণী ত্রিভুজ কাকে বলে?</vt:lpstr>
      <vt:lpstr>মূল্যায়ন 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গোপীনাথপুর শহীদ বাবুল উচ্চ বিদ্যালয়</dc:title>
  <dc:creator>Md. Jahirul Islam</dc:creator>
  <cp:lastModifiedBy>heyjahirul@outlook.com</cp:lastModifiedBy>
  <cp:revision>43</cp:revision>
  <dcterms:created xsi:type="dcterms:W3CDTF">2020-07-07T16:44:04Z</dcterms:created>
  <dcterms:modified xsi:type="dcterms:W3CDTF">2021-06-07T17:19:56Z</dcterms:modified>
</cp:coreProperties>
</file>