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9DBA-4252-4170-B8BD-C4D313338D7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AFCA-F767-4D22-BC7B-2CD914282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0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9DBA-4252-4170-B8BD-C4D313338D7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AFCA-F767-4D22-BC7B-2CD914282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82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9DBA-4252-4170-B8BD-C4D313338D7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AFCA-F767-4D22-BC7B-2CD914282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9DBA-4252-4170-B8BD-C4D313338D7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AFCA-F767-4D22-BC7B-2CD914282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5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9DBA-4252-4170-B8BD-C4D313338D7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AFCA-F767-4D22-BC7B-2CD914282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9DBA-4252-4170-B8BD-C4D313338D7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AFCA-F767-4D22-BC7B-2CD914282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9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9DBA-4252-4170-B8BD-C4D313338D7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AFCA-F767-4D22-BC7B-2CD914282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10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9DBA-4252-4170-B8BD-C4D313338D7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AFCA-F767-4D22-BC7B-2CD914282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0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9DBA-4252-4170-B8BD-C4D313338D7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AFCA-F767-4D22-BC7B-2CD914282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4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9DBA-4252-4170-B8BD-C4D313338D7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AFCA-F767-4D22-BC7B-2CD914282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6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9DBA-4252-4170-B8BD-C4D313338D7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AFCA-F767-4D22-BC7B-2CD914282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63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B9DBA-4252-4170-B8BD-C4D313338D7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AFCA-F767-4D22-BC7B-2CD914282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4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fif"/><Relationship Id="rId4" Type="http://schemas.openxmlformats.org/officeDocument/2006/relationships/image" Target="../media/image17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fif"/><Relationship Id="rId4" Type="http://schemas.openxmlformats.org/officeDocument/2006/relationships/image" Target="../media/image21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fif"/><Relationship Id="rId4" Type="http://schemas.openxmlformats.org/officeDocument/2006/relationships/image" Target="../media/image25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fif"/><Relationship Id="rId4" Type="http://schemas.openxmlformats.org/officeDocument/2006/relationships/image" Target="../media/image29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fif"/><Relationship Id="rId4" Type="http://schemas.openxmlformats.org/officeDocument/2006/relationships/image" Target="../media/image33.jf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1977" y="661851"/>
            <a:ext cx="7620000" cy="535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010192" y="525780"/>
            <a:ext cx="9810009" cy="6131915"/>
            <a:chOff x="976864" y="546539"/>
            <a:chExt cx="10650584" cy="600161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5024" y="546539"/>
              <a:ext cx="8398258" cy="451719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76864" y="4978492"/>
              <a:ext cx="106505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8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r>
                <a:rPr lang="en-US" sz="88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8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r>
                <a:rPr lang="en-US" sz="88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88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শুভেচ্ছা</a:t>
              </a:r>
              <a:endParaRPr lang="en-US" sz="8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740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59674" y="338000"/>
            <a:ext cx="5662884" cy="5547826"/>
            <a:chOff x="6259674" y="338000"/>
            <a:chExt cx="5662884" cy="55478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6767" y="524884"/>
              <a:ext cx="1676400" cy="189909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5058" y="4114176"/>
              <a:ext cx="2857500" cy="16002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0199" y="338000"/>
              <a:ext cx="2190750" cy="208597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674" y="4114176"/>
              <a:ext cx="2581275" cy="177165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097862" y="848149"/>
            <a:ext cx="5050389" cy="5213017"/>
            <a:chOff x="1097862" y="848149"/>
            <a:chExt cx="5050389" cy="5213017"/>
          </a:xfrm>
        </p:grpSpPr>
        <p:sp>
          <p:nvSpPr>
            <p:cNvPr id="19" name="Pentagon 18"/>
            <p:cNvSpPr/>
            <p:nvPr/>
          </p:nvSpPr>
          <p:spPr>
            <a:xfrm>
              <a:off x="1097862" y="848149"/>
              <a:ext cx="5050389" cy="1363206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9600" b="1" dirty="0" smtClean="0">
                  <a:ln/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হার্ডওয়ার</a:t>
              </a:r>
              <a:endParaRPr lang="en-US" sz="9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Pentagon 5"/>
            <p:cNvSpPr/>
            <p:nvPr/>
          </p:nvSpPr>
          <p:spPr>
            <a:xfrm>
              <a:off x="1097862" y="3100251"/>
              <a:ext cx="5050389" cy="2960915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5400" b="1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5400" b="1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ধরনের</a:t>
              </a:r>
              <a:r>
                <a:rPr lang="en-US" sz="5400" b="1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5400" b="1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যন্ত্রের</a:t>
              </a:r>
              <a:r>
                <a:rPr lang="en-US" sz="5400" b="1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অংশকে</a:t>
              </a:r>
              <a:r>
                <a:rPr lang="en-US" sz="5400" b="1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হার্ডওয়ার</a:t>
              </a:r>
              <a:r>
                <a:rPr lang="en-US" sz="5400" b="1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endPara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821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29979" y="231452"/>
            <a:ext cx="6194070" cy="6187135"/>
            <a:chOff x="5829979" y="231452"/>
            <a:chExt cx="6194070" cy="618713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5074" y="255480"/>
              <a:ext cx="3228975" cy="311287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9979" y="231452"/>
              <a:ext cx="2752725" cy="313689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5074" y="3651423"/>
              <a:ext cx="3228975" cy="276716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9979" y="3651423"/>
              <a:ext cx="2752725" cy="2767164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017037" y="1131920"/>
            <a:ext cx="4460654" cy="4232561"/>
            <a:chOff x="1017037" y="1131920"/>
            <a:chExt cx="4460654" cy="4232561"/>
          </a:xfrm>
        </p:grpSpPr>
        <p:sp>
          <p:nvSpPr>
            <p:cNvPr id="12" name="Pentagon 11"/>
            <p:cNvSpPr/>
            <p:nvPr/>
          </p:nvSpPr>
          <p:spPr>
            <a:xfrm>
              <a:off x="1017037" y="1131920"/>
              <a:ext cx="3592285" cy="1427584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6600" b="1" dirty="0" smtClean="0">
                  <a:ln/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সফটওয়ার</a:t>
              </a:r>
              <a:endPara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Pentagon 2"/>
            <p:cNvSpPr/>
            <p:nvPr/>
          </p:nvSpPr>
          <p:spPr>
            <a:xfrm>
              <a:off x="1017037" y="2865121"/>
              <a:ext cx="4460654" cy="2499360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যন্ত্রকে পরিচালনার জন্য যে নিয়মনীতি ব্যবহার করা হয় তাকে সফটওয়ার  বলে।</a:t>
              </a:r>
              <a:endPara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020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5924" y="289249"/>
            <a:ext cx="6475252" cy="6251510"/>
            <a:chOff x="5495924" y="289249"/>
            <a:chExt cx="6475252" cy="62515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5924" y="3517641"/>
              <a:ext cx="3028950" cy="302311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3829" y="3517641"/>
              <a:ext cx="3107347" cy="302311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5924" y="289249"/>
              <a:ext cx="3028950" cy="277119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3829" y="289250"/>
              <a:ext cx="3107347" cy="277119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827313" y="1147896"/>
            <a:ext cx="4241076" cy="4817475"/>
            <a:chOff x="827313" y="1147896"/>
            <a:chExt cx="4241076" cy="4817475"/>
          </a:xfrm>
        </p:grpSpPr>
        <p:sp>
          <p:nvSpPr>
            <p:cNvPr id="7" name="Pentagon 6"/>
            <p:cNvSpPr/>
            <p:nvPr/>
          </p:nvSpPr>
          <p:spPr>
            <a:xfrm>
              <a:off x="827313" y="1147896"/>
              <a:ext cx="4241075" cy="1419497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72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ডেটা/ উপাত্ত</a:t>
              </a:r>
              <a:endPara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Pentagon 7"/>
            <p:cNvSpPr/>
            <p:nvPr/>
          </p:nvSpPr>
          <p:spPr>
            <a:xfrm>
              <a:off x="827314" y="3744686"/>
              <a:ext cx="4241075" cy="2220685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তথ্যের ক্ষুদ্রতম একককে ডেটা বলে অথবা বিভিন্ন ধরনের ফ্যাক্টকে ডেটা বা উপাত্ত  বলে।</a:t>
              </a:r>
              <a:endPara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907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038850" y="175845"/>
            <a:ext cx="5832964" cy="6516202"/>
            <a:chOff x="6038850" y="175845"/>
            <a:chExt cx="5832964" cy="651620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4314" y="3604847"/>
              <a:ext cx="2857500" cy="308719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9564" y="175845"/>
              <a:ext cx="2762250" cy="330590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8850" y="3604847"/>
              <a:ext cx="2857500" cy="30872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8850" y="232994"/>
              <a:ext cx="2857500" cy="3248759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369276" y="694593"/>
            <a:ext cx="5336931" cy="5231421"/>
            <a:chOff x="369276" y="694593"/>
            <a:chExt cx="5336931" cy="5231421"/>
          </a:xfrm>
        </p:grpSpPr>
        <p:sp>
          <p:nvSpPr>
            <p:cNvPr id="10" name="Pentagon 9"/>
            <p:cNvSpPr/>
            <p:nvPr/>
          </p:nvSpPr>
          <p:spPr>
            <a:xfrm>
              <a:off x="369276" y="694593"/>
              <a:ext cx="5336931" cy="1696916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মানুষের</a:t>
              </a:r>
              <a:r>
                <a:rPr lang="en-US" sz="72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সক্ষমতা</a:t>
              </a:r>
              <a:endParaRPr lang="en-US" sz="7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Pentagon 10"/>
            <p:cNvSpPr/>
            <p:nvPr/>
          </p:nvSpPr>
          <p:spPr>
            <a:xfrm>
              <a:off x="369276" y="3991707"/>
              <a:ext cx="5336931" cy="1934307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বৈশ্বিকজীবনের প্রতিটি কাজ যখন মানুষ অনলাইনে করতে পারবে। </a:t>
              </a:r>
              <a:endPara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373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709170" y="193430"/>
            <a:ext cx="6349671" cy="6329151"/>
            <a:chOff x="5709170" y="0"/>
            <a:chExt cx="6349671" cy="652258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170" y="3666931"/>
              <a:ext cx="2619375" cy="285565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479" y="0"/>
              <a:ext cx="3000375" cy="283650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170" y="1"/>
              <a:ext cx="2752432" cy="283650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4491" y="3666931"/>
              <a:ext cx="3174350" cy="2855651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699796" y="783771"/>
            <a:ext cx="4665306" cy="5335675"/>
            <a:chOff x="699796" y="783771"/>
            <a:chExt cx="4665306" cy="5335675"/>
          </a:xfrm>
        </p:grpSpPr>
        <p:sp>
          <p:nvSpPr>
            <p:cNvPr id="18" name="Pentagon 17"/>
            <p:cNvSpPr/>
            <p:nvPr/>
          </p:nvSpPr>
          <p:spPr>
            <a:xfrm>
              <a:off x="699796" y="783771"/>
              <a:ext cx="4665306" cy="2733870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b="1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কানেকটিভি/</a:t>
              </a:r>
              <a:r>
                <a:rPr lang="en-US" sz="4400" b="1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sz="4400" b="1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সংযুক্ততা/ নের্টওয়ার্ক</a:t>
              </a:r>
              <a:endPara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Pentagon 5"/>
            <p:cNvSpPr/>
            <p:nvPr/>
          </p:nvSpPr>
          <p:spPr>
            <a:xfrm>
              <a:off x="699796" y="4123592"/>
              <a:ext cx="4601966" cy="1995854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b="1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যন্ত্রের সাথে যুক্ত হয়ে তথ্য আদান প্রদান  করাকে কানেকটিভিটি বা সংযুক্ততা বলে।</a:t>
              </a:r>
              <a:endPara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31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7175" y="2294791"/>
            <a:ext cx="407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হারবার্ট মার্শাল </a:t>
            </a:r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ম্যাকলুহান</a:t>
            </a:r>
            <a:endParaRPr lang="bn-IN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7838" y="931985"/>
            <a:ext cx="2628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মূল্যায়নঃ-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2807" y="2294792"/>
            <a:ext cx="4343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বিশ্বগ্রামের জনক কে?  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62807" y="3569649"/>
            <a:ext cx="49500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বিশ্বগ্রাম প্রতিষ্ঠার উপাদান গুলো কি কি ?</a:t>
            </a:r>
            <a:endParaRPr lang="bn-IN" sz="2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5439" y="3569649"/>
            <a:ext cx="482697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r>
              <a:rPr lang="bn-IN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28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হার্ডওয়ার</a:t>
            </a:r>
          </a:p>
          <a:p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সফটওয়ার </a:t>
            </a:r>
          </a:p>
          <a:p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ডেটা/ উপাত্ত</a:t>
            </a:r>
          </a:p>
          <a:p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মানুষের সক্ষমতা</a:t>
            </a:r>
          </a:p>
          <a:p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 সংযুক্ততা/ </a:t>
            </a:r>
            <a:r>
              <a:rPr lang="bn-IN" sz="28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কানেকটিভিটি।</a:t>
            </a:r>
          </a:p>
        </p:txBody>
      </p:sp>
    </p:spTree>
    <p:extLst>
      <p:ext uri="{BB962C8B-B14F-4D97-AF65-F5344CB8AC3E}">
        <p14:creationId xmlns:p14="http://schemas.microsoft.com/office/powerpoint/2010/main" val="113194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42178" y="804497"/>
            <a:ext cx="11772900" cy="1411165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সংযুক্ততাই গ্লোবালভিলেজ বা বিশ্বগ্রাম প্রতিষ্ঠার মেরুদন্ড বর্ণনা কর।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4028890" y="334108"/>
            <a:ext cx="3815861" cy="773723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http://portlandwestproperties.com/wp-content/uploads/2013/04/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16" y="2277208"/>
            <a:ext cx="11589762" cy="428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39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3092" y="167053"/>
            <a:ext cx="11913577" cy="6603024"/>
            <a:chOff x="123092" y="167053"/>
            <a:chExt cx="11913577" cy="660302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092" y="167053"/>
              <a:ext cx="11913577" cy="530176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" name="Oval 2"/>
            <p:cNvSpPr/>
            <p:nvPr/>
          </p:nvSpPr>
          <p:spPr>
            <a:xfrm>
              <a:off x="123092" y="5565531"/>
              <a:ext cx="11913577" cy="1204546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15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সকলকে ধণ্যবাদ</a:t>
              </a:r>
              <a:endParaRPr lang="en-US" sz="115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940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9776" y="650876"/>
            <a:ext cx="2218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4503" y="129781"/>
            <a:ext cx="12087497" cy="6337104"/>
            <a:chOff x="104503" y="129781"/>
            <a:chExt cx="12087497" cy="6337104"/>
          </a:xfrm>
        </p:grpSpPr>
        <p:grpSp>
          <p:nvGrpSpPr>
            <p:cNvPr id="10" name="Group 9"/>
            <p:cNvGrpSpPr/>
            <p:nvPr/>
          </p:nvGrpSpPr>
          <p:grpSpPr>
            <a:xfrm>
              <a:off x="5843824" y="1970911"/>
              <a:ext cx="6348176" cy="3405035"/>
              <a:chOff x="5843451" y="1970911"/>
              <a:chExt cx="6087292" cy="340503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5843451" y="2882956"/>
                <a:ext cx="6087292" cy="2492990"/>
              </a:xfrm>
              <a:prstGeom prst="rect">
                <a:avLst/>
              </a:prstGeom>
              <a:noFill/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সাধারনঃ বিশ্ব ও বাংলাদেশ প্রেক্ষিত</a:t>
                </a:r>
              </a:p>
              <a:p>
                <a:r>
                  <a:rPr lang="bn-IN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অধ্যায়ঃ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endParaRPr lang="en-US" sz="36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4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ঃ</a:t>
                </a:r>
                <a:r>
                  <a:rPr lang="bn-IN" sz="4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একাদশ</a:t>
                </a:r>
              </a:p>
              <a:p>
                <a:r>
                  <a:rPr lang="bn-IN" sz="4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সময়ঃ ৪৫ মিনিট</a:t>
                </a:r>
                <a:endPara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943591" y="1970911"/>
                <a:ext cx="49113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b="1" dirty="0" smtClean="0">
                    <a:solidFill>
                      <a:schemeClr val="accent1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বিষয়ঃ</a:t>
                </a:r>
                <a:r>
                  <a:rPr lang="en-US" sz="3600" b="1" dirty="0" smtClean="0">
                    <a:solidFill>
                      <a:schemeClr val="accent1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তথ্য</a:t>
                </a:r>
                <a:r>
                  <a:rPr lang="en-US" sz="3600" b="1" dirty="0" smtClean="0">
                    <a:solidFill>
                      <a:schemeClr val="accent1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600" b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যোগাযোগ</a:t>
                </a:r>
                <a:r>
                  <a:rPr lang="en-US" sz="3600" b="1" dirty="0" smtClean="0">
                    <a:solidFill>
                      <a:schemeClr val="accent1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প্রযুক্তি</a:t>
                </a:r>
                <a:endParaRPr lang="bn-IN" sz="3600" b="1" dirty="0" smtClean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04503" y="129781"/>
              <a:ext cx="7447464" cy="6337104"/>
              <a:chOff x="128984" y="83128"/>
              <a:chExt cx="7447464" cy="6337104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28984" y="4111908"/>
                <a:ext cx="4797579" cy="2308324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উমর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ফারুক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/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প্রভাষক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(ICT)</a:t>
                </a:r>
              </a:p>
              <a:p>
                <a:pPr algn="ctr"/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টেংগনমারী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ডিগ্রী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কলেজ</a:t>
                </a:r>
                <a:endParaRPr lang="en-US" sz="36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জলঢাকা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নীলফামারী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320065" y="83128"/>
                <a:ext cx="3256383" cy="110799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66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পরিচিতি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961053" y="1157000"/>
            <a:ext cx="4882771" cy="5478931"/>
            <a:chOff x="961053" y="1157000"/>
            <a:chExt cx="4882771" cy="547893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053" y="1157000"/>
              <a:ext cx="2952171" cy="2954908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7531" y="1758872"/>
              <a:ext cx="1646293" cy="48770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310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98429" y="130629"/>
            <a:ext cx="11378430" cy="6461760"/>
            <a:chOff x="498429" y="130629"/>
            <a:chExt cx="11378430" cy="64617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429" y="3518263"/>
              <a:ext cx="5527902" cy="307412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4047" y="130629"/>
              <a:ext cx="5632812" cy="31786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429" y="130629"/>
              <a:ext cx="5527902" cy="317862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4046" y="3518263"/>
              <a:ext cx="5632811" cy="3074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052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20633357">
            <a:off x="690974" y="2712646"/>
            <a:ext cx="5124401" cy="2453952"/>
            <a:chOff x="992777" y="670551"/>
            <a:chExt cx="10816046" cy="5882640"/>
          </a:xfrm>
        </p:grpSpPr>
        <p:sp>
          <p:nvSpPr>
            <p:cNvPr id="4" name="TextBox 3"/>
            <p:cNvSpPr txBox="1"/>
            <p:nvPr/>
          </p:nvSpPr>
          <p:spPr>
            <a:xfrm>
              <a:off x="1053738" y="1645920"/>
              <a:ext cx="10755085" cy="2215991"/>
            </a:xfrm>
            <a:prstGeom prst="rect">
              <a:avLst/>
            </a:prstGeom>
            <a:noFill/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76200" dist="12700" dir="8100000" sy="-23000" kx="800400" algn="br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800" b="1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বিশ্বগ্রাম</a:t>
              </a:r>
              <a:endPara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Horizontal Scroll 4"/>
            <p:cNvSpPr/>
            <p:nvPr/>
          </p:nvSpPr>
          <p:spPr>
            <a:xfrm>
              <a:off x="992777" y="670551"/>
              <a:ext cx="10546080" cy="5882640"/>
            </a:xfrm>
            <a:prstGeom prst="horizontalScrol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43" y="165463"/>
            <a:ext cx="5381897" cy="647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5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1419" y="413717"/>
            <a:ext cx="10624457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  <a:prstDash val="lgDash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শিক্ষার্থীরা-----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04137" y="1962089"/>
            <a:ext cx="10601739" cy="3096745"/>
            <a:chOff x="804137" y="1962089"/>
            <a:chExt cx="10601739" cy="3096745"/>
          </a:xfrm>
        </p:grpSpPr>
        <p:sp>
          <p:nvSpPr>
            <p:cNvPr id="5" name="TextBox 4"/>
            <p:cNvSpPr txBox="1"/>
            <p:nvPr/>
          </p:nvSpPr>
          <p:spPr>
            <a:xfrm>
              <a:off x="804137" y="1962089"/>
              <a:ext cx="10541158" cy="769441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bn-IN" sz="4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১। বিশ্বগ্রামের ধার</a:t>
              </a:r>
              <a:r>
                <a:rPr lang="en-US" sz="44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ণা</a:t>
              </a:r>
              <a:r>
                <a:rPr lang="bn-IN" sz="4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কি বলতে পারবে।</a:t>
              </a:r>
              <a:endPara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4137" y="4289393"/>
              <a:ext cx="10601739" cy="769441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IN" sz="44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IN" sz="44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বিশ্বগ্রাম প্রতিষ্ঠার উপাদানসমুহ ব্যাখ্যা করতে পারবে।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804137" y="3116424"/>
              <a:ext cx="10541158" cy="707886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IN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২। বিশ্বগ্রামের ধার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ণা</a:t>
              </a:r>
              <a:r>
                <a:rPr lang="bn-IN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কে প্রদান করেন তা বলতে পারবে।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65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74469" y="0"/>
            <a:ext cx="11817531" cy="6858000"/>
            <a:chOff x="374469" y="0"/>
            <a:chExt cx="11817531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48550" y="3843041"/>
              <a:ext cx="5843450" cy="301495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550" y="0"/>
              <a:ext cx="5843450" cy="370114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74469" y="426721"/>
              <a:ext cx="5834741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বিশ্বগ্রামঃ</a:t>
              </a:r>
              <a:r>
                <a:rPr lang="bn-IN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বিশ্বগাম</a:t>
              </a:r>
              <a:r>
                <a:rPr lang="en-US" sz="36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হচ্ছে</a:t>
              </a:r>
              <a:r>
                <a:rPr lang="en-US" sz="36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এমন</a:t>
              </a:r>
              <a:r>
                <a:rPr lang="en-US" sz="36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36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পরিবেশ</a:t>
              </a:r>
              <a:r>
                <a:rPr lang="en-US" sz="36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যেখানে</a:t>
              </a:r>
              <a:r>
                <a:rPr lang="en-US" sz="36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পৃথিবীর</a:t>
              </a:r>
              <a:r>
                <a:rPr lang="en-US" sz="36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সকল</a:t>
              </a:r>
              <a:r>
                <a:rPr lang="en-US" sz="36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মানুষই</a:t>
              </a:r>
              <a:r>
                <a:rPr lang="en-US" sz="36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36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36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সমাজে</a:t>
              </a:r>
              <a:r>
                <a:rPr lang="en-US" sz="36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বসবাস</a:t>
              </a:r>
              <a:r>
                <a:rPr lang="en-US" sz="36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6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36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ইলেকট্রনিক</a:t>
              </a:r>
              <a:r>
                <a:rPr lang="en-US" sz="36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মিডিয়া</a:t>
              </a:r>
              <a:r>
                <a:rPr lang="en-US" sz="36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600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r>
                <a:rPr lang="en-US" sz="36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প্রযুক্তির</a:t>
              </a:r>
              <a:r>
                <a:rPr lang="en-US" sz="36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ব্যবহারের</a:t>
              </a:r>
              <a:r>
                <a:rPr lang="en-US" sz="36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মাধ্যমে</a:t>
              </a:r>
              <a:r>
                <a:rPr lang="en-US" sz="36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একে</a:t>
              </a:r>
              <a:r>
                <a:rPr lang="en-US" sz="36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অপরকে</a:t>
              </a:r>
              <a:r>
                <a:rPr lang="en-US" sz="36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সেবা</a:t>
              </a:r>
              <a:r>
                <a:rPr lang="en-US" sz="36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প্রদান</a:t>
              </a:r>
              <a:r>
                <a:rPr lang="en-US" sz="36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6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পারে</a:t>
              </a:r>
              <a:r>
                <a:rPr lang="bn-IN" sz="36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74469" y="5059680"/>
            <a:ext cx="557348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সহজভাবে বলা যায়ঃ- বৈশ্বিক যোগাযোগের 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</a:p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ব্যবস্থা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সমৃদ্ধ স্থানকে  বিশ্বগ্রাম বলে।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28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44731" y="1657812"/>
            <a:ext cx="5903304" cy="5050724"/>
            <a:chOff x="844731" y="1657812"/>
            <a:chExt cx="5903304" cy="5050724"/>
          </a:xfrm>
        </p:grpSpPr>
        <p:grpSp>
          <p:nvGrpSpPr>
            <p:cNvPr id="16" name="Group 15"/>
            <p:cNvGrpSpPr/>
            <p:nvPr/>
          </p:nvGrpSpPr>
          <p:grpSpPr>
            <a:xfrm>
              <a:off x="930709" y="1657812"/>
              <a:ext cx="5817326" cy="1933302"/>
              <a:chOff x="0" y="2238104"/>
              <a:chExt cx="6914605" cy="243840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0" y="2899954"/>
                <a:ext cx="6914605" cy="104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হারবার্ট মার্শাল ম্যাকলুহান</a:t>
                </a:r>
              </a:p>
            </p:txBody>
          </p:sp>
          <p:sp>
            <p:nvSpPr>
              <p:cNvPr id="13" name="Right Arrow 12"/>
              <p:cNvSpPr/>
              <p:nvPr/>
            </p:nvSpPr>
            <p:spPr>
              <a:xfrm>
                <a:off x="0" y="2238104"/>
                <a:ext cx="6818811" cy="2438400"/>
              </a:xfrm>
              <a:prstGeom prst="right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Down Arrow 1"/>
            <p:cNvSpPr/>
            <p:nvPr/>
          </p:nvSpPr>
          <p:spPr>
            <a:xfrm>
              <a:off x="844731" y="4318033"/>
              <a:ext cx="5736734" cy="2390503"/>
            </a:xfrm>
            <a:prstGeom prst="downArrow">
              <a:avLst>
                <a:gd name="adj1" fmla="val 50000"/>
                <a:gd name="adj2" fmla="val 5072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IN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তিঁনি, ১৯৬২ সালে </a:t>
              </a:r>
            </a:p>
            <a:p>
              <a:pPr algn="ctr"/>
              <a:r>
                <a:rPr lang="bn-IN" sz="28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 </a:t>
              </a:r>
            </a:p>
            <a:p>
              <a:pPr algn="ctr"/>
              <a:r>
                <a:rPr lang="bn-IN" sz="28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১৯৬৪ সালে </a:t>
              </a:r>
            </a:p>
            <a:p>
              <a:pPr algn="ctr"/>
              <a:r>
                <a:rPr lang="bn-IN" sz="28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দুটি বই </a:t>
              </a:r>
            </a:p>
            <a:p>
              <a:pPr algn="ctr"/>
              <a:r>
                <a:rPr lang="bn-IN" sz="28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রচনা করেছিলেন</a:t>
              </a:r>
              <a:endPara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44731" y="114300"/>
            <a:ext cx="11279861" cy="6664569"/>
            <a:chOff x="844731" y="114300"/>
            <a:chExt cx="11279861" cy="66645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4605" y="114300"/>
              <a:ext cx="5209987" cy="666456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44731" y="748937"/>
              <a:ext cx="573673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 algn="ctr">
                <a:buFont typeface="Wingdings" panose="05000000000000000000" pitchFamily="2" charset="2"/>
                <a:buChar char="Ø"/>
              </a:pP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ছবিতে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যাকে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দেখতে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পাচ্ছ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তোমরা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bn-IN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তাকে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চিন</a:t>
              </a:r>
              <a:r>
                <a:rPr lang="bn-IN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44731" y="3209192"/>
              <a:ext cx="48878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(তাঁর জন্মঃ ১৯১১ খ্রীঃ , মৃত্যুঃ ১৯৮০ খ্রীঃ ।)</a:t>
              </a:r>
              <a:endPara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51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28785" y="-217701"/>
            <a:ext cx="10854293" cy="6517545"/>
            <a:chOff x="1128785" y="-217701"/>
            <a:chExt cx="10854293" cy="651754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96283">
              <a:off x="8171861" y="-217701"/>
              <a:ext cx="3602677" cy="365080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96462">
              <a:off x="8633410" y="2873021"/>
              <a:ext cx="3349668" cy="342682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128785" y="468449"/>
              <a:ext cx="58091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তাঁর প্রকাশিত দুটি গ্রন্থ--</a:t>
              </a:r>
              <a:endParaRPr lang="en-US" sz="4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28785" y="1461212"/>
            <a:ext cx="7109525" cy="4242901"/>
            <a:chOff x="1128785" y="1461212"/>
            <a:chExt cx="7109525" cy="4639143"/>
          </a:xfrm>
        </p:grpSpPr>
        <p:sp>
          <p:nvSpPr>
            <p:cNvPr id="12" name="Pentagon 11"/>
            <p:cNvSpPr/>
            <p:nvPr/>
          </p:nvSpPr>
          <p:spPr>
            <a:xfrm>
              <a:off x="1128785" y="1461212"/>
              <a:ext cx="7109524" cy="1663332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rgbClr val="C00000"/>
                  </a:solidFill>
                </a:rPr>
                <a:t>Understanding Media : The Extensions of Man</a:t>
              </a:r>
              <a:endParaRPr lang="en-US" sz="4400" dirty="0">
                <a:solidFill>
                  <a:srgbClr val="C00000"/>
                </a:solidFill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>
              <a:off x="1128786" y="4263650"/>
              <a:ext cx="7109524" cy="1836705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rgbClr val="FF0000"/>
                  </a:solidFill>
                </a:rPr>
                <a:t>The Gutenberg Galaxy : The Making of Typographic Man</a:t>
              </a:r>
              <a:endParaRPr lang="en-US" sz="4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791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22811" y="230889"/>
            <a:ext cx="8038634" cy="1614195"/>
            <a:chOff x="722811" y="230889"/>
            <a:chExt cx="8038634" cy="1614195"/>
          </a:xfrm>
        </p:grpSpPr>
        <p:sp>
          <p:nvSpPr>
            <p:cNvPr id="5" name="TextBox 4"/>
            <p:cNvSpPr txBox="1"/>
            <p:nvPr/>
          </p:nvSpPr>
          <p:spPr>
            <a:xfrm>
              <a:off x="722811" y="583474"/>
              <a:ext cx="803863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বিশ্বগ্রাম</a:t>
              </a:r>
              <a:r>
                <a:rPr lang="en-US" sz="54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5400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প্রতিষ্ঠার</a:t>
              </a:r>
              <a:r>
                <a:rPr lang="en-US" sz="54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উপাদান</a:t>
              </a:r>
              <a:r>
                <a:rPr lang="en-US" sz="54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সমুহঃ</a:t>
              </a:r>
              <a:r>
                <a:rPr lang="en-US" sz="54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endPara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Pentagon 3"/>
            <p:cNvSpPr/>
            <p:nvPr/>
          </p:nvSpPr>
          <p:spPr>
            <a:xfrm>
              <a:off x="722811" y="230889"/>
              <a:ext cx="8033658" cy="1614195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5820" y="1506804"/>
            <a:ext cx="8901404" cy="4702629"/>
            <a:chOff x="615820" y="1506804"/>
            <a:chExt cx="8901404" cy="4702629"/>
          </a:xfrm>
        </p:grpSpPr>
        <p:sp>
          <p:nvSpPr>
            <p:cNvPr id="2" name="TextBox 1"/>
            <p:cNvSpPr txBox="1"/>
            <p:nvPr/>
          </p:nvSpPr>
          <p:spPr>
            <a:xfrm>
              <a:off x="853441" y="2183364"/>
              <a:ext cx="8038634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bn-IN" sz="4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১। হার্ডওয়ার</a:t>
              </a:r>
            </a:p>
            <a:p>
              <a:r>
                <a:rPr lang="en-US" sz="4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bn-IN" sz="4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২। সফটওয়ার </a:t>
              </a:r>
            </a:p>
            <a:p>
              <a:r>
                <a:rPr lang="en-US" sz="4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bn-IN" sz="4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৩। ডেটা/ উপাত্ত</a:t>
              </a:r>
            </a:p>
            <a:p>
              <a:r>
                <a:rPr lang="en-US" sz="4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bn-IN" sz="4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৪। মানুষের সক্ষমতা</a:t>
              </a:r>
            </a:p>
            <a:p>
              <a:r>
                <a:rPr lang="en-US" sz="4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bn-IN" sz="4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৫। সংযুক্ততা/ কানেকটিভিটি</a:t>
              </a:r>
              <a:endPara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Horizontal Scroll 5"/>
            <p:cNvSpPr/>
            <p:nvPr/>
          </p:nvSpPr>
          <p:spPr>
            <a:xfrm>
              <a:off x="615820" y="1506804"/>
              <a:ext cx="8901404" cy="4702629"/>
            </a:xfrm>
            <a:prstGeom prst="horizontalScrol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490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331</Words>
  <Application>Microsoft Office PowerPoint</Application>
  <PresentationFormat>Widescreen</PresentationFormat>
  <Paragraphs>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</cp:revision>
  <dcterms:created xsi:type="dcterms:W3CDTF">2021-06-15T06:28:12Z</dcterms:created>
  <dcterms:modified xsi:type="dcterms:W3CDTF">2021-06-15T06:30:23Z</dcterms:modified>
</cp:coreProperties>
</file>