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20" r:id="rId4"/>
  </p:sldMasterIdLst>
  <p:sldIdLst>
    <p:sldId id="256" r:id="rId5"/>
    <p:sldId id="257" r:id="rId6"/>
    <p:sldId id="276" r:id="rId7"/>
    <p:sldId id="277" r:id="rId8"/>
    <p:sldId id="258" r:id="rId9"/>
    <p:sldId id="259" r:id="rId10"/>
    <p:sldId id="278" r:id="rId11"/>
    <p:sldId id="260" r:id="rId12"/>
    <p:sldId id="279" r:id="rId13"/>
    <p:sldId id="261" r:id="rId14"/>
    <p:sldId id="262" r:id="rId15"/>
    <p:sldId id="263" r:id="rId16"/>
    <p:sldId id="264" r:id="rId17"/>
    <p:sldId id="280" r:id="rId18"/>
    <p:sldId id="265" r:id="rId19"/>
    <p:sldId id="266" r:id="rId20"/>
    <p:sldId id="267" r:id="rId21"/>
    <p:sldId id="281" r:id="rId22"/>
    <p:sldId id="268" r:id="rId23"/>
    <p:sldId id="282" r:id="rId24"/>
    <p:sldId id="283" r:id="rId25"/>
    <p:sldId id="284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00FF00"/>
    <a:srgbClr val="D6009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29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D8BD707-D9CF-40AE-B4C6-C98DA3205C09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1D8BD707-D9CF-40AE-B4C6-C98DA3205C09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1D8BD707-D9CF-40AE-B4C6-C98DA3205C09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1.jpeg"/><Relationship Id="rId4" Type="http://schemas.openxmlformats.org/officeDocument/2006/relationships/image" Target="../media/image20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9.jpeg"/><Relationship Id="rId5" Type="http://schemas.openxmlformats.org/officeDocument/2006/relationships/image" Target="../media/image15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352800"/>
            <a:ext cx="8686800" cy="2819400"/>
          </a:xfrm>
          <a:solidFill>
            <a:srgbClr val="00B050"/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r>
              <a:rPr sz="13800" dirty="0" err="1" smtClean="0">
                <a:solidFill>
                  <a:schemeClr val="tx1"/>
                </a:solidFill>
              </a:rPr>
              <a:t>স্বাগতম</a:t>
            </a:r>
            <a:endParaRPr lang="en-US" sz="138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381000"/>
            <a:ext cx="8833339" cy="2554545"/>
          </a:xfrm>
          <a:prstGeom prst="rect">
            <a:avLst/>
          </a:prstGeom>
          <a:solidFill>
            <a:schemeClr val="bg2">
              <a:lumMod val="10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8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8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8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81\Desktop\বৃতি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1" y="1143001"/>
            <a:ext cx="3429000" cy="24384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52400" y="3733800"/>
            <a:ext cx="88392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বৃতিঃ</a:t>
            </a:r>
            <a:endParaRPr lang="en-US" sz="3200" b="1" dirty="0" smtClean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বাইরের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স্তবককে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বৃতি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ইহা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বৃতি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খন্ডিত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সেটিকে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যুক্তবৃতি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সম্পুর্ণভাবে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খন্ডিত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বিযুক্তবৃতি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বৃতির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খন্ডিত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অংশকে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বৃত্যাওংশ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সবুজ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বৃতি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প্রস্তুতে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নেয়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ভিতরের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অংশগুলোকে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আক্রমন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নিম্নে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বৃতির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হলঃ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sz="2800" dirty="0" smtClean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304800"/>
            <a:ext cx="8686800" cy="609600"/>
          </a:xfrm>
          <a:prstGeom prst="rect">
            <a:avLst/>
          </a:prstGeom>
          <a:solidFill>
            <a:srgbClr val="7030A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বৃতি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-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W81\Desktop\234038kalerkanth-1--2019-07-08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066800"/>
            <a:ext cx="3962400" cy="2667000"/>
          </a:xfrm>
          <a:prstGeom prst="rect">
            <a:avLst/>
          </a:prstGeom>
          <a:ln w="38100" cap="sq">
            <a:solidFill>
              <a:srgbClr val="D6009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28600" y="3962400"/>
            <a:ext cx="8763000" cy="267765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দলমন্ডলঃ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বাইরের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স্তবক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খন্ড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অংশকে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পাপড়ি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পাপড়িগুলো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আলাদা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থাকলে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বিযুক্ত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পাপড়ি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সাধারনত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রঙিন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হলঃ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অত্যাবশ্যকীয়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অংশগুলোকে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রোদ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বৃস্টি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152400"/>
            <a:ext cx="8763000" cy="762000"/>
          </a:xfrm>
          <a:prstGeom prst="rect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দলমন্ডল</a:t>
            </a:r>
            <a:r>
              <a:rPr lang="en-US" sz="36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36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নিই</a:t>
            </a:r>
            <a:r>
              <a:rPr lang="en-US" sz="36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3600" dirty="0"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W81\Desktop\9t1103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914400"/>
            <a:ext cx="4953000" cy="2362201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38100" cap="sq">
            <a:solidFill>
              <a:srgbClr val="FFC000"/>
            </a:solidFill>
            <a:prstDash val="solid"/>
            <a:miter lim="800000"/>
          </a:ln>
          <a:effectLst>
            <a:glow rad="101600">
              <a:srgbClr val="FFC000">
                <a:alpha val="60000"/>
              </a:srgb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28600" y="3657600"/>
            <a:ext cx="8763000" cy="267765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পুংস্তবকঃ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তৃতীয়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স্তবক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স্তবকের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অংশকে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পুংকেশর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পুংস্তবকে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একাধিক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পুংকেশর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থাকতে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পুংকেশরে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দন্ডের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অংশটিকে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পুংদন্ড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শীর্ষে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থলির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অংশকে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পরাগধানী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2800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পুংকেশরের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800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যথাঃ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পুংদন্ড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পরাগদন্ড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228600" y="152400"/>
            <a:ext cx="8610600" cy="53340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3581400"/>
            <a:ext cx="8839200" cy="304698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38100">
            <a:solidFill>
              <a:srgbClr val="D6009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স্ত্রীস্তবকঃ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কেন্দ্রে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অবস্তান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স্ত্রীসবক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একাধীক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গর্ভপত্র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গর্ভ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পত্রের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যথাঃ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গর্ভাশয়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গর্ভদন্ড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গর্ভমুন্ড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গর্ভাশয়ে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ভিতর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ডিম্বক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সজ্জিত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b="1" dirty="0"/>
          </a:p>
        </p:txBody>
      </p:sp>
      <p:pic>
        <p:nvPicPr>
          <p:cNvPr id="1026" name="Picture 2" descr="C:\Users\m\Downloads\Magnol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1" y="1285875"/>
            <a:ext cx="3505200" cy="2066925"/>
          </a:xfrm>
          <a:prstGeom prst="rect">
            <a:avLst/>
          </a:prstGeom>
          <a:ln w="38100" cap="sq">
            <a:solidFill>
              <a:srgbClr val="00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ounded Rectangle 5"/>
          <p:cNvSpPr/>
          <p:nvPr/>
        </p:nvSpPr>
        <p:spPr>
          <a:xfrm>
            <a:off x="533400" y="457200"/>
            <a:ext cx="7620000" cy="6858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4343400" y="2057400"/>
            <a:ext cx="1752600" cy="30480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400800" y="1981200"/>
            <a:ext cx="1143000" cy="5334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স্ত্রীস্তবক</a:t>
            </a:r>
            <a:endParaRPr lang="en-US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743200" y="381000"/>
            <a:ext cx="3733800" cy="10668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m\Downloads\CqIEa6htseeLEFvnqeSN6JPLWrnmiV5aXtaNkzLs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828800"/>
            <a:ext cx="7010400" cy="3886200"/>
          </a:xfrm>
          <a:prstGeom prst="rect">
            <a:avLst/>
          </a:prstGeom>
          <a:ln w="88900" cap="sq" cmpd="thickThin">
            <a:solidFill>
              <a:srgbClr val="D60093"/>
            </a:solidFill>
            <a:prstDash val="solid"/>
            <a:miter lim="800000"/>
          </a:ln>
          <a:effectLst>
            <a:glow rad="101600">
              <a:srgbClr val="D60093">
                <a:alpha val="60000"/>
              </a:srgbClr>
            </a:glow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228600" y="6019800"/>
            <a:ext cx="8534400" cy="533400"/>
          </a:xfrm>
          <a:prstGeom prst="rect">
            <a:avLst/>
          </a:prstGeom>
          <a:solidFill>
            <a:schemeClr val="tx2">
              <a:lumMod val="75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বৃতি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দলমন্ডলের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4267200"/>
            <a:ext cx="8686800" cy="233910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পরাগায়নঃ</a:t>
            </a:r>
            <a:r>
              <a:rPr lang="en-US" sz="32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পরাগধানী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পরাগরেণু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ফুলে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জাতের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গর্ভমুন্ডে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স্তানান্তরিত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প্রক্রিয়াকে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পরাগায়ন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পরাগায়ন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যথাঃ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স্ব-পরাগায়ন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পরাগায়ন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pic>
        <p:nvPicPr>
          <p:cNvPr id="3074" name="Picture 2" descr="C:\Users\m\Downloads\পরাগায়ন-কি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00200"/>
            <a:ext cx="4038600" cy="2286000"/>
          </a:xfrm>
          <a:prstGeom prst="rect">
            <a:avLst/>
          </a:prstGeom>
          <a:ln w="38100" cap="sq">
            <a:solidFill>
              <a:srgbClr val="D6009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 descr="C:\Users\m\Downloads\image_460598_1591447619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1600200"/>
            <a:ext cx="3810000" cy="2286000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ounded Rectangle 6"/>
          <p:cNvSpPr/>
          <p:nvPr/>
        </p:nvSpPr>
        <p:spPr>
          <a:xfrm>
            <a:off x="152400" y="533400"/>
            <a:ext cx="8839200" cy="609600"/>
          </a:xfrm>
          <a:prstGeom prst="roundRect">
            <a:avLst/>
          </a:prstGeom>
          <a:blipFill>
            <a:blip r:embed="rId5" cstate="print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3810000"/>
            <a:ext cx="8839200" cy="280076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rgbClr val="D6009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স্ব-পরাগায়ন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গাছের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ভিন্ন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পরাগায়ন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স্ব-পরাগায়ন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বলে।যেমনঃ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সরিষা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ধুতরা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উদ্ভিদে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স্ব-পরাগায়ন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পরাগরেণুর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অপচয়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 এ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ছাড়া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বোইশিষ্টের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ঐ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প্রজাতির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চরিত্রগত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বৈশিষ্ট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বজায়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 </a:t>
            </a:r>
          </a:p>
          <a:p>
            <a:endParaRPr lang="en-US" sz="3200" dirty="0"/>
          </a:p>
        </p:txBody>
      </p:sp>
      <p:pic>
        <p:nvPicPr>
          <p:cNvPr id="5" name="Picture 3" descr="C:\Users\m\Downloads\image_460598_1591447619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066800"/>
            <a:ext cx="5181600" cy="2362200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ounded Rectangle 5"/>
          <p:cNvSpPr/>
          <p:nvPr/>
        </p:nvSpPr>
        <p:spPr>
          <a:xfrm>
            <a:off x="381000" y="152400"/>
            <a:ext cx="8534400" cy="685800"/>
          </a:xfrm>
          <a:prstGeom prst="roundRect">
            <a:avLst/>
          </a:prstGeom>
          <a:blipFill>
            <a:blip r:embed="rId4" cstate="print"/>
            <a:tile tx="0" ty="0" sx="100000" sy="100000" flip="none" algn="tl"/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পরাগায়ন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নিইঃ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81\Downloads\9t11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219200"/>
            <a:ext cx="487680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52400" y="3657600"/>
            <a:ext cx="8763000" cy="2308324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পরাগায়নঃ</a:t>
            </a:r>
            <a:endParaRPr lang="en-US" sz="3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প্রজাতির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ভিন্ন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পরাগ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পরাগায়ন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যেমনঃ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শিমুল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পেপে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ইত্যাদির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পর-পরাগায়ন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প্রজাতির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সৃস্টি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ভিন্ন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গুনসম্পন্ন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গাছের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পরাগায়ন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গুনসম্পন্ন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04800" y="152400"/>
            <a:ext cx="8610600" cy="609600"/>
          </a:xfrm>
          <a:prstGeom prst="roundRect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নিম্নে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124200" y="228600"/>
            <a:ext cx="3352800" cy="1143000"/>
          </a:xfrm>
          <a:prstGeom prst="ellipse">
            <a:avLst/>
          </a:prstGeom>
          <a:solidFill>
            <a:schemeClr val="bg2">
              <a:lumMod val="10000"/>
            </a:schemeClr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C:\Users\m\Downloads\Khaula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676401"/>
            <a:ext cx="6400799" cy="3733800"/>
          </a:xfrm>
          <a:prstGeom prst="rect">
            <a:avLst/>
          </a:prstGeom>
          <a:ln w="88900" cap="sq" cmpd="thickThin">
            <a:solidFill>
              <a:srgbClr val="D60093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ounded Rectangle 3"/>
          <p:cNvSpPr/>
          <p:nvPr/>
        </p:nvSpPr>
        <p:spPr>
          <a:xfrm>
            <a:off x="381000" y="5715000"/>
            <a:ext cx="8305800" cy="6096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ছক</a:t>
            </a:r>
            <a:r>
              <a:rPr lang="en-US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আকারে</a:t>
            </a:r>
            <a:r>
              <a:rPr lang="en-US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পরাগায়নের</a:t>
            </a:r>
            <a:r>
              <a:rPr lang="en-US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বর্ননা</a:t>
            </a:r>
            <a:r>
              <a:rPr lang="en-US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W81\Downloads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1295400"/>
            <a:ext cx="2819400" cy="23621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75" name="Picture 3" descr="C:\Users\W81\Downloads\14958860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1" y="1295400"/>
            <a:ext cx="2743199" cy="23622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76" name="Picture 4" descr="C:\Users\W81\Downloads\images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1295400"/>
            <a:ext cx="2667000" cy="2438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52400" y="4038600"/>
            <a:ext cx="8763000" cy="2339102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পরাগায়নের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মাধ্যমঃ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পরাগ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বহন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গর্ভমুন্ড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পরাগায়নের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হলঃ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কীটপতঙ্গ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এমনকি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এ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52400" y="152400"/>
            <a:ext cx="8763000" cy="914400"/>
          </a:xfrm>
          <a:prstGeom prst="roundRect">
            <a:avLst/>
          </a:prstGeom>
          <a:blipFill>
            <a:blip r:embed="rId6" cstate="print"/>
            <a:tile tx="0" ty="0" sx="100000" sy="100000" flip="none" algn="tl"/>
          </a:blip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এ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265238"/>
          </a:xfrm>
          <a:solidFill>
            <a:srgbClr val="00B050"/>
          </a:solidFill>
          <a:ln w="57150">
            <a:solidFill>
              <a:srgbClr val="0070C0"/>
            </a:solidFill>
          </a:ln>
          <a:effectLst>
            <a:glow rad="101600">
              <a:srgbClr val="0070C0">
                <a:alpha val="60000"/>
              </a:srgbClr>
            </a:glow>
          </a:effectLst>
        </p:spPr>
        <p:txBody>
          <a:bodyPr>
            <a:normAutofit/>
          </a:bodyPr>
          <a:lstStyle/>
          <a:p>
            <a:pPr algn="r"/>
            <a:r>
              <a:rPr lang="en-US" sz="6600" dirty="0" err="1" smtClean="0">
                <a:solidFill>
                  <a:srgbClr val="FFFF00"/>
                </a:solidFill>
              </a:rPr>
              <a:t>পরিচিতি</a:t>
            </a:r>
            <a:endParaRPr lang="en-US" sz="66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525963"/>
          </a:xfrm>
          <a:solidFill>
            <a:schemeClr val="tx2">
              <a:lumMod val="75000"/>
            </a:schemeClr>
          </a:solidFill>
          <a:ln w="57150">
            <a:solidFill>
              <a:srgbClr val="FF0000"/>
            </a:solidFill>
          </a:ln>
        </p:spPr>
        <p:txBody>
          <a:bodyPr/>
          <a:lstStyle/>
          <a:p>
            <a:pPr algn="ctr"/>
            <a:endParaRPr lang="en-US" sz="3600" b="1" dirty="0" smtClean="0">
              <a:solidFill>
                <a:srgbClr val="00B0F0"/>
              </a:solidFill>
            </a:endParaRPr>
          </a:p>
          <a:p>
            <a:pPr algn="ctr"/>
            <a:endParaRPr lang="en-US" sz="3600" b="1" dirty="0" smtClean="0">
              <a:solidFill>
                <a:srgbClr val="00B0F0"/>
              </a:solidFill>
            </a:endParaRPr>
          </a:p>
          <a:p>
            <a:pPr algn="ctr"/>
            <a:r>
              <a:rPr lang="en-US" sz="3600" b="1" dirty="0" err="1" smtClean="0">
                <a:solidFill>
                  <a:srgbClr val="00B0F0"/>
                </a:solidFill>
              </a:rPr>
              <a:t>মোঃ</a:t>
            </a:r>
            <a:r>
              <a:rPr lang="en-US" sz="3600" b="1" dirty="0" smtClean="0">
                <a:solidFill>
                  <a:srgbClr val="00B0F0"/>
                </a:solidFill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</a:rPr>
              <a:t>নূরুল</a:t>
            </a:r>
            <a:r>
              <a:rPr lang="en-US" sz="3600" b="1" dirty="0" smtClean="0">
                <a:solidFill>
                  <a:srgbClr val="00B0F0"/>
                </a:solidFill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</a:rPr>
              <a:t>আলম</a:t>
            </a:r>
            <a:r>
              <a:rPr lang="en-US" sz="3600" b="1" dirty="0" smtClean="0">
                <a:solidFill>
                  <a:srgbClr val="00B0F0"/>
                </a:solidFill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00B0F0"/>
                </a:solidFill>
              </a:rPr>
              <a:t>সহঃ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প্রধান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শিক্ষক</a:t>
            </a:r>
            <a:endParaRPr lang="en-US" sz="2800" dirty="0" smtClean="0">
              <a:solidFill>
                <a:srgbClr val="00B0F0"/>
              </a:solidFill>
            </a:endParaRPr>
          </a:p>
          <a:p>
            <a:pPr algn="ctr"/>
            <a:r>
              <a:rPr lang="en-US" sz="2800" dirty="0" err="1" smtClean="0">
                <a:solidFill>
                  <a:srgbClr val="00B0F0"/>
                </a:solidFill>
              </a:rPr>
              <a:t>রায়পুরা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আর,কে,আর,এম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উচ্চ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বিদ্যালয়</a:t>
            </a:r>
            <a:r>
              <a:rPr lang="en-US" sz="2800" dirty="0" smtClean="0">
                <a:solidFill>
                  <a:srgbClr val="00B0F0"/>
                </a:solidFill>
              </a:rPr>
              <a:t>। </a:t>
            </a:r>
          </a:p>
          <a:p>
            <a:pPr algn="ctr"/>
            <a:r>
              <a:rPr lang="en-US" sz="2000" dirty="0" err="1" smtClean="0">
                <a:solidFill>
                  <a:srgbClr val="00B0F0"/>
                </a:solidFill>
              </a:rPr>
              <a:t>রায়পুরা</a:t>
            </a:r>
            <a:r>
              <a:rPr lang="en-US" sz="2000" dirty="0" smtClean="0">
                <a:solidFill>
                  <a:srgbClr val="00B0F0"/>
                </a:solidFill>
              </a:rPr>
              <a:t> – </a:t>
            </a:r>
            <a:r>
              <a:rPr lang="en-US" sz="2000" dirty="0" err="1" smtClean="0">
                <a:solidFill>
                  <a:srgbClr val="00B0F0"/>
                </a:solidFill>
              </a:rPr>
              <a:t>নরসিংদী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1000" cy="4525963"/>
          </a:xfrm>
          <a:solidFill>
            <a:srgbClr val="00B0F0"/>
          </a:solidFill>
          <a:ln w="57150">
            <a:solidFill>
              <a:srgbClr val="7030A0"/>
            </a:solidFill>
          </a:ln>
        </p:spPr>
        <p:txBody>
          <a:bodyPr/>
          <a:lstStyle/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r>
              <a:rPr lang="en-US" sz="3600" dirty="0" err="1" smtClean="0"/>
              <a:t>বিষয়ঃ</a:t>
            </a:r>
            <a:r>
              <a:rPr lang="en-US" sz="3600" dirty="0" smtClean="0"/>
              <a:t> </a:t>
            </a:r>
            <a:r>
              <a:rPr lang="en-US" sz="3600" dirty="0" err="1" smtClean="0"/>
              <a:t>জীব</a:t>
            </a:r>
            <a:r>
              <a:rPr lang="en-US" sz="3600" dirty="0" smtClean="0"/>
              <a:t> </a:t>
            </a:r>
            <a:r>
              <a:rPr lang="en-US" sz="3600" dirty="0" err="1" smtClean="0"/>
              <a:t>বিজ্ঞান</a:t>
            </a:r>
            <a:endParaRPr lang="en-US" sz="3600" dirty="0" smtClean="0"/>
          </a:p>
          <a:p>
            <a:pPr algn="ctr"/>
            <a:r>
              <a:rPr lang="en-US" sz="3600" dirty="0" err="1" smtClean="0"/>
              <a:t>শ্রেণীঃ</a:t>
            </a:r>
            <a:r>
              <a:rPr lang="en-US" sz="3600" dirty="0" smtClean="0"/>
              <a:t> ৯ম – ১০ম</a:t>
            </a:r>
          </a:p>
          <a:p>
            <a:pPr algn="ctr"/>
            <a:r>
              <a:rPr lang="en-US" sz="3600" dirty="0" err="1" smtClean="0"/>
              <a:t>অধ্যায়ঃ</a:t>
            </a:r>
            <a:r>
              <a:rPr lang="en-US" sz="3600" dirty="0" smtClean="0"/>
              <a:t> </a:t>
            </a:r>
            <a:r>
              <a:rPr lang="en-US" sz="3600" dirty="0" err="1" smtClean="0"/>
              <a:t>একাদশ</a:t>
            </a:r>
            <a:endParaRPr lang="en-US" sz="3600" dirty="0" smtClean="0"/>
          </a:p>
          <a:p>
            <a:endParaRPr lang="en-US" dirty="0"/>
          </a:p>
        </p:txBody>
      </p:sp>
      <p:pic>
        <p:nvPicPr>
          <p:cNvPr id="1026" name="Picture 2" descr="D:\Picture\8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28600"/>
            <a:ext cx="1295400" cy="1143000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057400"/>
            <a:ext cx="8763000" cy="452431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rgbClr val="FF66FF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>
              <a:buFont typeface="Arial" pitchFamily="34" charset="0"/>
              <a:buChar char="•"/>
            </a:pPr>
            <a:endParaRPr lang="en-US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সম্পুর্ণ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প্রজননের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অঙ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।। </a:t>
            </a:r>
            <a:endParaRPr lang="en-US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সবুজ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বৃতির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উদ্ভিদে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পরাগায়ন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2743200" y="304800"/>
            <a:ext cx="3962400" cy="14478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মূল্যায়নঃ</a:t>
            </a:r>
            <a:endParaRPr lang="en-US" sz="48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971800" y="381000"/>
            <a:ext cx="3276600" cy="12954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762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40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C:\Users\m\Downloads\download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057400"/>
            <a:ext cx="6019799" cy="3505200"/>
          </a:xfrm>
          <a:prstGeom prst="rect">
            <a:avLst/>
          </a:prstGeom>
          <a:ln w="2286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ounded Rectangle 3"/>
          <p:cNvSpPr/>
          <p:nvPr/>
        </p:nvSpPr>
        <p:spPr>
          <a:xfrm>
            <a:off x="533400" y="5867400"/>
            <a:ext cx="8077200" cy="762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57150"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।।  </a:t>
            </a:r>
            <a:endParaRPr lang="en-US" sz="32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W81\Downloads\images 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676400"/>
            <a:ext cx="7086600" cy="3962400"/>
          </a:xfrm>
          <a:prstGeom prst="ellipse">
            <a:avLst/>
          </a:prstGeom>
          <a:ln w="57150" cap="rnd">
            <a:solidFill>
              <a:schemeClr val="accent1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ounded Rectangle 2"/>
          <p:cNvSpPr/>
          <p:nvPr/>
        </p:nvSpPr>
        <p:spPr>
          <a:xfrm>
            <a:off x="152400" y="152400"/>
            <a:ext cx="8763000" cy="13716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7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72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7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ও</a:t>
            </a:r>
            <a:endParaRPr lang="en-US" sz="7200" dirty="0"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28600" y="5715000"/>
            <a:ext cx="8610600" cy="990600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rgbClr val="FF66FF"/>
                </a:solidFill>
                <a:latin typeface="NikoshBAN" pitchFamily="2" charset="0"/>
                <a:cs typeface="NikoshBAN" pitchFamily="2" charset="0"/>
              </a:rPr>
              <a:t>ফুলেল</a:t>
            </a:r>
            <a:r>
              <a:rPr lang="en-US" sz="6600" dirty="0" smtClean="0">
                <a:solidFill>
                  <a:srgbClr val="FF66FF"/>
                </a:solidFill>
                <a:latin typeface="NikoshBAN" pitchFamily="2" charset="0"/>
                <a:cs typeface="NikoshBAN" pitchFamily="2" charset="0"/>
              </a:rPr>
              <a:t>              </a:t>
            </a:r>
            <a:r>
              <a:rPr lang="en-US" sz="6600" dirty="0" err="1" smtClean="0">
                <a:solidFill>
                  <a:srgbClr val="FF66FF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6600" dirty="0">
              <a:solidFill>
                <a:srgbClr val="FF66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iologyBD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114800"/>
            <a:ext cx="3962400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 descr="বিজ্ঞান | 788665 | কালের কণ্ঠ | kalerkanth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219200"/>
            <a:ext cx="4419600" cy="4191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4" name="Picture 6" descr="BiologyBD.co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066800"/>
            <a:ext cx="3810000" cy="2895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ounded Rectangle 4"/>
          <p:cNvSpPr/>
          <p:nvPr/>
        </p:nvSpPr>
        <p:spPr>
          <a:xfrm>
            <a:off x="381000" y="152400"/>
            <a:ext cx="8534400" cy="762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419600" y="5562600"/>
            <a:ext cx="4495800" cy="1066800"/>
          </a:xfrm>
          <a:prstGeom prst="roundRect">
            <a:avLst/>
          </a:prstGeom>
          <a:solidFill>
            <a:schemeClr val="bg2">
              <a:lumMod val="10000"/>
            </a:scheme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অংশ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66010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00B050"/>
            </a:solidFill>
          </a:ln>
          <a:effectLst>
            <a:glow rad="101600">
              <a:srgbClr val="00B050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জীবে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প্রজননের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ধারনা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। </a:t>
            </a:r>
          </a:p>
          <a:p>
            <a:pPr algn="ctr"/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4" descr="বিজ্ঞান | 788665 | কালের কণ্ঠ | kalerkanth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600200"/>
            <a:ext cx="4038600" cy="4267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6" descr="BiologyBD.c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600200"/>
            <a:ext cx="4114800" cy="4267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304800" y="914400"/>
            <a:ext cx="8534400" cy="228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587853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76200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800" dirty="0" smtClean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 smtClean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শিখবঃ</a:t>
            </a:r>
            <a:endParaRPr lang="en-US" sz="28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Char char="•"/>
            </a:pPr>
            <a:endParaRPr lang="en-US" sz="28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প্রজনন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endParaRPr lang="en-US" sz="28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প্রজননের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অজ্ঞ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পরাগায়ন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পরাগায়ন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>
              <a:buFont typeface="Arial" pitchFamily="34" charset="0"/>
              <a:buChar char="•"/>
            </a:pPr>
            <a:endParaRPr lang="en-US" sz="28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Char char="•"/>
            </a:pPr>
            <a:endParaRPr lang="en-US" sz="4000" dirty="0" smtClean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Char char="•"/>
            </a:pPr>
            <a:endParaRPr lang="en-US" sz="2800" dirty="0" smtClean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Char char="•"/>
            </a:pPr>
            <a:endParaRPr lang="en-US" sz="2800" dirty="0" smtClean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W81\Downloads\download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914400"/>
            <a:ext cx="3581400" cy="2514600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458" name="AutoShape 2" descr="কৃষি জিজ্ঞাসা - 🎇🎆বাগান করবেন? বীজ গজাবেন কি ভাবে? 🍅🍅মিষ্টিকুমড়া, শিম,  বরবটি, লাউ, শশা ,তরমুজ, করলা, চিচিঙ্গা, ঝিঙ্গা জাতীয় বীজ🍅🍅 ১) প্রথমে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459" name="Picture 3" descr="C:\Users\m\Downloads\download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1" y="914400"/>
            <a:ext cx="4114800" cy="25146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52400" y="3733800"/>
            <a:ext cx="8763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প্রজনন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শারীরিক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প্রতিরুপ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সৃস্টি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ভবিষ্যত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বংশধর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রেখে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4800600"/>
            <a:ext cx="8686800" cy="187743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প্রকিয়ায়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বংশধর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সৃস্টি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তাকেই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প্রজনন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প্রজনন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যথাঃ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যৌন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অযৌন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প্রজননের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সম্পুর্ণ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গুরুত্বই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বেশী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152400"/>
            <a:ext cx="8534400" cy="533400"/>
          </a:xfrm>
          <a:prstGeom prst="rect">
            <a:avLst/>
          </a:prstGeom>
          <a:solidFill>
            <a:schemeClr val="tx1"/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3505200"/>
            <a:ext cx="8763000" cy="3170099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প্রজননের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গুরুত্বঃ</a:t>
            </a:r>
            <a:endParaRPr lang="en-US" sz="32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>
              <a:buAutoNum type="arabicParenBoth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প্রজনন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প্রক্রিয়ায়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বংশধর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সৃস্টি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বংশধারা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514350" indent="-514350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(২)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প্রজনন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জীবের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অস্তিত্ব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বিলুপ্ত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514350" indent="-514350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(৩)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ব্যাকটেরিয়া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জীবে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প্রজনন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প্রজাতির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অস্তিত্ব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টিকে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514350" indent="-514350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(৪)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প্রজনন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প্রক্রিয়ায়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উদ্ভিদে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উৎপাদিত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খদ্যের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বিষেশ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সম্পুর্ণ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রুপে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নির্ভরশীল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C:\Users\m\Downloads\download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1" y="914400"/>
            <a:ext cx="4114800" cy="22860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 descr="C:\Users\W81\Downloads\download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914400"/>
            <a:ext cx="3581400" cy="2286000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04800" y="228600"/>
            <a:ext cx="8382000" cy="533400"/>
          </a:xfrm>
          <a:prstGeom prst="rect">
            <a:avLst/>
          </a:prstGeom>
          <a:solidFill>
            <a:schemeClr val="tx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প্রজননের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নিই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W81\Desktop\234038kalerkanth-1--2019-07-08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685800"/>
            <a:ext cx="3886200" cy="236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04800" y="3200400"/>
            <a:ext cx="8610600" cy="3539430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প্রজননে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নিম্নরুপঃ</a:t>
            </a:r>
            <a:endParaRPr lang="en-US" sz="2800" dirty="0" smtClean="0">
              <a:solidFill>
                <a:schemeClr val="bg2">
                  <a:lumMod val="2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প্রজননে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অপরীসিম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কান্ডের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রুপান্তরিত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প্রজননের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রুপান্তরিত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বিটপকে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যেমনঃ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পুস্পাক্ষ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বৃতি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দলমন্ডল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পুংস্তবক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স্ত্রীস্তবক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পুস্পাক্ষঃ</a:t>
            </a:r>
            <a:endParaRPr lang="en-US" sz="2800" dirty="0" smtClean="0">
              <a:solidFill>
                <a:schemeClr val="bg2">
                  <a:lumMod val="2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বৃন্তশীর্ষে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বাকী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চারটি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স্তবক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পরপর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সাজানো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পুস্পাক্ষ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2400" y="152400"/>
            <a:ext cx="8839200" cy="4572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প্রজননে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971800" y="228600"/>
            <a:ext cx="3733800" cy="1219200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0594" name="Picture 2" descr="মাধ্যমিক বিদ্যালয়ে শিক্ষক নিয়োগ প্রস্তুতি - banglanews24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600200"/>
            <a:ext cx="5308600" cy="37338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ounded Rectangle 3"/>
          <p:cNvSpPr/>
          <p:nvPr/>
        </p:nvSpPr>
        <p:spPr>
          <a:xfrm>
            <a:off x="609600" y="5791200"/>
            <a:ext cx="7848600" cy="6096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প্রজননের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678</TotalTime>
  <Words>792</Words>
  <Application>Microsoft Office PowerPoint</Application>
  <PresentationFormat>On-screen Show (4:3)</PresentationFormat>
  <Paragraphs>99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Equity</vt:lpstr>
      <vt:lpstr>Office Theme</vt:lpstr>
      <vt:lpstr>Verve</vt:lpstr>
      <vt:lpstr>Urban</vt:lpstr>
      <vt:lpstr>স্বাগতম</vt:lpstr>
      <vt:lpstr>পরিচিতি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পরিচিতি</dc:title>
  <dc:creator>W81</dc:creator>
  <cp:lastModifiedBy>m</cp:lastModifiedBy>
  <cp:revision>121</cp:revision>
  <dcterms:created xsi:type="dcterms:W3CDTF">2006-08-16T00:00:00Z</dcterms:created>
  <dcterms:modified xsi:type="dcterms:W3CDTF">2021-06-16T12:36:29Z</dcterms:modified>
</cp:coreProperties>
</file>