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1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84" y="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6CA84B-469C-462A-97DD-BB403D817E95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B4BC56-23F0-4C87-9A5D-445C7FD70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219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জানিয়ে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ঠের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প্রতি শিক্ষার্থীদের মনোযোগ আকর্ষন করা যেতে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bn-IN" baseline="0" smtClean="0">
                <a:latin typeface="NikoshBAN" pitchFamily="2" charset="0"/>
                <a:cs typeface="NikoshBAN" pitchFamily="2" charset="0"/>
              </a:rPr>
              <a:t>।</a:t>
            </a:r>
            <a:endParaRPr lang="en-US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FFD2D-F462-481A-A0D6-84A62CC6F73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853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4BC56-23F0-4C87-9A5D-445C7FD702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065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4BC56-23F0-4C87-9A5D-445C7FD702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51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C9042-183A-40D9-8D5E-9FF4BCB8170C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21723-16DB-4448-889D-ED2B225D9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892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C9042-183A-40D9-8D5E-9FF4BCB8170C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21723-16DB-4448-889D-ED2B225D9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066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C9042-183A-40D9-8D5E-9FF4BCB8170C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21723-16DB-4448-889D-ED2B225D9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143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C9042-183A-40D9-8D5E-9FF4BCB8170C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21723-16DB-4448-889D-ED2B225D9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519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C9042-183A-40D9-8D5E-9FF4BCB8170C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21723-16DB-4448-889D-ED2B225D9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008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C9042-183A-40D9-8D5E-9FF4BCB8170C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21723-16DB-4448-889D-ED2B225D9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88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C9042-183A-40D9-8D5E-9FF4BCB8170C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21723-16DB-4448-889D-ED2B225D9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203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C9042-183A-40D9-8D5E-9FF4BCB8170C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21723-16DB-4448-889D-ED2B225D9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142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C9042-183A-40D9-8D5E-9FF4BCB8170C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21723-16DB-4448-889D-ED2B225D9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030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C9042-183A-40D9-8D5E-9FF4BCB8170C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21723-16DB-4448-889D-ED2B225D9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918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C9042-183A-40D9-8D5E-9FF4BCB8170C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21723-16DB-4448-889D-ED2B225D9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889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9042-183A-40D9-8D5E-9FF4BCB8170C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21723-16DB-4448-889D-ED2B225D9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42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0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58" y="685800"/>
            <a:ext cx="7635741" cy="54864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 rot="411455">
            <a:off x="3048000" y="1081158"/>
            <a:ext cx="4419600" cy="1862048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bn-BD" sz="115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914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l"/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3"/>
            <a:tile tx="0" ty="0" sx="100000" sy="100000" flip="none" algn="tl"/>
          </a:blipFill>
        </p:spPr>
        <p:txBody>
          <a:bodyPr>
            <a:normAutofit fontScale="92500"/>
          </a:bodyPr>
          <a:lstStyle/>
          <a:p>
            <a:r>
              <a:rPr lang="en-US" sz="4400" dirty="0" err="1" smtClean="0">
                <a:solidFill>
                  <a:srgbClr val="0000FF"/>
                </a:solidFill>
              </a:rPr>
              <a:t>অনুধাবনমূলক</a:t>
            </a:r>
            <a:r>
              <a:rPr lang="en-US" sz="4400" dirty="0" smtClean="0">
                <a:solidFill>
                  <a:srgbClr val="0000FF"/>
                </a:solidFill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</a:rPr>
              <a:t>প্রশ্ন</a:t>
            </a:r>
            <a:r>
              <a:rPr lang="en-US" sz="4400" dirty="0" smtClean="0">
                <a:solidFill>
                  <a:srgbClr val="0000FF"/>
                </a:solidFill>
                <a:sym typeface="Wingdings" pitchFamily="2" charset="2"/>
              </a:rPr>
              <a:t> :</a:t>
            </a:r>
            <a:r>
              <a:rPr lang="en-US" dirty="0" smtClean="0">
                <a:sym typeface="Wingdings" pitchFamily="2" charset="2"/>
              </a:rPr>
              <a:t>(</a:t>
            </a:r>
            <a:r>
              <a:rPr lang="en-US" sz="3600" dirty="0" smtClean="0">
                <a:sym typeface="Wingdings" pitchFamily="2" charset="2"/>
              </a:rPr>
              <a:t>০১) </a:t>
            </a:r>
            <a:r>
              <a:rPr lang="en-US" sz="3600" dirty="0" err="1" smtClean="0">
                <a:sym typeface="Wingdings" pitchFamily="2" charset="2"/>
              </a:rPr>
              <a:t>সরু</a:t>
            </a:r>
            <a:r>
              <a:rPr lang="en-US" sz="3600" dirty="0" smtClean="0">
                <a:sym typeface="Wingdings" pitchFamily="2" charset="2"/>
              </a:rPr>
              <a:t> </a:t>
            </a:r>
            <a:r>
              <a:rPr lang="en-US" sz="3600" dirty="0" err="1" smtClean="0">
                <a:sym typeface="Wingdings" pitchFamily="2" charset="2"/>
              </a:rPr>
              <a:t>তারের</a:t>
            </a:r>
            <a:r>
              <a:rPr lang="en-US" sz="3600" dirty="0" smtClean="0">
                <a:sym typeface="Wingdings" pitchFamily="2" charset="2"/>
              </a:rPr>
              <a:t> </a:t>
            </a:r>
            <a:r>
              <a:rPr lang="en-US" sz="3600" dirty="0" err="1" smtClean="0">
                <a:sym typeface="Wingdings" pitchFamily="2" charset="2"/>
              </a:rPr>
              <a:t>চেয়ে</a:t>
            </a:r>
            <a:r>
              <a:rPr lang="en-US" sz="3600" dirty="0" smtClean="0">
                <a:sym typeface="Wingdings" pitchFamily="2" charset="2"/>
              </a:rPr>
              <a:t> </a:t>
            </a:r>
            <a:r>
              <a:rPr lang="en-US" sz="3600" dirty="0" err="1" smtClean="0">
                <a:sym typeface="Wingdings" pitchFamily="2" charset="2"/>
              </a:rPr>
              <a:t>মোটা</a:t>
            </a:r>
            <a:r>
              <a:rPr lang="en-US" sz="3600" dirty="0" smtClean="0">
                <a:sym typeface="Wingdings" pitchFamily="2" charset="2"/>
              </a:rPr>
              <a:t> </a:t>
            </a:r>
            <a:r>
              <a:rPr lang="en-US" sz="3600" dirty="0" err="1" smtClean="0">
                <a:sym typeface="Wingdings" pitchFamily="2" charset="2"/>
              </a:rPr>
              <a:t>তারে</a:t>
            </a:r>
            <a:r>
              <a:rPr lang="en-US" sz="3600" dirty="0" smtClean="0">
                <a:sym typeface="Wingdings" pitchFamily="2" charset="2"/>
              </a:rPr>
              <a:t> </a:t>
            </a:r>
            <a:r>
              <a:rPr lang="en-US" sz="3600" dirty="0" err="1" smtClean="0">
                <a:sym typeface="Wingdings" pitchFamily="2" charset="2"/>
              </a:rPr>
              <a:t>বেশি</a:t>
            </a:r>
            <a:r>
              <a:rPr lang="en-US" sz="3600" dirty="0" smtClean="0">
                <a:sym typeface="Wingdings" pitchFamily="2" charset="2"/>
              </a:rPr>
              <a:t> </a:t>
            </a:r>
            <a:r>
              <a:rPr lang="en-US" sz="3600" dirty="0" err="1" smtClean="0">
                <a:sym typeface="Wingdings" pitchFamily="2" charset="2"/>
              </a:rPr>
              <a:t>বিদু</a:t>
            </a:r>
            <a:r>
              <a:rPr lang="en-US" sz="3600" dirty="0" smtClean="0">
                <a:sym typeface="Wingdings" pitchFamily="2" charset="2"/>
              </a:rPr>
              <a:t>ৎ </a:t>
            </a:r>
            <a:r>
              <a:rPr lang="en-US" sz="3600" dirty="0" err="1" smtClean="0">
                <a:sym typeface="Wingdings" pitchFamily="2" charset="2"/>
              </a:rPr>
              <a:t>প্রবাহিত</a:t>
            </a:r>
            <a:r>
              <a:rPr lang="en-US" sz="3600" dirty="0" smtClean="0">
                <a:sym typeface="Wingdings" pitchFamily="2" charset="2"/>
              </a:rPr>
              <a:t> </a:t>
            </a:r>
            <a:r>
              <a:rPr lang="en-US" sz="3600" dirty="0" err="1" smtClean="0">
                <a:sym typeface="Wingdings" pitchFamily="2" charset="2"/>
              </a:rPr>
              <a:t>হয়</a:t>
            </a:r>
            <a:r>
              <a:rPr lang="en-US" sz="3600" dirty="0" smtClean="0">
                <a:sym typeface="Wingdings" pitchFamily="2" charset="2"/>
              </a:rPr>
              <a:t> </a:t>
            </a:r>
            <a:r>
              <a:rPr lang="en-US" sz="3600" dirty="0" err="1" smtClean="0">
                <a:sym typeface="Wingdings" pitchFamily="2" charset="2"/>
              </a:rPr>
              <a:t>কেন</a:t>
            </a:r>
            <a:r>
              <a:rPr lang="en-US" sz="3600" dirty="0" smtClean="0">
                <a:sym typeface="Wingdings" pitchFamily="2" charset="2"/>
              </a:rPr>
              <a:t>?</a:t>
            </a:r>
          </a:p>
          <a:p>
            <a:r>
              <a:rPr lang="en-US" sz="3600" dirty="0" smtClean="0">
                <a:sym typeface="Wingdings" pitchFamily="2" charset="2"/>
              </a:rPr>
              <a:t>(০২) 1 KWh </a:t>
            </a:r>
            <a:r>
              <a:rPr lang="en-US" sz="3600" dirty="0" err="1" smtClean="0">
                <a:sym typeface="Wingdings" pitchFamily="2" charset="2"/>
              </a:rPr>
              <a:t>কে</a:t>
            </a:r>
            <a:r>
              <a:rPr lang="en-US" sz="3600" dirty="0" smtClean="0">
                <a:sym typeface="Wingdings" pitchFamily="2" charset="2"/>
              </a:rPr>
              <a:t> </a:t>
            </a:r>
            <a:r>
              <a:rPr lang="en-US" sz="3600" dirty="0" err="1" smtClean="0">
                <a:sym typeface="Wingdings" pitchFamily="2" charset="2"/>
              </a:rPr>
              <a:t>জুলে</a:t>
            </a:r>
            <a:r>
              <a:rPr lang="en-US" sz="3600" dirty="0" smtClean="0">
                <a:sym typeface="Wingdings" pitchFamily="2" charset="2"/>
              </a:rPr>
              <a:t> </a:t>
            </a:r>
            <a:r>
              <a:rPr lang="en-US" sz="3600" dirty="0" err="1" smtClean="0">
                <a:sym typeface="Wingdings" pitchFamily="2" charset="2"/>
              </a:rPr>
              <a:t>প্রকাশ</a:t>
            </a:r>
            <a:r>
              <a:rPr lang="en-US" sz="3600" dirty="0" smtClean="0">
                <a:sym typeface="Wingdings" pitchFamily="2" charset="2"/>
              </a:rPr>
              <a:t> </a:t>
            </a:r>
            <a:r>
              <a:rPr lang="en-US" sz="3600" dirty="0" err="1" smtClean="0">
                <a:sym typeface="Wingdings" pitchFamily="2" charset="2"/>
              </a:rPr>
              <a:t>কর</a:t>
            </a:r>
            <a:r>
              <a:rPr lang="en-US" sz="3600" dirty="0" smtClean="0">
                <a:sym typeface="Wingdings" pitchFamily="2" charset="2"/>
              </a:rPr>
              <a:t>।</a:t>
            </a:r>
          </a:p>
          <a:p>
            <a:r>
              <a:rPr lang="en-US" sz="3600" dirty="0" smtClean="0">
                <a:sym typeface="Wingdings" pitchFamily="2" charset="2"/>
              </a:rPr>
              <a:t>(০৩) </a:t>
            </a:r>
            <a:r>
              <a:rPr lang="en-US" sz="3600" dirty="0" err="1" smtClean="0">
                <a:sym typeface="Wingdings" pitchFamily="2" charset="2"/>
              </a:rPr>
              <a:t>তড়ি</a:t>
            </a:r>
            <a:r>
              <a:rPr lang="en-US" sz="3600" dirty="0" smtClean="0">
                <a:sym typeface="Wingdings" pitchFamily="2" charset="2"/>
              </a:rPr>
              <a:t>ৎ </a:t>
            </a:r>
            <a:r>
              <a:rPr lang="en-US" sz="3600" dirty="0" err="1" smtClean="0">
                <a:sym typeface="Wingdings" pitchFamily="2" charset="2"/>
              </a:rPr>
              <a:t>বর্তনীর</a:t>
            </a:r>
            <a:r>
              <a:rPr lang="en-US" sz="3600" dirty="0" smtClean="0">
                <a:sym typeface="Wingdings" pitchFamily="2" charset="2"/>
              </a:rPr>
              <a:t> </a:t>
            </a:r>
            <a:r>
              <a:rPr lang="en-US" sz="3600" dirty="0" err="1" smtClean="0">
                <a:sym typeface="Wingdings" pitchFamily="2" charset="2"/>
              </a:rPr>
              <a:t>সার্কিট</a:t>
            </a:r>
            <a:r>
              <a:rPr lang="en-US" sz="3600" dirty="0" smtClean="0">
                <a:sym typeface="Wingdings" pitchFamily="2" charset="2"/>
              </a:rPr>
              <a:t> </a:t>
            </a:r>
            <a:r>
              <a:rPr lang="en-US" sz="3600" dirty="0" err="1" smtClean="0">
                <a:sym typeface="Wingdings" pitchFamily="2" charset="2"/>
              </a:rPr>
              <a:t>ব্রেকারের</a:t>
            </a:r>
            <a:r>
              <a:rPr lang="en-US" sz="3600" dirty="0" smtClean="0">
                <a:sym typeface="Wingdings" pitchFamily="2" charset="2"/>
              </a:rPr>
              <a:t> </a:t>
            </a:r>
            <a:r>
              <a:rPr lang="en-US" sz="3600" dirty="0" err="1" smtClean="0">
                <a:sym typeface="Wingdings" pitchFamily="2" charset="2"/>
              </a:rPr>
              <a:t>ভুমিকা</a:t>
            </a:r>
            <a:r>
              <a:rPr lang="en-US" sz="3600" dirty="0" smtClean="0">
                <a:sym typeface="Wingdings" pitchFamily="2" charset="2"/>
              </a:rPr>
              <a:t> </a:t>
            </a:r>
            <a:r>
              <a:rPr lang="en-US" sz="3600" dirty="0" err="1" smtClean="0">
                <a:sym typeface="Wingdings" pitchFamily="2" charset="2"/>
              </a:rPr>
              <a:t>কী</a:t>
            </a:r>
            <a:r>
              <a:rPr lang="en-US" sz="3600" dirty="0" smtClean="0">
                <a:sym typeface="Wingdings" pitchFamily="2" charset="2"/>
              </a:rPr>
              <a:t> ?</a:t>
            </a:r>
          </a:p>
          <a:p>
            <a:r>
              <a:rPr lang="en-US" sz="3600" dirty="0" smtClean="0">
                <a:sym typeface="Wingdings" pitchFamily="2" charset="2"/>
              </a:rPr>
              <a:t>(০৪) </a:t>
            </a:r>
            <a:r>
              <a:rPr lang="en-US" sz="3600" dirty="0" err="1" smtClean="0">
                <a:sym typeface="Wingdings" pitchFamily="2" charset="2"/>
              </a:rPr>
              <a:t>তড়িতের</a:t>
            </a:r>
            <a:r>
              <a:rPr lang="en-US" sz="3600" dirty="0" smtClean="0">
                <a:sym typeface="Wingdings" pitchFamily="2" charset="2"/>
              </a:rPr>
              <a:t> </a:t>
            </a:r>
            <a:r>
              <a:rPr lang="en-US" sz="3600" dirty="0" err="1" smtClean="0">
                <a:sym typeface="Wingdings" pitchFamily="2" charset="2"/>
              </a:rPr>
              <a:t>সিস্টেম</a:t>
            </a:r>
            <a:r>
              <a:rPr lang="en-US" sz="3600" dirty="0" smtClean="0">
                <a:sym typeface="Wingdings" pitchFamily="2" charset="2"/>
              </a:rPr>
              <a:t> </a:t>
            </a:r>
            <a:r>
              <a:rPr lang="en-US" sz="3600" dirty="0" err="1" smtClean="0">
                <a:sym typeface="Wingdings" pitchFamily="2" charset="2"/>
              </a:rPr>
              <a:t>লস</a:t>
            </a:r>
            <a:r>
              <a:rPr lang="en-US" sz="3600" dirty="0" smtClean="0">
                <a:sym typeface="Wingdings" pitchFamily="2" charset="2"/>
              </a:rPr>
              <a:t> </a:t>
            </a:r>
            <a:r>
              <a:rPr lang="en-US" sz="3600" dirty="0" err="1" smtClean="0">
                <a:sym typeface="Wingdings" pitchFamily="2" charset="2"/>
              </a:rPr>
              <a:t>ব্যাখ্যা</a:t>
            </a:r>
            <a:r>
              <a:rPr lang="en-US" sz="3600" dirty="0" smtClean="0">
                <a:sym typeface="Wingdings" pitchFamily="2" charset="2"/>
              </a:rPr>
              <a:t> </a:t>
            </a:r>
            <a:r>
              <a:rPr lang="en-US" sz="3600" dirty="0" err="1" smtClean="0">
                <a:sym typeface="Wingdings" pitchFamily="2" charset="2"/>
              </a:rPr>
              <a:t>কর</a:t>
            </a:r>
            <a:r>
              <a:rPr lang="en-US" sz="3600" dirty="0" smtClean="0">
                <a:sym typeface="Wingdings" pitchFamily="2" charset="2"/>
              </a:rPr>
              <a:t>।</a:t>
            </a:r>
          </a:p>
          <a:p>
            <a:r>
              <a:rPr lang="en-US" sz="3600" dirty="0" smtClean="0">
                <a:sym typeface="Wingdings" pitchFamily="2" charset="2"/>
              </a:rPr>
              <a:t>(০৫) ও” </a:t>
            </a:r>
            <a:r>
              <a:rPr lang="en-US" sz="3600" dirty="0" err="1" smtClean="0">
                <a:sym typeface="Wingdings" pitchFamily="2" charset="2"/>
              </a:rPr>
              <a:t>মের</a:t>
            </a:r>
            <a:r>
              <a:rPr lang="en-US" sz="3600" dirty="0" smtClean="0">
                <a:sym typeface="Wingdings" pitchFamily="2" charset="2"/>
              </a:rPr>
              <a:t> </a:t>
            </a:r>
            <a:r>
              <a:rPr lang="en-US" sz="3600" dirty="0" err="1" smtClean="0">
                <a:sym typeface="Wingdings" pitchFamily="2" charset="2"/>
              </a:rPr>
              <a:t>সূত্রটি</a:t>
            </a:r>
            <a:r>
              <a:rPr lang="en-US" sz="3600" dirty="0" smtClean="0">
                <a:sym typeface="Wingdings" pitchFamily="2" charset="2"/>
              </a:rPr>
              <a:t> </a:t>
            </a:r>
            <a:r>
              <a:rPr lang="en-US" sz="3600" dirty="0" err="1" smtClean="0">
                <a:sym typeface="Wingdings" pitchFamily="2" charset="2"/>
              </a:rPr>
              <a:t>ব্যাখ্যা</a:t>
            </a:r>
            <a:r>
              <a:rPr lang="en-US" sz="3600" dirty="0" smtClean="0">
                <a:sym typeface="Wingdings" pitchFamily="2" charset="2"/>
              </a:rPr>
              <a:t> </a:t>
            </a:r>
            <a:r>
              <a:rPr lang="en-US" sz="3600" dirty="0" err="1" smtClean="0">
                <a:sym typeface="Wingdings" pitchFamily="2" charset="2"/>
              </a:rPr>
              <a:t>কর</a:t>
            </a:r>
            <a:r>
              <a:rPr lang="en-US" sz="3600" dirty="0" smtClean="0">
                <a:sym typeface="Wingdings" pitchFamily="2" charset="2"/>
              </a:rPr>
              <a:t>।</a:t>
            </a:r>
          </a:p>
          <a:p>
            <a:r>
              <a:rPr lang="en-US" sz="3600" dirty="0" smtClean="0">
                <a:sym typeface="Wingdings" pitchFamily="2" charset="2"/>
              </a:rPr>
              <a:t>(০৬) </a:t>
            </a:r>
            <a:r>
              <a:rPr lang="en-US" sz="3600" dirty="0" err="1" smtClean="0">
                <a:sym typeface="Wingdings" pitchFamily="2" charset="2"/>
              </a:rPr>
              <a:t>বৈদ্যুতিক</a:t>
            </a:r>
            <a:r>
              <a:rPr lang="en-US" sz="3600" dirty="0" smtClean="0">
                <a:sym typeface="Wingdings" pitchFamily="2" charset="2"/>
              </a:rPr>
              <a:t> </a:t>
            </a:r>
            <a:r>
              <a:rPr lang="en-US" sz="3600" dirty="0" err="1" smtClean="0">
                <a:sym typeface="Wingdings" pitchFamily="2" charset="2"/>
              </a:rPr>
              <a:t>হিটারে</a:t>
            </a:r>
            <a:r>
              <a:rPr lang="en-US" sz="3600" dirty="0" smtClean="0">
                <a:sym typeface="Wingdings" pitchFamily="2" charset="2"/>
              </a:rPr>
              <a:t> </a:t>
            </a:r>
            <a:r>
              <a:rPr lang="en-US" sz="3600" dirty="0" err="1" smtClean="0">
                <a:sym typeface="Wingdings" pitchFamily="2" charset="2"/>
              </a:rPr>
              <a:t>নাইক্রোম</a:t>
            </a:r>
            <a:r>
              <a:rPr lang="en-US" sz="3600" dirty="0" smtClean="0">
                <a:sym typeface="Wingdings" pitchFamily="2" charset="2"/>
              </a:rPr>
              <a:t> </a:t>
            </a:r>
            <a:r>
              <a:rPr lang="en-US" sz="3600" dirty="0" err="1" smtClean="0">
                <a:sym typeface="Wingdings" pitchFamily="2" charset="2"/>
              </a:rPr>
              <a:t>তার</a:t>
            </a:r>
            <a:r>
              <a:rPr lang="en-US" sz="3600" dirty="0" smtClean="0">
                <a:sym typeface="Wingdings" pitchFamily="2" charset="2"/>
              </a:rPr>
              <a:t> </a:t>
            </a:r>
            <a:r>
              <a:rPr lang="en-US" sz="3600" dirty="0" err="1" smtClean="0">
                <a:sym typeface="Wingdings" pitchFamily="2" charset="2"/>
              </a:rPr>
              <a:t>ব্যবহার</a:t>
            </a:r>
            <a:r>
              <a:rPr lang="en-US" sz="3600" dirty="0" smtClean="0">
                <a:sym typeface="Wingdings" pitchFamily="2" charset="2"/>
              </a:rPr>
              <a:t> </a:t>
            </a:r>
            <a:r>
              <a:rPr lang="en-US" sz="3600" dirty="0" err="1" smtClean="0">
                <a:sym typeface="Wingdings" pitchFamily="2" charset="2"/>
              </a:rPr>
              <a:t>করা</a:t>
            </a:r>
            <a:r>
              <a:rPr lang="en-US" sz="3600" dirty="0" smtClean="0">
                <a:sym typeface="Wingdings" pitchFamily="2" charset="2"/>
              </a:rPr>
              <a:t> </a:t>
            </a:r>
            <a:r>
              <a:rPr lang="en-US" sz="3600" dirty="0" err="1" smtClean="0">
                <a:sym typeface="Wingdings" pitchFamily="2" charset="2"/>
              </a:rPr>
              <a:t>হয়</a:t>
            </a:r>
            <a:r>
              <a:rPr lang="en-US" sz="3600" dirty="0" smtClean="0">
                <a:sym typeface="Wingdings" pitchFamily="2" charset="2"/>
              </a:rPr>
              <a:t> </a:t>
            </a:r>
            <a:r>
              <a:rPr lang="en-US" sz="3600" dirty="0" err="1" smtClean="0">
                <a:sym typeface="Wingdings" pitchFamily="2" charset="2"/>
              </a:rPr>
              <a:t>কেন</a:t>
            </a:r>
            <a:r>
              <a:rPr lang="en-US" sz="3600" dirty="0" smtClean="0">
                <a:sym typeface="Wingdings" pitchFamily="2" charset="2"/>
              </a:rPr>
              <a:t>?</a:t>
            </a:r>
            <a:endParaRPr lang="en-US" sz="3600" dirty="0">
              <a:sym typeface="Wingdings" pitchFamily="2" charset="2"/>
            </a:endParaRPr>
          </a:p>
          <a:p>
            <a:endParaRPr lang="en-US" sz="3600" dirty="0"/>
          </a:p>
        </p:txBody>
      </p:sp>
      <p:sp>
        <p:nvSpPr>
          <p:cNvPr id="4" name="Oval 3"/>
          <p:cNvSpPr/>
          <p:nvPr/>
        </p:nvSpPr>
        <p:spPr>
          <a:xfrm>
            <a:off x="1752600" y="304800"/>
            <a:ext cx="3505200" cy="990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</a:rPr>
              <a:t>জোড়ায়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কাজ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15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3"/>
            <a:tile tx="0" ty="0" sx="100000" sy="100000" flip="none" algn="tl"/>
          </a:blipFill>
        </p:spPr>
        <p:txBody>
          <a:bodyPr>
            <a:normAutofit fontScale="92500"/>
          </a:bodyPr>
          <a:lstStyle/>
          <a:p>
            <a:r>
              <a:rPr lang="en-US" sz="4000" dirty="0" err="1" smtClean="0">
                <a:solidFill>
                  <a:srgbClr val="FF0000"/>
                </a:solidFill>
              </a:rPr>
              <a:t>সৃজনশীল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প্রশ্ন</a:t>
            </a:r>
            <a:r>
              <a:rPr lang="en-US" sz="4000" dirty="0" smtClean="0">
                <a:solidFill>
                  <a:srgbClr val="FF0000"/>
                </a:solidFill>
              </a:rPr>
              <a:t>: </a:t>
            </a:r>
            <a:r>
              <a:rPr lang="en-US" dirty="0" err="1" smtClean="0"/>
              <a:t>আমাদের</a:t>
            </a:r>
            <a:r>
              <a:rPr lang="en-US" dirty="0" smtClean="0"/>
              <a:t> </a:t>
            </a:r>
            <a:r>
              <a:rPr lang="en-US" dirty="0" err="1" smtClean="0"/>
              <a:t>দেশে</a:t>
            </a:r>
            <a:r>
              <a:rPr lang="en-US" dirty="0" smtClean="0"/>
              <a:t> </a:t>
            </a:r>
            <a:r>
              <a:rPr lang="en-US" dirty="0" err="1" smtClean="0"/>
              <a:t>বিদ্যু</a:t>
            </a:r>
            <a:r>
              <a:rPr lang="en-US" dirty="0" smtClean="0"/>
              <a:t>ৎ </a:t>
            </a:r>
            <a:r>
              <a:rPr lang="en-US" dirty="0" err="1" smtClean="0"/>
              <a:t>সরবরাহ</a:t>
            </a:r>
            <a:r>
              <a:rPr lang="en-US" dirty="0" smtClean="0"/>
              <a:t> </a:t>
            </a:r>
            <a:r>
              <a:rPr lang="en-US" dirty="0" err="1" smtClean="0"/>
              <a:t>লাইনের</a:t>
            </a:r>
            <a:r>
              <a:rPr lang="en-US" dirty="0" smtClean="0"/>
              <a:t> </a:t>
            </a:r>
            <a:r>
              <a:rPr lang="en-US" dirty="0" err="1" smtClean="0"/>
              <a:t>বিভব</a:t>
            </a:r>
            <a:r>
              <a:rPr lang="en-US" dirty="0" smtClean="0"/>
              <a:t> </a:t>
            </a:r>
            <a:r>
              <a:rPr lang="en-US" dirty="0" err="1" smtClean="0"/>
              <a:t>পার্থক্য</a:t>
            </a:r>
            <a:r>
              <a:rPr lang="en-US" dirty="0" smtClean="0"/>
              <a:t> 220 V। </a:t>
            </a:r>
            <a:r>
              <a:rPr lang="en-US" dirty="0" err="1" smtClean="0"/>
              <a:t>একটি</a:t>
            </a:r>
            <a:r>
              <a:rPr lang="en-US" dirty="0" smtClean="0"/>
              <a:t> </a:t>
            </a:r>
            <a:r>
              <a:rPr lang="en-US" dirty="0" err="1" smtClean="0"/>
              <a:t>বৈদ্যুতিক</a:t>
            </a:r>
            <a:r>
              <a:rPr lang="en-US" dirty="0" smtClean="0"/>
              <a:t> </a:t>
            </a:r>
            <a:r>
              <a:rPr lang="en-US" dirty="0" err="1" smtClean="0"/>
              <a:t>বাল্বের</a:t>
            </a:r>
            <a:r>
              <a:rPr lang="en-US" dirty="0" smtClean="0"/>
              <a:t> </a:t>
            </a:r>
            <a:r>
              <a:rPr lang="en-US" dirty="0" err="1" smtClean="0"/>
              <a:t>ফিলামের্টর</a:t>
            </a:r>
            <a:r>
              <a:rPr lang="en-US" dirty="0" smtClean="0"/>
              <a:t> </a:t>
            </a:r>
            <a:r>
              <a:rPr lang="en-US" dirty="0" err="1" smtClean="0"/>
              <a:t>রোধ</a:t>
            </a:r>
            <a:r>
              <a:rPr lang="en-US" dirty="0" smtClean="0"/>
              <a:t> 484 A । </a:t>
            </a:r>
            <a:r>
              <a:rPr lang="en-US" dirty="0" err="1" smtClean="0"/>
              <a:t>বাল্বের</a:t>
            </a:r>
            <a:r>
              <a:rPr lang="en-US" dirty="0" smtClean="0"/>
              <a:t> </a:t>
            </a:r>
            <a:r>
              <a:rPr lang="en-US" dirty="0" err="1" smtClean="0"/>
              <a:t>গায়ে</a:t>
            </a:r>
            <a:r>
              <a:rPr lang="en-US" dirty="0" smtClean="0"/>
              <a:t> </a:t>
            </a:r>
            <a:r>
              <a:rPr lang="en-US" dirty="0" err="1" smtClean="0"/>
              <a:t>লেখা</a:t>
            </a:r>
            <a:r>
              <a:rPr lang="en-US" dirty="0" smtClean="0"/>
              <a:t> </a:t>
            </a:r>
            <a:r>
              <a:rPr lang="en-US" dirty="0" err="1" smtClean="0"/>
              <a:t>আছে</a:t>
            </a:r>
            <a:r>
              <a:rPr lang="en-US" dirty="0" smtClean="0"/>
              <a:t> 220 V- 100W ।</a:t>
            </a:r>
          </a:p>
          <a:p>
            <a:r>
              <a:rPr lang="en-US" dirty="0" smtClean="0"/>
              <a:t>(ক) </a:t>
            </a:r>
            <a:r>
              <a:rPr lang="en-US" dirty="0" err="1" smtClean="0"/>
              <a:t>অ্যাম্পিয়ারের</a:t>
            </a:r>
            <a:r>
              <a:rPr lang="en-US" dirty="0" smtClean="0"/>
              <a:t> </a:t>
            </a:r>
            <a:r>
              <a:rPr lang="en-US" dirty="0" err="1" smtClean="0"/>
              <a:t>সংজ্ঞা</a:t>
            </a:r>
            <a:r>
              <a:rPr lang="en-US" dirty="0" smtClean="0"/>
              <a:t> </a:t>
            </a:r>
            <a:r>
              <a:rPr lang="en-US" dirty="0" err="1" smtClean="0"/>
              <a:t>দাও</a:t>
            </a:r>
            <a:r>
              <a:rPr lang="en-US" dirty="0" smtClean="0"/>
              <a:t>।</a:t>
            </a:r>
          </a:p>
          <a:p>
            <a:r>
              <a:rPr lang="en-US" dirty="0" smtClean="0"/>
              <a:t>(খ) </a:t>
            </a:r>
            <a:r>
              <a:rPr lang="en-US" dirty="0" err="1" smtClean="0"/>
              <a:t>একটি</a:t>
            </a:r>
            <a:r>
              <a:rPr lang="en-US" dirty="0" smtClean="0"/>
              <a:t> </a:t>
            </a:r>
            <a:r>
              <a:rPr lang="en-US" dirty="0" err="1" smtClean="0"/>
              <a:t>ড্রাইসেলের</a:t>
            </a:r>
            <a:r>
              <a:rPr lang="en-US" dirty="0" smtClean="0"/>
              <a:t> </a:t>
            </a:r>
            <a:r>
              <a:rPr lang="en-US" dirty="0" err="1" smtClean="0"/>
              <a:t>তড়িচ্চালক</a:t>
            </a:r>
            <a:r>
              <a:rPr lang="en-US" dirty="0" smtClean="0"/>
              <a:t> </a:t>
            </a:r>
            <a:r>
              <a:rPr lang="en-US" dirty="0" err="1" smtClean="0"/>
              <a:t>শক্তি</a:t>
            </a:r>
            <a:r>
              <a:rPr lang="en-US" dirty="0" smtClean="0"/>
              <a:t> 1.5V </a:t>
            </a:r>
            <a:r>
              <a:rPr lang="en-US" dirty="0" err="1" smtClean="0"/>
              <a:t>বলতে</a:t>
            </a:r>
            <a:r>
              <a:rPr lang="en-US" dirty="0" smtClean="0"/>
              <a:t> </a:t>
            </a:r>
            <a:r>
              <a:rPr lang="en-US" dirty="0" err="1" smtClean="0"/>
              <a:t>কী</a:t>
            </a:r>
            <a:r>
              <a:rPr lang="en-US" dirty="0" smtClean="0"/>
              <a:t> </a:t>
            </a:r>
            <a:r>
              <a:rPr lang="en-US" dirty="0" err="1" smtClean="0"/>
              <a:t>বোঝায়</a:t>
            </a:r>
            <a:r>
              <a:rPr lang="en-US" dirty="0" smtClean="0"/>
              <a:t>?</a:t>
            </a:r>
          </a:p>
          <a:p>
            <a:r>
              <a:rPr lang="en-US" dirty="0" smtClean="0"/>
              <a:t>(গ) </a:t>
            </a:r>
            <a:r>
              <a:rPr lang="en-US" dirty="0" err="1" smtClean="0"/>
              <a:t>বাল্বটি</a:t>
            </a:r>
            <a:r>
              <a:rPr lang="en-US" dirty="0" smtClean="0"/>
              <a:t> </a:t>
            </a:r>
            <a:r>
              <a:rPr lang="en-US" dirty="0" err="1" smtClean="0"/>
              <a:t>সরবরাহ</a:t>
            </a:r>
            <a:r>
              <a:rPr lang="en-US" dirty="0" smtClean="0"/>
              <a:t> </a:t>
            </a:r>
            <a:r>
              <a:rPr lang="en-US" dirty="0" err="1" smtClean="0"/>
              <a:t>লাইনে</a:t>
            </a:r>
            <a:r>
              <a:rPr lang="en-US" dirty="0" smtClean="0"/>
              <a:t> </a:t>
            </a:r>
            <a:r>
              <a:rPr lang="en-US" dirty="0" err="1" smtClean="0"/>
              <a:t>সংযুক্ত</a:t>
            </a:r>
            <a:r>
              <a:rPr lang="en-US" dirty="0" smtClean="0"/>
              <a:t> </a:t>
            </a:r>
            <a:r>
              <a:rPr lang="en-US" dirty="0" err="1" smtClean="0"/>
              <a:t>করা</a:t>
            </a:r>
            <a:r>
              <a:rPr lang="en-US" dirty="0" smtClean="0"/>
              <a:t> </a:t>
            </a:r>
            <a:r>
              <a:rPr lang="en-US" dirty="0" err="1" smtClean="0"/>
              <a:t>হলে</a:t>
            </a:r>
            <a:r>
              <a:rPr lang="en-US" dirty="0" smtClean="0"/>
              <a:t> </a:t>
            </a:r>
            <a:r>
              <a:rPr lang="en-US" dirty="0" err="1" smtClean="0"/>
              <a:t>তড়ি</a:t>
            </a:r>
            <a:r>
              <a:rPr lang="en-US" dirty="0" smtClean="0"/>
              <a:t>ৎ </a:t>
            </a:r>
            <a:r>
              <a:rPr lang="en-US" dirty="0" err="1" smtClean="0"/>
              <a:t>প্রবাহ</a:t>
            </a:r>
            <a:r>
              <a:rPr lang="en-US" dirty="0" smtClean="0"/>
              <a:t> </a:t>
            </a:r>
            <a:r>
              <a:rPr lang="en-US" dirty="0" err="1" smtClean="0"/>
              <a:t>কত</a:t>
            </a:r>
            <a:r>
              <a:rPr lang="en-US" dirty="0" smtClean="0"/>
              <a:t> </a:t>
            </a:r>
            <a:r>
              <a:rPr lang="en-US" dirty="0" err="1" smtClean="0"/>
              <a:t>হবে</a:t>
            </a:r>
            <a:r>
              <a:rPr lang="en-US" dirty="0" smtClean="0"/>
              <a:t>? </a:t>
            </a:r>
          </a:p>
          <a:p>
            <a:r>
              <a:rPr lang="en-US" dirty="0" smtClean="0"/>
              <a:t>(ঘ) </a:t>
            </a:r>
            <a:r>
              <a:rPr lang="en-US" dirty="0" err="1" smtClean="0"/>
              <a:t>বাল্বের</a:t>
            </a:r>
            <a:r>
              <a:rPr lang="en-US" dirty="0" smtClean="0"/>
              <a:t> </a:t>
            </a:r>
            <a:r>
              <a:rPr lang="en-US" dirty="0" err="1" smtClean="0"/>
              <a:t>গায়ে</a:t>
            </a:r>
            <a:r>
              <a:rPr lang="en-US" dirty="0" smtClean="0"/>
              <a:t> </a:t>
            </a:r>
            <a:r>
              <a:rPr lang="en-US" dirty="0" err="1" smtClean="0"/>
              <a:t>লেখা</a:t>
            </a:r>
            <a:r>
              <a:rPr lang="en-US" dirty="0" smtClean="0"/>
              <a:t> </a:t>
            </a:r>
            <a:r>
              <a:rPr lang="en-US" dirty="0"/>
              <a:t>220 V- 100W </a:t>
            </a:r>
            <a:r>
              <a:rPr lang="en-US" dirty="0" smtClean="0"/>
              <a:t> </a:t>
            </a:r>
            <a:r>
              <a:rPr lang="en-US" dirty="0" err="1" smtClean="0"/>
              <a:t>এর</a:t>
            </a:r>
            <a:r>
              <a:rPr lang="en-US" dirty="0" smtClean="0"/>
              <a:t> </a:t>
            </a:r>
            <a:r>
              <a:rPr lang="en-US" dirty="0" err="1" smtClean="0"/>
              <a:t>সত্যতা</a:t>
            </a:r>
            <a:r>
              <a:rPr lang="en-US" dirty="0" smtClean="0"/>
              <a:t> </a:t>
            </a:r>
            <a:r>
              <a:rPr lang="en-US" dirty="0" err="1" smtClean="0"/>
              <a:t>যাচাইয়ের</a:t>
            </a:r>
            <a:r>
              <a:rPr lang="en-US" dirty="0" smtClean="0"/>
              <a:t> </a:t>
            </a:r>
            <a:r>
              <a:rPr lang="en-US" dirty="0" err="1" smtClean="0"/>
              <a:t>জন্য</a:t>
            </a:r>
            <a:r>
              <a:rPr lang="en-US" dirty="0" smtClean="0"/>
              <a:t> </a:t>
            </a:r>
            <a:r>
              <a:rPr lang="en-US" dirty="0" err="1" smtClean="0"/>
              <a:t>একটি</a:t>
            </a:r>
            <a:r>
              <a:rPr lang="en-US" dirty="0" smtClean="0"/>
              <a:t> </a:t>
            </a:r>
            <a:r>
              <a:rPr lang="en-US" dirty="0" err="1" smtClean="0"/>
              <a:t>পরীক্ষণ</a:t>
            </a:r>
            <a:r>
              <a:rPr lang="en-US" dirty="0" smtClean="0"/>
              <a:t> </a:t>
            </a:r>
            <a:r>
              <a:rPr lang="en-US" dirty="0" err="1" smtClean="0"/>
              <a:t>প্রস্তাব</a:t>
            </a:r>
            <a:r>
              <a:rPr lang="en-US" dirty="0" smtClean="0"/>
              <a:t> </a:t>
            </a:r>
            <a:r>
              <a:rPr lang="en-US" dirty="0" err="1" smtClean="0"/>
              <a:t>করো</a:t>
            </a:r>
            <a:r>
              <a:rPr lang="en-US" dirty="0" smtClean="0"/>
              <a:t>।</a:t>
            </a:r>
            <a:endParaRPr lang="en-US" dirty="0"/>
          </a:p>
        </p:txBody>
      </p:sp>
      <p:sp>
        <p:nvSpPr>
          <p:cNvPr id="4" name="Left-Right Arrow 3"/>
          <p:cNvSpPr/>
          <p:nvPr/>
        </p:nvSpPr>
        <p:spPr>
          <a:xfrm>
            <a:off x="2438400" y="228600"/>
            <a:ext cx="4191000" cy="1143000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solidFill>
                  <a:schemeClr val="tx1"/>
                </a:solidFill>
              </a:rPr>
              <a:t>দলীয়</a:t>
            </a:r>
            <a:r>
              <a:rPr lang="en-US" sz="8800" dirty="0" smtClean="0">
                <a:solidFill>
                  <a:schemeClr val="tx1"/>
                </a:solidFill>
              </a:rPr>
              <a:t> </a:t>
            </a:r>
            <a:r>
              <a:rPr lang="en-US" sz="8800" dirty="0" err="1" smtClean="0">
                <a:solidFill>
                  <a:schemeClr val="tx1"/>
                </a:solidFill>
              </a:rPr>
              <a:t>কাজ</a:t>
            </a:r>
            <a:endParaRPr lang="en-US" sz="8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63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257800"/>
          </a:xfrm>
          <a:solidFill>
            <a:srgbClr val="92D050"/>
          </a:solidFill>
        </p:spPr>
        <p:txBody>
          <a:bodyPr>
            <a:normAutofit fontScale="92500"/>
          </a:bodyPr>
          <a:lstStyle/>
          <a:p>
            <a:r>
              <a:rPr lang="bn-BD" sz="2400" dirty="0" smtClean="0"/>
              <a:t>MCQ প্রশ্ন</a:t>
            </a:r>
            <a:r>
              <a:rPr lang="bn-BD" sz="2400" dirty="0" smtClean="0">
                <a:sym typeface="Wingdings" pitchFamily="2" charset="2"/>
              </a:rPr>
              <a:t>: (০১)সাধারন ব্যাটারির বিভব কত?</a:t>
            </a:r>
          </a:p>
          <a:p>
            <a:r>
              <a:rPr lang="bn-BD" sz="2400" dirty="0" smtClean="0">
                <a:solidFill>
                  <a:srgbClr val="FF0000"/>
                </a:solidFill>
                <a:sym typeface="Wingdings" pitchFamily="2" charset="2"/>
              </a:rPr>
              <a:t>(ক)</a:t>
            </a:r>
            <a:r>
              <a:rPr lang="bn-BD" sz="2400" dirty="0" smtClean="0">
                <a:solidFill>
                  <a:srgbClr val="FF0000"/>
                </a:solidFill>
                <a:latin typeface="+mj-lt"/>
                <a:sym typeface="Wingdings" pitchFamily="2" charset="2"/>
              </a:rPr>
              <a:t>1 v         (খ) 1.5 v    (গ) 2 v      (ঘ) 2.5 v</a:t>
            </a:r>
          </a:p>
          <a:p>
            <a:r>
              <a:rPr lang="bn-BD" sz="2400" dirty="0" smtClean="0">
                <a:latin typeface="+mj-lt"/>
                <a:sym typeface="Wingdings" pitchFamily="2" charset="2"/>
              </a:rPr>
              <a:t>(02)তড়িৎ পরিবাহিতার উপর ভিত্তি করে কঠিন পদার্থকে কয় ভাগে ভাগ করা </a:t>
            </a:r>
            <a:r>
              <a:rPr lang="bn-BD" sz="2400" dirty="0" smtClean="0">
                <a:solidFill>
                  <a:srgbClr val="FF0000"/>
                </a:solidFill>
                <a:latin typeface="+mj-lt"/>
                <a:sym typeface="Wingdings" pitchFamily="2" charset="2"/>
              </a:rPr>
              <a:t>হয়েছে?</a:t>
            </a:r>
          </a:p>
          <a:p>
            <a:r>
              <a:rPr lang="bn-BD" sz="2400" dirty="0" smtClean="0">
                <a:solidFill>
                  <a:srgbClr val="FF0000"/>
                </a:solidFill>
                <a:latin typeface="+mj-lt"/>
                <a:sym typeface="Wingdings" pitchFamily="2" charset="2"/>
              </a:rPr>
              <a:t>(ক) তিন     (খ) চার  (গ) পাঁচ  (ঘ) ছয়</a:t>
            </a:r>
          </a:p>
          <a:p>
            <a:r>
              <a:rPr lang="bn-BD" sz="2400" dirty="0" smtClean="0">
                <a:latin typeface="+mj-lt"/>
                <a:sym typeface="Wingdings" pitchFamily="2" charset="2"/>
              </a:rPr>
              <a:t>(০৩) কোনটির মধ্য দিয়ে খুব সহজেই বিদ্যুৎ প্রবাহ চলতে পারে?</a:t>
            </a:r>
          </a:p>
          <a:p>
            <a:r>
              <a:rPr lang="bn-BD" sz="2400" dirty="0" smtClean="0">
                <a:solidFill>
                  <a:srgbClr val="FF0000"/>
                </a:solidFill>
                <a:latin typeface="+mj-lt"/>
                <a:sym typeface="Wingdings" pitchFamily="2" charset="2"/>
              </a:rPr>
              <a:t>(ক) অপরিবাহী  (খ) কুপরিবাহী (গ) অর্ধপরিবাহী (ঘ)পরিবাহী</a:t>
            </a:r>
          </a:p>
          <a:p>
            <a:r>
              <a:rPr lang="bn-BD" sz="2400" dirty="0" smtClean="0">
                <a:latin typeface="+mj-lt"/>
                <a:sym typeface="Wingdings" pitchFamily="2" charset="2"/>
              </a:rPr>
              <a:t>(০৪) নিচের কোনটি পরিবাহী পদার্থ?</a:t>
            </a:r>
          </a:p>
          <a:p>
            <a:r>
              <a:rPr lang="bn-BD" sz="2800" dirty="0" smtClean="0">
                <a:solidFill>
                  <a:srgbClr val="FF0000"/>
                </a:solidFill>
                <a:latin typeface="+mj-lt"/>
                <a:sym typeface="Wingdings" pitchFamily="2" charset="2"/>
              </a:rPr>
              <a:t>(ক) কাঁচ   (খ) তামা  (গ) কাঠ  (ঘ) রাবার</a:t>
            </a:r>
          </a:p>
          <a:p>
            <a:r>
              <a:rPr lang="bn-BD" sz="2800" dirty="0" smtClean="0">
                <a:latin typeface="+mj-lt"/>
                <a:sym typeface="Wingdings" pitchFamily="2" charset="2"/>
              </a:rPr>
              <a:t>(০৫)নিচের কোনটি অন্তরক?</a:t>
            </a:r>
          </a:p>
          <a:p>
            <a:r>
              <a:rPr lang="bn-BD" dirty="0" smtClean="0">
                <a:solidFill>
                  <a:srgbClr val="FF0000"/>
                </a:solidFill>
                <a:latin typeface="+mj-lt"/>
                <a:sym typeface="Wingdings" pitchFamily="2" charset="2"/>
              </a:rPr>
              <a:t>(ক) মানবদেহ  (খ) মাটি (গ) কাঁচ  (ঘ) লোহা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057400" y="311727"/>
            <a:ext cx="4724400" cy="1143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solidFill>
                  <a:schemeClr val="tx1"/>
                </a:solidFill>
              </a:rPr>
              <a:t>মুল্যায়ন</a:t>
            </a:r>
            <a:endParaRPr lang="en-US" sz="8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31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n-BD" dirty="0" smtClean="0"/>
              <a:t/>
            </a:r>
            <a:br>
              <a:rPr lang="bn-BD" dirty="0" smtClean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1" y="477983"/>
            <a:ext cx="2667000" cy="1579418"/>
          </a:xfrm>
        </p:spPr>
      </p:pic>
      <p:sp>
        <p:nvSpPr>
          <p:cNvPr id="4" name="Pentagon 3"/>
          <p:cNvSpPr/>
          <p:nvPr/>
        </p:nvSpPr>
        <p:spPr>
          <a:xfrm>
            <a:off x="1578181" y="495300"/>
            <a:ext cx="4190999" cy="990600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solidFill>
                  <a:schemeClr val="tx1"/>
                </a:solidFill>
              </a:rPr>
              <a:t>বাড়ির কাজ</a:t>
            </a:r>
            <a:endParaRPr lang="en-US" sz="80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1034" y="1905000"/>
            <a:ext cx="22188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solidFill>
                  <a:srgbClr val="C00000"/>
                </a:solidFill>
              </a:rPr>
              <a:t>সৃজনশীল প্রশ্ন</a:t>
            </a:r>
            <a:r>
              <a:rPr lang="bn-BD" sz="4000" dirty="0" smtClean="0">
                <a:solidFill>
                  <a:srgbClr val="002060"/>
                </a:solidFill>
              </a:rPr>
              <a:t>: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59911" y="2061075"/>
            <a:ext cx="6103089" cy="378565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bn-BD" sz="2400" dirty="0" smtClean="0"/>
              <a:t>পড়ার সময় রাশেদ 220 v- 100w এর একটি বাতি দৈনিক ৩ ঘন্টা করে অন্যদিকে তার ভাই অরিফ 220 v – 40 w এর একটি টেবিল ল্যাম্প দৈনিক ৪ ঘন্টা করে ব্যবহার করে। প্রতি ইউনিট বিদ্যুৎ শক্তির মূল্য ৩.৫ টাকা ।</a:t>
            </a:r>
          </a:p>
          <a:p>
            <a:r>
              <a:rPr lang="bn-BD" sz="2400" dirty="0" smtClean="0"/>
              <a:t>(ক) ওহমের সূত্রটি লিখ ।</a:t>
            </a:r>
          </a:p>
          <a:p>
            <a:r>
              <a:rPr lang="bn-BD" sz="2400" dirty="0" smtClean="0"/>
              <a:t>(খ) নিদিষ্ট তাপমাত্রা, উপাদান ও প্রস্হচ্ছেদের পরিবাহকের দৈর্ঘ্য 5 গুন বাড়ালে রোধের কি পরিবর্তন হবে।</a:t>
            </a:r>
          </a:p>
          <a:p>
            <a:r>
              <a:rPr lang="bn-BD" sz="2400" dirty="0" smtClean="0"/>
              <a:t>(গ) আলিফের বাতির প্রবাহমাত্র্ নির্ণয় কর।</a:t>
            </a:r>
          </a:p>
          <a:p>
            <a:r>
              <a:rPr lang="bn-BD" sz="2400" dirty="0" smtClean="0"/>
              <a:t>(ঘ) আর্থিক দিক বিবেচনায় রাশেদ ও আলিফের মধ্যে কে মিতব্যয়ী ? গানিতিক যুক্তিসহ বিশ্লেষণ কর।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614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799" y="0"/>
            <a:ext cx="2182091" cy="1143000"/>
          </a:xfrm>
        </p:spPr>
        <p:txBody>
          <a:bodyPr>
            <a:noAutofit/>
          </a:bodyPr>
          <a:lstStyle/>
          <a:p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43000"/>
            <a:ext cx="8686800" cy="5334000"/>
          </a:xfrm>
        </p:spPr>
      </p:pic>
      <p:sp>
        <p:nvSpPr>
          <p:cNvPr id="5" name="Oval 4"/>
          <p:cNvSpPr/>
          <p:nvPr/>
        </p:nvSpPr>
        <p:spPr>
          <a:xfrm rot="20532330">
            <a:off x="6202504" y="4297830"/>
            <a:ext cx="2362200" cy="10668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/>
              <a:t>ধন্যবাদ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54962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61790" y="381000"/>
            <a:ext cx="8458200" cy="5751120"/>
            <a:chOff x="0" y="0"/>
            <a:chExt cx="12192000" cy="68580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64" b="7841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15" name="Rectangle 14"/>
            <p:cNvSpPr/>
            <p:nvPr/>
          </p:nvSpPr>
          <p:spPr>
            <a:xfrm>
              <a:off x="127000" y="167371"/>
              <a:ext cx="11899900" cy="6525529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678192" y="1582952"/>
            <a:ext cx="1425397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375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2475" u="sng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32129" y="3548875"/>
            <a:ext cx="32023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পরিকল্পনাঃ শ্রেণির কাজ</a:t>
            </a:r>
            <a:endParaRPr lang="en-US" dirty="0">
              <a:ln w="1905"/>
              <a:solidFill>
                <a:srgbClr val="66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dirty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dirty="0" err="1" smtClean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দশম</a:t>
            </a:r>
            <a:endParaRPr lang="bn-IN" dirty="0" smtClean="0">
              <a:ln w="1905"/>
              <a:solidFill>
                <a:srgbClr val="66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dirty="0" smtClean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dirty="0" err="1" smtClean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পদার্র</a:t>
            </a:r>
            <a:endParaRPr lang="bn-IN" dirty="0" smtClean="0">
              <a:ln w="1905"/>
              <a:solidFill>
                <a:srgbClr val="66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15310" y="2240189"/>
            <a:ext cx="1531808" cy="40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25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2025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48399" y="2918288"/>
            <a:ext cx="1506489" cy="40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25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2025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1" y="3654547"/>
            <a:ext cx="3363580" cy="1581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bn-IN" sz="1575" b="1" dirty="0">
                <a:latin typeface="NikoshBAN" pitchFamily="2" charset="0"/>
                <a:cs typeface="NikoshBAN" pitchFamily="2" charset="0"/>
              </a:rPr>
              <a:t>                  </a:t>
            </a:r>
            <a:r>
              <a:rPr lang="bn-BD" sz="1575" b="1" dirty="0">
                <a:latin typeface="NikoshBAN" pitchFamily="2" charset="0"/>
                <a:cs typeface="NikoshBAN" pitchFamily="2" charset="0"/>
              </a:rPr>
              <a:t>মোঃ</a:t>
            </a:r>
            <a:r>
              <a:rPr lang="bn-IN" sz="1575" b="1" dirty="0">
                <a:latin typeface="NikoshBAN" pitchFamily="2" charset="0"/>
                <a:cs typeface="NikoshBAN" pitchFamily="2" charset="0"/>
              </a:rPr>
              <a:t>মোজাফফর হোসেন</a:t>
            </a:r>
          </a:p>
          <a:p>
            <a:pPr>
              <a:buNone/>
            </a:pPr>
            <a:r>
              <a:rPr lang="bn-IN" sz="1350" dirty="0">
                <a:latin typeface="NikoshBAN" pitchFamily="2" charset="0"/>
                <a:cs typeface="NikoshBAN" pitchFamily="2" charset="0"/>
              </a:rPr>
              <a:t>                 বিএসসি (অনার্স),এম এস সি (পদার্থ)</a:t>
            </a:r>
          </a:p>
          <a:p>
            <a:pPr>
              <a:buNone/>
            </a:pPr>
            <a:r>
              <a:rPr lang="bn-IN" sz="1350" dirty="0">
                <a:latin typeface="NikoshBAN" pitchFamily="2" charset="0"/>
                <a:cs typeface="NikoshBAN" pitchFamily="2" charset="0"/>
              </a:rPr>
              <a:t>                        বি  এড (প্রথম শ্রেনী)</a:t>
            </a:r>
            <a:endParaRPr lang="en-US" sz="135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1350" dirty="0">
                <a:latin typeface="NikoshBAN" pitchFamily="2" charset="0"/>
                <a:cs typeface="NikoshBAN" pitchFamily="2" charset="0"/>
              </a:rPr>
              <a:t>                     </a:t>
            </a:r>
            <a:r>
              <a:rPr lang="bn-BD" sz="1350" dirty="0">
                <a:latin typeface="NikoshBAN" pitchFamily="2" charset="0"/>
                <a:cs typeface="NikoshBAN" pitchFamily="2" charset="0"/>
              </a:rPr>
              <a:t>সহকারি শিক্ষক (বিজ্ঞান)</a:t>
            </a:r>
          </a:p>
          <a:p>
            <a:pPr>
              <a:buNone/>
            </a:pPr>
            <a:r>
              <a:rPr lang="bn-IN" sz="1350" dirty="0">
                <a:latin typeface="NikoshBAN" pitchFamily="2" charset="0"/>
                <a:cs typeface="NikoshBAN" pitchFamily="2" charset="0"/>
              </a:rPr>
              <a:t>   শিবগঞ্জ পাইলট বালিকা উচ্চ বিদ্যালয়, শিবগঞ্জ,বগুরা</a:t>
            </a:r>
            <a:endParaRPr lang="bn-BD" sz="135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135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1350" dirty="0">
                <a:latin typeface="NikoshBAN" pitchFamily="2" charset="0"/>
                <a:cs typeface="NikoshBAN" pitchFamily="2" charset="0"/>
              </a:rPr>
              <a:t>Email:mozaffar</a:t>
            </a: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192663@gmail.com</a:t>
            </a:r>
          </a:p>
          <a:p>
            <a:pPr>
              <a:buNone/>
            </a:pPr>
            <a:r>
              <a:rPr lang="bn-IN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মোবাইলঃ০১৭৩৮১৯২৬৬৩</a:t>
            </a:r>
            <a:endParaRPr lang="en-US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307048" y="2753566"/>
            <a:ext cx="0" cy="2209532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662" y="2542159"/>
            <a:ext cx="1783104" cy="1182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082" y="713327"/>
            <a:ext cx="2249967" cy="132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738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6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1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4" grpId="0"/>
      <p:bldP spid="10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>
            <a:normAutofit lnSpcReduction="10000"/>
          </a:bodyPr>
          <a:lstStyle/>
          <a:p>
            <a:r>
              <a:rPr lang="en-US" sz="4400" dirty="0" err="1" smtClean="0">
                <a:solidFill>
                  <a:srgbClr val="002060"/>
                </a:solidFill>
              </a:rPr>
              <a:t>শ্রেণি</a:t>
            </a:r>
            <a:r>
              <a:rPr lang="en-US" sz="4400" dirty="0" smtClean="0">
                <a:solidFill>
                  <a:srgbClr val="002060"/>
                </a:solidFill>
              </a:rPr>
              <a:t>: ৯ম ও ১০ম</a:t>
            </a:r>
          </a:p>
          <a:p>
            <a:r>
              <a:rPr lang="en-US" sz="4400" dirty="0" err="1" smtClean="0">
                <a:solidFill>
                  <a:srgbClr val="002060"/>
                </a:solidFill>
              </a:rPr>
              <a:t>বিষয়</a:t>
            </a:r>
            <a:r>
              <a:rPr lang="en-US" sz="4400" dirty="0" smtClean="0">
                <a:solidFill>
                  <a:srgbClr val="002060"/>
                </a:solidFill>
              </a:rPr>
              <a:t>: </a:t>
            </a:r>
            <a:r>
              <a:rPr lang="en-US" sz="4400" dirty="0" err="1" smtClean="0">
                <a:solidFill>
                  <a:srgbClr val="002060"/>
                </a:solidFill>
              </a:rPr>
              <a:t>পদার্থ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বিজ্ঞান</a:t>
            </a:r>
            <a:endParaRPr lang="en-US" sz="4400" dirty="0" smtClean="0">
              <a:solidFill>
                <a:srgbClr val="002060"/>
              </a:solidFill>
            </a:endParaRPr>
          </a:p>
          <a:p>
            <a:r>
              <a:rPr lang="en-US" sz="4400" dirty="0" err="1" smtClean="0">
                <a:solidFill>
                  <a:srgbClr val="002060"/>
                </a:solidFill>
              </a:rPr>
              <a:t>অধ্যায়</a:t>
            </a:r>
            <a:r>
              <a:rPr lang="en-US" sz="4400" dirty="0" smtClean="0">
                <a:solidFill>
                  <a:srgbClr val="002060"/>
                </a:solidFill>
              </a:rPr>
              <a:t>: </a:t>
            </a:r>
            <a:r>
              <a:rPr lang="en-US" sz="4400" dirty="0" err="1" smtClean="0">
                <a:solidFill>
                  <a:srgbClr val="002060"/>
                </a:solidFill>
              </a:rPr>
              <a:t>একাদশ</a:t>
            </a:r>
            <a:endParaRPr lang="en-US" sz="4400" dirty="0" smtClean="0">
              <a:solidFill>
                <a:srgbClr val="002060"/>
              </a:solidFill>
            </a:endParaRPr>
          </a:p>
          <a:p>
            <a:r>
              <a:rPr lang="en-US" sz="4400" dirty="0" err="1" smtClean="0">
                <a:solidFill>
                  <a:srgbClr val="002060"/>
                </a:solidFill>
              </a:rPr>
              <a:t>পাঠশিরোনাম</a:t>
            </a:r>
            <a:r>
              <a:rPr lang="en-US" sz="4400" dirty="0" smtClean="0">
                <a:solidFill>
                  <a:srgbClr val="002060"/>
                </a:solidFill>
              </a:rPr>
              <a:t>: </a:t>
            </a:r>
            <a:r>
              <a:rPr lang="en-US" sz="4400" dirty="0" err="1" smtClean="0">
                <a:solidFill>
                  <a:srgbClr val="002060"/>
                </a:solidFill>
              </a:rPr>
              <a:t>চল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বিদ্যু</a:t>
            </a:r>
            <a:r>
              <a:rPr lang="en-US" sz="4400" dirty="0" smtClean="0">
                <a:solidFill>
                  <a:srgbClr val="002060"/>
                </a:solidFill>
              </a:rPr>
              <a:t>ৎ</a:t>
            </a:r>
          </a:p>
          <a:p>
            <a:r>
              <a:rPr lang="en-US" sz="4400" dirty="0" err="1" smtClean="0">
                <a:solidFill>
                  <a:srgbClr val="002060"/>
                </a:solidFill>
              </a:rPr>
              <a:t>তরিখ</a:t>
            </a:r>
            <a:r>
              <a:rPr lang="en-US" sz="4400" dirty="0" smtClean="0">
                <a:solidFill>
                  <a:srgbClr val="002060"/>
                </a:solidFill>
              </a:rPr>
              <a:t>: </a:t>
            </a:r>
            <a:r>
              <a:rPr lang="en-US" sz="4400" dirty="0" smtClean="0">
                <a:solidFill>
                  <a:srgbClr val="002060"/>
                </a:solidFill>
              </a:rPr>
              <a:t>২১/০৬/ ২০২১</a:t>
            </a:r>
            <a:endParaRPr lang="en-US" sz="4400" dirty="0" smtClean="0">
              <a:solidFill>
                <a:srgbClr val="002060"/>
              </a:solidFill>
            </a:endParaRPr>
          </a:p>
          <a:p>
            <a:r>
              <a:rPr lang="en-US" sz="4400" dirty="0" smtClean="0">
                <a:solidFill>
                  <a:srgbClr val="002060"/>
                </a:solidFill>
              </a:rPr>
              <a:t>সময়:৫০ </a:t>
            </a:r>
            <a:r>
              <a:rPr lang="en-US" sz="4400" dirty="0" err="1" smtClean="0">
                <a:solidFill>
                  <a:srgbClr val="002060"/>
                </a:solidFill>
              </a:rPr>
              <a:t>মিনিট</a:t>
            </a:r>
            <a:endParaRPr lang="en-US" sz="4400" dirty="0" smtClean="0">
              <a:solidFill>
                <a:srgbClr val="002060"/>
              </a:solidFill>
            </a:endParaRPr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600200" y="228600"/>
            <a:ext cx="3276600" cy="12192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/>
              <a:t>পাঠ</a:t>
            </a:r>
            <a:r>
              <a:rPr lang="en-US" sz="4400" dirty="0" smtClean="0"/>
              <a:t> </a:t>
            </a:r>
            <a:r>
              <a:rPr lang="en-US" sz="4400" dirty="0" err="1" smtClean="0"/>
              <a:t>পরিচিতি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48846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3"/>
            <a:tile tx="0" ty="0" sx="100000" sy="100000" flip="none" algn="tl"/>
          </a:blipFill>
        </p:spPr>
        <p:txBody>
          <a:bodyPr>
            <a:normAutofit fontScale="85000" lnSpcReduction="10000"/>
          </a:bodyPr>
          <a:lstStyle/>
          <a:p>
            <a:pPr>
              <a:buBlip>
                <a:blip r:embed="rId4"/>
              </a:buBlip>
            </a:pPr>
            <a:r>
              <a:rPr lang="bn-BD" dirty="0" smtClean="0"/>
              <a:t>স্হির তড়িৎ হতে চল তড়িৎ সৃষ্টি প্রদর্শন করতে পারবে।</a:t>
            </a:r>
          </a:p>
          <a:p>
            <a:pPr>
              <a:buBlip>
                <a:blip r:embed="rId4"/>
              </a:buBlip>
            </a:pPr>
            <a:r>
              <a:rPr lang="bn-BD" dirty="0" smtClean="0"/>
              <a:t>তড়িৎ প্রবাহের দিক এবং ইলেট্রন প্রবাহের দিক ব্যাখ্যা করতে পারবে।</a:t>
            </a:r>
          </a:p>
          <a:p>
            <a:pPr>
              <a:buBlip>
                <a:blip r:embed="rId4"/>
              </a:buBlip>
            </a:pPr>
            <a:r>
              <a:rPr lang="bn-BD" dirty="0" smtClean="0"/>
              <a:t>পরিবাহী , অপরিবাহী ও অর্ধপরিবাহী ব্যাখ্যা করতে পারবে।</a:t>
            </a:r>
          </a:p>
          <a:p>
            <a:pPr>
              <a:buBlip>
                <a:blip r:embed="rId4"/>
              </a:buBlip>
            </a:pPr>
            <a:r>
              <a:rPr lang="bn-BD" dirty="0" smtClean="0"/>
              <a:t>স্হির রোধ এবং পরিবর্তনশীল রোধ ব্যাখ্যা করতে পারবে।</a:t>
            </a:r>
          </a:p>
          <a:p>
            <a:pPr>
              <a:buBlip>
                <a:blip r:embed="rId4"/>
              </a:buBlip>
            </a:pPr>
            <a:r>
              <a:rPr lang="bn-BD" dirty="0" smtClean="0"/>
              <a:t>শ্রেণি ও সমান্তরাল রোধ ব্যাখ্যা করতে পারবে</a:t>
            </a:r>
          </a:p>
          <a:p>
            <a:pPr>
              <a:buBlip>
                <a:blip r:embed="rId4"/>
              </a:buBlip>
            </a:pPr>
            <a:r>
              <a:rPr lang="bn-BD" dirty="0" smtClean="0"/>
              <a:t>তড়িৎ ক্ষমতার হিসাব করতে পারবে।</a:t>
            </a:r>
          </a:p>
          <a:p>
            <a:pPr>
              <a:buBlip>
                <a:blip r:embed="rId4"/>
              </a:buBlip>
            </a:pPr>
            <a:r>
              <a:rPr lang="bn-BD" dirty="0" smtClean="0"/>
              <a:t>বর্তনীতে তুল্য রোধ ব্যবহার করতে পারবে।</a:t>
            </a:r>
            <a:endParaRPr lang="en-US" dirty="0"/>
          </a:p>
        </p:txBody>
      </p:sp>
      <p:sp>
        <p:nvSpPr>
          <p:cNvPr id="4" name="Flowchart: Decision 3"/>
          <p:cNvSpPr/>
          <p:nvPr/>
        </p:nvSpPr>
        <p:spPr>
          <a:xfrm>
            <a:off x="2362200" y="274638"/>
            <a:ext cx="3581400" cy="990600"/>
          </a:xfrm>
          <a:prstGeom prst="flowChartDecision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FFFF00"/>
                </a:solidFill>
              </a:rPr>
              <a:t>শিখণফল</a:t>
            </a:r>
            <a:endParaRPr lang="en-US" sz="4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95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5181600"/>
          </a:xfrm>
          <a:solidFill>
            <a:srgbClr val="FFC000"/>
          </a:solidFill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err="1" smtClean="0"/>
              <a:t>তড়ি</a:t>
            </a:r>
            <a:r>
              <a:rPr lang="en-US" sz="2800" dirty="0" smtClean="0"/>
              <a:t>ৎ </a:t>
            </a:r>
            <a:r>
              <a:rPr lang="en-US" sz="2800" dirty="0" err="1" smtClean="0"/>
              <a:t>ক্ষমতা</a:t>
            </a:r>
            <a:r>
              <a:rPr lang="en-US" sz="2800" dirty="0" smtClean="0"/>
              <a:t> </a:t>
            </a:r>
            <a:r>
              <a:rPr lang="en-US" sz="2800" dirty="0" err="1" smtClean="0"/>
              <a:t>কাকে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বলে</a:t>
            </a:r>
            <a:r>
              <a:rPr lang="en-US" sz="2800" dirty="0" smtClean="0"/>
              <a:t>?</a:t>
            </a:r>
          </a:p>
          <a:p>
            <a:pPr marL="0" indent="0">
              <a:buNone/>
            </a:pPr>
            <a:r>
              <a:rPr lang="en-US" sz="2800" dirty="0" err="1" smtClean="0">
                <a:solidFill>
                  <a:srgbClr val="FF0000"/>
                </a:solidFill>
              </a:rPr>
              <a:t>উওর</a:t>
            </a:r>
            <a:r>
              <a:rPr lang="en-US" sz="2800" dirty="0" smtClean="0">
                <a:solidFill>
                  <a:srgbClr val="FF0000"/>
                </a:solidFill>
              </a:rPr>
              <a:t>:</a:t>
            </a:r>
            <a:r>
              <a:rPr lang="en-US" sz="2800" dirty="0" smtClean="0"/>
              <a:t> </a:t>
            </a:r>
            <a:r>
              <a:rPr lang="en-US" sz="2800" dirty="0" err="1" smtClean="0"/>
              <a:t>কোনো</a:t>
            </a:r>
            <a:r>
              <a:rPr lang="en-US" sz="2800" dirty="0" smtClean="0"/>
              <a:t> </a:t>
            </a:r>
            <a:r>
              <a:rPr lang="en-US" sz="2800" dirty="0" err="1" smtClean="0"/>
              <a:t>বৈদ্যুতিক</a:t>
            </a:r>
            <a:r>
              <a:rPr lang="en-US" sz="2800" dirty="0" smtClean="0"/>
              <a:t> </a:t>
            </a:r>
            <a:r>
              <a:rPr lang="en-US" sz="2800" dirty="0" err="1" smtClean="0"/>
              <a:t>যন্ত্রের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একক</a:t>
            </a:r>
            <a:r>
              <a:rPr lang="en-US" sz="2800" dirty="0" smtClean="0"/>
              <a:t> </a:t>
            </a:r>
            <a:r>
              <a:rPr lang="en-US" sz="2800" dirty="0" err="1" smtClean="0"/>
              <a:t>সময়ে</a:t>
            </a:r>
            <a:r>
              <a:rPr lang="en-US" sz="2800" dirty="0" smtClean="0"/>
              <a:t> </a:t>
            </a:r>
            <a:r>
              <a:rPr lang="en-US" sz="2800" dirty="0" err="1" smtClean="0"/>
              <a:t>কাজ</a:t>
            </a:r>
            <a:r>
              <a:rPr lang="en-US" sz="2800" dirty="0" smtClean="0"/>
              <a:t> </a:t>
            </a:r>
            <a:r>
              <a:rPr lang="en-US" sz="2800" dirty="0" err="1" smtClean="0"/>
              <a:t>সম্পাদনের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হারকে</a:t>
            </a:r>
            <a:r>
              <a:rPr lang="en-US" sz="2800" dirty="0" smtClean="0"/>
              <a:t> </a:t>
            </a:r>
            <a:r>
              <a:rPr lang="en-US" sz="2800" dirty="0" err="1"/>
              <a:t>তড়ি</a:t>
            </a:r>
            <a:r>
              <a:rPr lang="en-US" sz="2800" dirty="0"/>
              <a:t>ৎ </a:t>
            </a:r>
            <a:r>
              <a:rPr lang="en-US" sz="2800" dirty="0" err="1"/>
              <a:t>ক্ষমতা</a:t>
            </a:r>
            <a:r>
              <a:rPr lang="en-US" sz="2800" dirty="0"/>
              <a:t> </a:t>
            </a:r>
            <a:r>
              <a:rPr lang="en-US" sz="2800" dirty="0" smtClean="0"/>
              <a:t> </a:t>
            </a:r>
            <a:r>
              <a:rPr lang="en-US" sz="2800" dirty="0" err="1" smtClean="0"/>
              <a:t>বলে</a:t>
            </a:r>
            <a:r>
              <a:rPr lang="en-US" sz="2800" dirty="0" smtClean="0"/>
              <a:t>।</a:t>
            </a:r>
          </a:p>
          <a:p>
            <a:pPr marL="0" indent="0">
              <a:buNone/>
            </a:pPr>
            <a:r>
              <a:rPr lang="en-US" sz="2800" dirty="0" smtClean="0"/>
              <a:t>2. </a:t>
            </a:r>
            <a:r>
              <a:rPr lang="en-US" sz="2800" dirty="0" err="1" smtClean="0"/>
              <a:t>বর্তনী</a:t>
            </a:r>
            <a:r>
              <a:rPr lang="en-US" sz="2800" dirty="0" smtClean="0"/>
              <a:t> </a:t>
            </a:r>
            <a:r>
              <a:rPr lang="en-US" sz="2800" dirty="0" err="1" smtClean="0"/>
              <a:t>কাকে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বলে</a:t>
            </a:r>
            <a:r>
              <a:rPr lang="en-US" sz="2800" dirty="0" smtClean="0"/>
              <a:t>?</a:t>
            </a:r>
          </a:p>
          <a:p>
            <a:pPr marL="0" indent="0">
              <a:buNone/>
            </a:pPr>
            <a:r>
              <a:rPr lang="en-US" sz="2800" dirty="0" err="1" smtClean="0">
                <a:solidFill>
                  <a:srgbClr val="0070C0"/>
                </a:solidFill>
              </a:rPr>
              <a:t>উওর</a:t>
            </a:r>
            <a:r>
              <a:rPr lang="en-US" sz="2800" dirty="0" smtClean="0"/>
              <a:t>: </a:t>
            </a:r>
            <a:r>
              <a:rPr lang="en-US" sz="2800" dirty="0" err="1" smtClean="0"/>
              <a:t>তড়ি</a:t>
            </a:r>
            <a:r>
              <a:rPr lang="en-US" sz="2800" dirty="0" smtClean="0"/>
              <a:t>ৎ </a:t>
            </a:r>
            <a:r>
              <a:rPr lang="en-US" sz="2800" dirty="0" err="1" smtClean="0"/>
              <a:t>প্রবাহ</a:t>
            </a:r>
            <a:r>
              <a:rPr lang="en-US" sz="2800" dirty="0" smtClean="0"/>
              <a:t> </a:t>
            </a:r>
            <a:r>
              <a:rPr lang="en-US" sz="2800" dirty="0" err="1" smtClean="0"/>
              <a:t>চলার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সম্পূর্ন</a:t>
            </a:r>
            <a:r>
              <a:rPr lang="en-US" sz="2800" dirty="0" smtClean="0"/>
              <a:t> </a:t>
            </a:r>
            <a:r>
              <a:rPr lang="en-US" sz="2800" dirty="0" err="1" smtClean="0"/>
              <a:t>পথকে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বর্তনী</a:t>
            </a:r>
            <a:r>
              <a:rPr lang="en-US" sz="2800" dirty="0" smtClean="0"/>
              <a:t> </a:t>
            </a:r>
            <a:r>
              <a:rPr lang="en-US" sz="2800" dirty="0" err="1" smtClean="0"/>
              <a:t>বলে</a:t>
            </a:r>
            <a:r>
              <a:rPr lang="en-US" sz="2800" dirty="0" smtClean="0"/>
              <a:t>।</a:t>
            </a:r>
          </a:p>
          <a:p>
            <a:pPr marL="0" indent="0">
              <a:buNone/>
            </a:pPr>
            <a:r>
              <a:rPr lang="en-US" sz="2800" dirty="0" smtClean="0"/>
              <a:t>3. </a:t>
            </a:r>
            <a:r>
              <a:rPr lang="en-US" sz="2800" dirty="0" err="1" smtClean="0"/>
              <a:t>পরিবাহকত্ব</a:t>
            </a:r>
            <a:r>
              <a:rPr lang="en-US" sz="2800" dirty="0" smtClean="0"/>
              <a:t> </a:t>
            </a:r>
            <a:r>
              <a:rPr lang="en-US" sz="2800" dirty="0" err="1" smtClean="0"/>
              <a:t>কাকে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বলে</a:t>
            </a:r>
            <a:r>
              <a:rPr lang="en-US" sz="2800" dirty="0" smtClean="0"/>
              <a:t>? </a:t>
            </a:r>
          </a:p>
          <a:p>
            <a:pPr marL="0" indent="0">
              <a:buNone/>
            </a:pPr>
            <a:r>
              <a:rPr lang="en-US" sz="2800" dirty="0" err="1" smtClean="0">
                <a:solidFill>
                  <a:srgbClr val="FF0000"/>
                </a:solidFill>
              </a:rPr>
              <a:t>উওর</a:t>
            </a:r>
            <a:r>
              <a:rPr lang="en-US" sz="2800" dirty="0" smtClean="0"/>
              <a:t>: </a:t>
            </a:r>
            <a:r>
              <a:rPr lang="en-US" sz="2800" dirty="0" err="1" smtClean="0"/>
              <a:t>রোধের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বিপরীত</a:t>
            </a:r>
            <a:r>
              <a:rPr lang="en-US" sz="2800" dirty="0" smtClean="0"/>
              <a:t> </a:t>
            </a:r>
            <a:r>
              <a:rPr lang="en-US" sz="2800" dirty="0" err="1" smtClean="0"/>
              <a:t>রাশি</a:t>
            </a:r>
            <a:r>
              <a:rPr lang="en-US" sz="2800" dirty="0" smtClean="0"/>
              <a:t> </a:t>
            </a:r>
            <a:r>
              <a:rPr lang="en-US" sz="2800" dirty="0" err="1" smtClean="0"/>
              <a:t>হলো</a:t>
            </a:r>
            <a:r>
              <a:rPr lang="en-US" sz="2800" dirty="0" smtClean="0"/>
              <a:t> </a:t>
            </a:r>
            <a:r>
              <a:rPr lang="en-US" sz="2800" dirty="0" err="1" smtClean="0"/>
              <a:t>পরিবাহিতা</a:t>
            </a:r>
            <a:r>
              <a:rPr lang="en-US" sz="2800" dirty="0" smtClean="0"/>
              <a:t>, </a:t>
            </a:r>
            <a:r>
              <a:rPr lang="en-US" sz="2800" dirty="0" err="1" smtClean="0"/>
              <a:t>তেমনি</a:t>
            </a:r>
            <a:r>
              <a:rPr lang="en-US" sz="2800" dirty="0" smtClean="0"/>
              <a:t> </a:t>
            </a:r>
            <a:r>
              <a:rPr lang="en-US" sz="2800" dirty="0" err="1" smtClean="0"/>
              <a:t>রোধকত্বের</a:t>
            </a:r>
            <a:r>
              <a:rPr lang="en-US" sz="2800" dirty="0" smtClean="0"/>
              <a:t> </a:t>
            </a:r>
            <a:r>
              <a:rPr lang="en-US" sz="2800" dirty="0" err="1"/>
              <a:t>বিপরীত</a:t>
            </a:r>
            <a:r>
              <a:rPr lang="en-US" sz="2800" dirty="0"/>
              <a:t> </a:t>
            </a:r>
            <a:r>
              <a:rPr lang="en-US" sz="2800" dirty="0" err="1" smtClean="0"/>
              <a:t>রাশিকে</a:t>
            </a:r>
            <a:r>
              <a:rPr lang="en-US" sz="2800" dirty="0" smtClean="0"/>
              <a:t>  </a:t>
            </a:r>
            <a:r>
              <a:rPr lang="en-US" sz="2800" dirty="0" err="1" smtClean="0"/>
              <a:t>পরিবাহকত্ব</a:t>
            </a:r>
            <a:r>
              <a:rPr lang="en-US" sz="2800" dirty="0" smtClean="0"/>
              <a:t> </a:t>
            </a:r>
            <a:r>
              <a:rPr lang="en-US" sz="2800" dirty="0" err="1" smtClean="0"/>
              <a:t>বলে</a:t>
            </a:r>
            <a:r>
              <a:rPr lang="en-US" sz="2800" dirty="0" smtClean="0"/>
              <a:t>। </a:t>
            </a:r>
          </a:p>
          <a:p>
            <a:pPr marL="0" indent="0">
              <a:buNone/>
            </a:pPr>
            <a:r>
              <a:rPr lang="en-US" sz="2800" dirty="0" smtClean="0"/>
              <a:t>4. 1 KW- h </a:t>
            </a:r>
            <a:r>
              <a:rPr lang="en-US" sz="2800" dirty="0" err="1" smtClean="0"/>
              <a:t>কী</a:t>
            </a:r>
            <a:r>
              <a:rPr lang="en-US" sz="2800" dirty="0" smtClean="0"/>
              <a:t>?</a:t>
            </a:r>
          </a:p>
          <a:p>
            <a:pPr marL="0" indent="0">
              <a:buNone/>
            </a:pPr>
            <a:r>
              <a:rPr lang="en-US" sz="2800" dirty="0" err="1" smtClean="0">
                <a:solidFill>
                  <a:srgbClr val="FF0000"/>
                </a:solidFill>
              </a:rPr>
              <a:t>উওর</a:t>
            </a:r>
            <a:r>
              <a:rPr lang="en-US" sz="2800" dirty="0" smtClean="0">
                <a:solidFill>
                  <a:srgbClr val="FF0000"/>
                </a:solidFill>
              </a:rPr>
              <a:t>:</a:t>
            </a:r>
            <a:r>
              <a:rPr lang="en-US" sz="2800" dirty="0" smtClean="0"/>
              <a:t> </a:t>
            </a:r>
            <a:r>
              <a:rPr lang="en-US" sz="2800" dirty="0"/>
              <a:t>. 1 KW- h </a:t>
            </a:r>
            <a:r>
              <a:rPr lang="en-US" sz="2800" dirty="0" err="1" smtClean="0"/>
              <a:t>ক্ষমতা</a:t>
            </a:r>
            <a:r>
              <a:rPr lang="en-US" sz="2800" dirty="0" smtClean="0"/>
              <a:t> </a:t>
            </a:r>
            <a:r>
              <a:rPr lang="en-US" sz="2800" dirty="0" err="1" smtClean="0"/>
              <a:t>সম্পন্ন</a:t>
            </a:r>
            <a:r>
              <a:rPr lang="en-US" sz="2800" dirty="0" smtClean="0"/>
              <a:t> </a:t>
            </a:r>
            <a:r>
              <a:rPr lang="en-US" sz="2800" dirty="0" err="1" smtClean="0"/>
              <a:t>কোনো</a:t>
            </a:r>
            <a:r>
              <a:rPr lang="en-US" sz="2800" dirty="0" smtClean="0"/>
              <a:t> </a:t>
            </a:r>
            <a:r>
              <a:rPr lang="en-US" sz="2800" dirty="0" err="1" smtClean="0"/>
              <a:t>তড়ি</a:t>
            </a:r>
            <a:r>
              <a:rPr lang="en-US" sz="2800" dirty="0" smtClean="0"/>
              <a:t>ৎ </a:t>
            </a:r>
            <a:r>
              <a:rPr lang="en-US" sz="2800" dirty="0" err="1" smtClean="0"/>
              <a:t>যন্ত্র</a:t>
            </a:r>
            <a:r>
              <a:rPr lang="en-US" sz="2800" dirty="0" smtClean="0"/>
              <a:t> </a:t>
            </a:r>
            <a:r>
              <a:rPr lang="en-US" sz="2800" dirty="0" err="1" smtClean="0"/>
              <a:t>এক</a:t>
            </a:r>
            <a:r>
              <a:rPr lang="en-US" sz="2800" dirty="0" smtClean="0"/>
              <a:t> </a:t>
            </a:r>
            <a:r>
              <a:rPr lang="en-US" sz="2800" dirty="0" err="1" smtClean="0"/>
              <a:t>ঘন্টা</a:t>
            </a:r>
            <a:r>
              <a:rPr lang="en-US" sz="2800" dirty="0" smtClean="0"/>
              <a:t> </a:t>
            </a:r>
            <a:r>
              <a:rPr lang="en-US" sz="2800" dirty="0" err="1" smtClean="0"/>
              <a:t>ধরে</a:t>
            </a:r>
            <a:r>
              <a:rPr lang="en-US" sz="2800" dirty="0" smtClean="0"/>
              <a:t> </a:t>
            </a:r>
            <a:r>
              <a:rPr lang="en-US" sz="2800" dirty="0" err="1" smtClean="0"/>
              <a:t>কাজ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করলে</a:t>
            </a:r>
            <a:r>
              <a:rPr lang="en-US" sz="2800" dirty="0" smtClean="0"/>
              <a:t> </a:t>
            </a:r>
            <a:r>
              <a:rPr lang="en-US" sz="2800" dirty="0" err="1" smtClean="0"/>
              <a:t>যে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পরিমান</a:t>
            </a:r>
            <a:r>
              <a:rPr lang="en-US" sz="2800" dirty="0" smtClean="0"/>
              <a:t> </a:t>
            </a:r>
            <a:r>
              <a:rPr lang="en-US" sz="2800" dirty="0" err="1" smtClean="0"/>
              <a:t>তড়ি</a:t>
            </a:r>
            <a:r>
              <a:rPr lang="en-US" sz="2800" dirty="0" smtClean="0"/>
              <a:t>ৎ </a:t>
            </a:r>
            <a:r>
              <a:rPr lang="en-US" sz="2800" dirty="0" err="1" smtClean="0"/>
              <a:t>শক্তিকে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অন্যশক্তিতে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রূপান্তর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করে</a:t>
            </a:r>
            <a:r>
              <a:rPr lang="en-US" sz="2800" dirty="0" smtClean="0"/>
              <a:t> </a:t>
            </a:r>
            <a:r>
              <a:rPr lang="en-US" sz="2800" dirty="0" err="1" smtClean="0"/>
              <a:t>তাকে</a:t>
            </a:r>
            <a:r>
              <a:rPr lang="en-US" sz="2800" dirty="0" smtClean="0"/>
              <a:t>  </a:t>
            </a:r>
            <a:r>
              <a:rPr lang="en-US" sz="2800" dirty="0"/>
              <a:t>1 KW- </a:t>
            </a:r>
            <a:r>
              <a:rPr lang="en-US" sz="2800" dirty="0" smtClean="0"/>
              <a:t>h </a:t>
            </a:r>
            <a:r>
              <a:rPr lang="en-US" sz="2800" dirty="0" err="1" smtClean="0"/>
              <a:t>বলে</a:t>
            </a:r>
            <a:r>
              <a:rPr lang="en-US" sz="2800" dirty="0" smtClean="0"/>
              <a:t>।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</p:txBody>
      </p:sp>
      <p:sp>
        <p:nvSpPr>
          <p:cNvPr id="4" name="Oval 3"/>
          <p:cNvSpPr/>
          <p:nvPr/>
        </p:nvSpPr>
        <p:spPr>
          <a:xfrm>
            <a:off x="1219200" y="152400"/>
            <a:ext cx="4495800" cy="1219200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smtClean="0"/>
              <a:t> </a:t>
            </a:r>
            <a:r>
              <a:rPr lang="en-US" sz="4800" dirty="0" smtClean="0"/>
              <a:t>   </a:t>
            </a:r>
            <a:r>
              <a:rPr lang="en-US" sz="3200" dirty="0" err="1" smtClean="0"/>
              <a:t>পূর্বজ্ঞান</a:t>
            </a:r>
            <a:r>
              <a:rPr lang="en-US" sz="3200" dirty="0" smtClean="0"/>
              <a:t> </a:t>
            </a:r>
            <a:r>
              <a:rPr lang="en-US" sz="3200" dirty="0" err="1" smtClean="0"/>
              <a:t>যাচাই</a:t>
            </a:r>
            <a:r>
              <a:rPr lang="en-US" sz="3200" dirty="0" smtClean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900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228600"/>
                <a:ext cx="8915400" cy="6477000"/>
              </a:xfrm>
              <a:blipFill>
                <a:blip r:embed="rId3"/>
                <a:tile tx="0" ty="0" sx="100000" sy="100000" flip="none" algn="tl"/>
              </a:blipFill>
            </p:spPr>
            <p:txBody>
              <a:bodyPr/>
              <a:lstStyle/>
              <a:p>
                <a:r>
                  <a:rPr lang="en-US" dirty="0" smtClean="0"/>
                  <a:t>I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𝑄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dirty="0" smtClean="0"/>
                  <a:t> , </a:t>
                </a:r>
                <a:r>
                  <a:rPr lang="en-US" dirty="0" err="1" smtClean="0"/>
                  <a:t>যেখানে</a:t>
                </a:r>
                <a:r>
                  <a:rPr lang="en-US" dirty="0" smtClean="0"/>
                  <a:t>, I = </a:t>
                </a:r>
                <a:r>
                  <a:rPr lang="en-US" dirty="0" err="1" smtClean="0"/>
                  <a:t>তড়ি</a:t>
                </a:r>
                <a:r>
                  <a:rPr lang="en-US" dirty="0" smtClean="0"/>
                  <a:t>ৎ </a:t>
                </a:r>
                <a:r>
                  <a:rPr lang="en-US" dirty="0" err="1" smtClean="0"/>
                  <a:t>প্রবাহ</a:t>
                </a:r>
                <a:r>
                  <a:rPr lang="en-US" dirty="0" smtClean="0"/>
                  <a:t>, Q= </a:t>
                </a:r>
                <a:r>
                  <a:rPr lang="en-US" dirty="0" err="1" smtClean="0"/>
                  <a:t>আধানের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পরিমান</a:t>
                </a:r>
                <a:r>
                  <a:rPr lang="en-US" dirty="0" smtClean="0"/>
                  <a:t>, t= </a:t>
                </a:r>
                <a:r>
                  <a:rPr lang="en-US" dirty="0" err="1" smtClean="0"/>
                  <a:t>সময়</a:t>
                </a:r>
                <a:r>
                  <a:rPr lang="en-US" dirty="0" smtClean="0"/>
                  <a:t>।</a:t>
                </a:r>
              </a:p>
              <a:p>
                <a:r>
                  <a:rPr lang="en-US" dirty="0" smtClean="0"/>
                  <a:t>I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বা</a:t>
                </a:r>
                <a:r>
                  <a:rPr lang="en-US" dirty="0" smtClean="0"/>
                  <a:t>, V</a:t>
                </a:r>
                <a:r>
                  <a:rPr lang="en-US" dirty="0"/>
                  <a:t>= IR </a:t>
                </a:r>
                <a:r>
                  <a:rPr lang="en-US" dirty="0" err="1"/>
                  <a:t>যেখানে</a:t>
                </a:r>
                <a:r>
                  <a:rPr lang="en-US" dirty="0" smtClean="0"/>
                  <a:t>,  I= </a:t>
                </a:r>
                <a:r>
                  <a:rPr lang="en-US" dirty="0" err="1"/>
                  <a:t>তড়ি</a:t>
                </a:r>
                <a:r>
                  <a:rPr lang="en-US" dirty="0"/>
                  <a:t>ৎ </a:t>
                </a:r>
                <a:r>
                  <a:rPr lang="en-US" dirty="0" err="1"/>
                  <a:t>প্রবাহ</a:t>
                </a:r>
                <a:r>
                  <a:rPr lang="en-US" dirty="0" smtClean="0"/>
                  <a:t>, R= </a:t>
                </a:r>
                <a:r>
                  <a:rPr lang="en-US" dirty="0" err="1" smtClean="0"/>
                  <a:t>রোধ</a:t>
                </a:r>
                <a:r>
                  <a:rPr lang="en-US" dirty="0" smtClean="0"/>
                  <a:t>।</a:t>
                </a:r>
              </a:p>
              <a:p>
                <a:r>
                  <a:rPr lang="en-US" dirty="0" smtClean="0"/>
                  <a:t>E.M.F= V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𝑊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𝑄</m:t>
                        </m:r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R=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𝜌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𝐿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den>
                    </m:f>
                  </m:oMath>
                </a14:m>
                <a:r>
                  <a:rPr lang="en-US" dirty="0" smtClean="0"/>
                  <a:t>  </a:t>
                </a:r>
                <a:r>
                  <a:rPr lang="en-US" dirty="0" err="1" smtClean="0"/>
                  <a:t>যেখানে</a:t>
                </a:r>
                <a:r>
                  <a:rPr lang="en-US" dirty="0" smtClean="0"/>
                  <a:t> ,L= </a:t>
                </a:r>
                <a:r>
                  <a:rPr lang="en-US" dirty="0" err="1" smtClean="0"/>
                  <a:t>পরিবাহির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দৈর্ঘ্য</a:t>
                </a:r>
                <a:r>
                  <a:rPr lang="en-US" dirty="0" smtClean="0"/>
                  <a:t> ,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𝜌</m:t>
                    </m:r>
                  </m:oMath>
                </a14:m>
                <a:r>
                  <a:rPr lang="en-US" dirty="0" smtClean="0"/>
                  <a:t>= </a:t>
                </a:r>
                <a:r>
                  <a:rPr lang="en-US" dirty="0" err="1" smtClean="0"/>
                  <a:t>আপেক্ষিক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রোধ</a:t>
                </a:r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 smtClean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+…………+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যেখানে</a:t>
                </a:r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= ১ম </a:t>
                </a:r>
                <a:r>
                  <a:rPr lang="en-US" dirty="0" err="1" smtClean="0"/>
                  <a:t>রোধ</a:t>
                </a:r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= ২য় </a:t>
                </a:r>
                <a:r>
                  <a:rPr lang="en-US" dirty="0" err="1" smtClean="0"/>
                  <a:t>রোধ</a:t>
                </a:r>
                <a:endParaRPr lang="en-US" dirty="0" smtClean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228600"/>
                <a:ext cx="8915400" cy="6477000"/>
              </a:xfrm>
              <a:blipFill rotWithShape="1">
                <a:blip r:embed="rId4"/>
                <a:stretch>
                  <a:fillRect l="-1504" r="-23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 rot="19485968">
            <a:off x="777713" y="4669375"/>
            <a:ext cx="17973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/>
              <a:t>এগুলোকে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কী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বলে</a:t>
            </a:r>
            <a:r>
              <a:rPr lang="en-US" sz="4800" b="1" dirty="0" smtClean="0"/>
              <a:t>?</a:t>
            </a:r>
            <a:endParaRPr lang="en-US" sz="4800" b="1" dirty="0"/>
          </a:p>
        </p:txBody>
      </p:sp>
      <p:sp>
        <p:nvSpPr>
          <p:cNvPr id="8" name="Pentagon 7"/>
          <p:cNvSpPr/>
          <p:nvPr/>
        </p:nvSpPr>
        <p:spPr>
          <a:xfrm rot="20308360">
            <a:off x="5518622" y="4770690"/>
            <a:ext cx="2895600" cy="114459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FF00"/>
                </a:solidFill>
              </a:rPr>
              <a:t>এগুলো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হলো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চল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তড়িতের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সূত্র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69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blipFill>
                <a:blip r:embed="rId3"/>
                <a:tile tx="0" ty="0" sx="100000" sy="100000" flip="none" algn="tl"/>
              </a:blipFill>
            </p:spPr>
            <p:txBody>
              <a:bodyPr/>
              <a:lstStyle/>
              <a:p>
                <a:r>
                  <a:rPr lang="en-US" dirty="0" smtClean="0"/>
                  <a:t>01 </a:t>
                </a:r>
                <a:r>
                  <a:rPr lang="en-US" dirty="0" err="1" smtClean="0"/>
                  <a:t>নং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প্রশ্ন</a:t>
                </a:r>
                <a:r>
                  <a:rPr lang="en-US" dirty="0" smtClean="0"/>
                  <a:t>:- 5 ওহম,12</a:t>
                </a:r>
                <a:r>
                  <a:rPr lang="en-US" dirty="0"/>
                  <a:t> </a:t>
                </a:r>
                <a:r>
                  <a:rPr lang="en-US" dirty="0" err="1" smtClean="0"/>
                  <a:t>ওহম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এবং</a:t>
                </a:r>
                <a:r>
                  <a:rPr lang="en-US" dirty="0" smtClean="0"/>
                  <a:t> 3 </a:t>
                </a:r>
                <a:r>
                  <a:rPr lang="en-US" dirty="0" err="1" smtClean="0"/>
                  <a:t>ওহম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এর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তিনটি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রোধ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অনুক্রমিক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সন্নিবেশে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সংযুক্ত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করা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হলে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তুল্য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রোধ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কত</a:t>
                </a:r>
                <a:r>
                  <a:rPr lang="en-US" dirty="0" smtClean="0"/>
                  <a:t>?</a:t>
                </a:r>
              </a:p>
              <a:p>
                <a:r>
                  <a:rPr lang="en-US" dirty="0" err="1" smtClean="0"/>
                  <a:t>সমাধান</a:t>
                </a:r>
                <a:r>
                  <a:rPr lang="en-US" dirty="0" smtClean="0"/>
                  <a:t>: </a:t>
                </a:r>
                <a:r>
                  <a:rPr lang="en-US" dirty="0" err="1" smtClean="0"/>
                  <a:t>আমরা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জানি</a:t>
                </a:r>
                <a:r>
                  <a:rPr lang="en-US" dirty="0" smtClean="0"/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dirty="0" smtClean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+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/>
                  <a:t> </a:t>
                </a:r>
                <a:r>
                  <a:rPr lang="en-US" dirty="0" smtClean="0"/>
                  <a:t>                                =(5+12+3) </a:t>
                </a:r>
                <a:r>
                  <a:rPr lang="en-US" dirty="0" err="1" smtClean="0"/>
                  <a:t>ওহম</a:t>
                </a:r>
                <a:endParaRPr lang="en-US" dirty="0" smtClean="0"/>
              </a:p>
              <a:p>
                <a:r>
                  <a:rPr lang="en-US" dirty="0"/>
                  <a:t> </a:t>
                </a:r>
                <a:r>
                  <a:rPr lang="en-US" dirty="0" smtClean="0"/>
                  <a:t>                                 =20 </a:t>
                </a:r>
                <a:r>
                  <a:rPr lang="en-US" dirty="0" err="1" smtClean="0"/>
                  <a:t>ওহম</a:t>
                </a:r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∴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তুল্য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রোধ</a:t>
                </a:r>
                <a:r>
                  <a:rPr lang="en-US" dirty="0" smtClean="0"/>
                  <a:t>,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𝑠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dirty="0" smtClean="0"/>
                  <a:t>= </a:t>
                </a:r>
                <a:r>
                  <a:rPr lang="en-US" dirty="0"/>
                  <a:t>20 </a:t>
                </a:r>
                <a:r>
                  <a:rPr lang="en-US" dirty="0" err="1" smtClean="0"/>
                  <a:t>ওহম</a:t>
                </a:r>
                <a:r>
                  <a:rPr lang="en-US" dirty="0" smtClean="0"/>
                  <a:t>।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l="-1630" t="-2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Left-Right Arrow 3"/>
          <p:cNvSpPr/>
          <p:nvPr/>
        </p:nvSpPr>
        <p:spPr>
          <a:xfrm>
            <a:off x="609600" y="304800"/>
            <a:ext cx="7772400" cy="13716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FFFF00"/>
                </a:solidFill>
              </a:rPr>
              <a:t>চলো </a:t>
            </a:r>
            <a:r>
              <a:rPr lang="en-US" sz="3600" dirty="0" err="1" smtClean="0">
                <a:solidFill>
                  <a:srgbClr val="FFFF00"/>
                </a:solidFill>
              </a:rPr>
              <a:t>সূত্র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ব্যবহার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করে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গানিতিক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সমস্যার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সমাধান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করি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74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381000"/>
                <a:ext cx="8763000" cy="5867400"/>
              </a:xfrm>
              <a:solidFill>
                <a:srgbClr val="00B050"/>
              </a:solidFill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০২ </a:t>
                </a:r>
                <a:r>
                  <a:rPr lang="en-US" dirty="0" err="1" smtClean="0"/>
                  <a:t>নং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প্রশ্ন</a:t>
                </a:r>
                <a:r>
                  <a:rPr lang="en-US" dirty="0" smtClean="0"/>
                  <a:t>: </a:t>
                </a:r>
                <a:r>
                  <a:rPr lang="en-US" dirty="0" err="1" smtClean="0"/>
                  <a:t>কোন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তারের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দুই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প্রান্তের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বিভব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পার্থক্য</a:t>
                </a:r>
                <a:r>
                  <a:rPr lang="en-US" dirty="0" smtClean="0"/>
                  <a:t> 12 V। </a:t>
                </a:r>
                <a:r>
                  <a:rPr lang="en-US" dirty="0" err="1" smtClean="0"/>
                  <a:t>তারটির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রোধ</a:t>
                </a:r>
                <a:r>
                  <a:rPr lang="en-US" dirty="0" smtClean="0"/>
                  <a:t> 3 </a:t>
                </a:r>
                <a:r>
                  <a:rPr lang="en-US" dirty="0" err="1" smtClean="0"/>
                  <a:t>ওহম</a:t>
                </a:r>
                <a:r>
                  <a:rPr lang="en-US" dirty="0" smtClean="0"/>
                  <a:t>। 50 </a:t>
                </a:r>
                <a:r>
                  <a:rPr lang="en-US" dirty="0" err="1" smtClean="0"/>
                  <a:t>সেকেন্ডে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তারটির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মধ্য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দিয়ে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কী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পরিমান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আধান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প্রবাহিত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হবে</a:t>
                </a:r>
                <a:r>
                  <a:rPr lang="en-US" dirty="0" smtClean="0"/>
                  <a:t>?</a:t>
                </a:r>
              </a:p>
              <a:p>
                <a:r>
                  <a:rPr lang="en-US" dirty="0" err="1" smtClean="0"/>
                  <a:t>সমাধান</a:t>
                </a:r>
                <a:r>
                  <a:rPr lang="en-US" dirty="0" smtClean="0"/>
                  <a:t>: </a:t>
                </a:r>
                <a:r>
                  <a:rPr lang="en-US" dirty="0" err="1" smtClean="0"/>
                  <a:t>জানা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আছে,V</a:t>
                </a:r>
                <a:r>
                  <a:rPr lang="en-US" dirty="0" smtClean="0"/>
                  <a:t>=IR</a:t>
                </a:r>
              </a:p>
              <a:p>
                <a:r>
                  <a:rPr lang="en-US" dirty="0" smtClean="0"/>
                  <a:t>0r, I=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den>
                    </m:f>
                  </m:oMath>
                </a14:m>
                <a:endParaRPr lang="en-US" b="1" dirty="0" smtClean="0"/>
              </a:p>
              <a:p>
                <a:r>
                  <a:rPr lang="en-US" dirty="0" smtClean="0"/>
                  <a:t>Or, I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12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Or, I = 3A</a:t>
                </a:r>
              </a:p>
              <a:p>
                <a:r>
                  <a:rPr lang="en-US" dirty="0" err="1" smtClean="0"/>
                  <a:t>আবার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জানা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আছে</a:t>
                </a:r>
                <a:r>
                  <a:rPr lang="en-US" dirty="0" smtClean="0"/>
                  <a:t>,</a:t>
                </a:r>
              </a:p>
              <a:p>
                <a:r>
                  <a:rPr lang="en-US" dirty="0" smtClean="0"/>
                  <a:t>Q=It</a:t>
                </a:r>
              </a:p>
              <a:p>
                <a:r>
                  <a:rPr lang="en-US" dirty="0" smtClean="0"/>
                  <a:t>= 3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50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𝐶</m:t>
                    </m:r>
                  </m:oMath>
                </a14:m>
                <a:r>
                  <a:rPr lang="en-US" dirty="0" smtClean="0"/>
                  <a:t>=150C  (</a:t>
                </a:r>
                <a:r>
                  <a:rPr lang="en-US" dirty="0" err="1" smtClean="0"/>
                  <a:t>Ans</a:t>
                </a:r>
                <a:r>
                  <a:rPr lang="en-US" dirty="0" smtClean="0"/>
                  <a:t>)</a:t>
                </a:r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381000"/>
                <a:ext cx="8763000" cy="5867400"/>
              </a:xfrm>
              <a:blipFill rotWithShape="0">
                <a:blip r:embed="rId2"/>
                <a:stretch>
                  <a:fillRect l="-1599" t="-28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>
            <a:off x="5029200" y="1524000"/>
            <a:ext cx="0" cy="480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172200" y="1676400"/>
            <a:ext cx="21018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এখানে</a:t>
            </a:r>
            <a:r>
              <a:rPr lang="en-US" sz="2400" dirty="0" smtClean="0"/>
              <a:t>,</a:t>
            </a:r>
          </a:p>
          <a:p>
            <a:r>
              <a:rPr lang="en-US" sz="2400" dirty="0" err="1" smtClean="0"/>
              <a:t>বিবব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পার্থক্য</a:t>
            </a:r>
            <a:r>
              <a:rPr lang="en-US" sz="2400" dirty="0" smtClean="0"/>
              <a:t> V=12v</a:t>
            </a:r>
          </a:p>
          <a:p>
            <a:r>
              <a:rPr lang="en-US" sz="2400" dirty="0" err="1" smtClean="0"/>
              <a:t>রোধ</a:t>
            </a:r>
            <a:r>
              <a:rPr lang="en-US" sz="2400" dirty="0" smtClean="0"/>
              <a:t> R=4 </a:t>
            </a:r>
            <a:r>
              <a:rPr lang="en-US" sz="2400" dirty="0" err="1" smtClean="0"/>
              <a:t>ওহম</a:t>
            </a:r>
            <a:endParaRPr lang="en-US" sz="2400" dirty="0" smtClean="0"/>
          </a:p>
          <a:p>
            <a:r>
              <a:rPr lang="en-US" sz="2400" dirty="0" err="1" smtClean="0"/>
              <a:t>তড়ি</a:t>
            </a:r>
            <a:r>
              <a:rPr lang="en-US" sz="2400" dirty="0" smtClean="0"/>
              <a:t>ৎ </a:t>
            </a:r>
            <a:r>
              <a:rPr lang="en-US" sz="2400" dirty="0" err="1" smtClean="0"/>
              <a:t>প্রবাহ</a:t>
            </a:r>
            <a:r>
              <a:rPr lang="en-US" sz="2400" dirty="0" smtClean="0"/>
              <a:t> I= ?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509492" y="3932321"/>
            <a:ext cx="255230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এখানে</a:t>
            </a:r>
            <a:r>
              <a:rPr lang="en-US" sz="3200" dirty="0" smtClean="0"/>
              <a:t>,</a:t>
            </a:r>
          </a:p>
          <a:p>
            <a:r>
              <a:rPr lang="en-US" sz="3200" dirty="0" err="1" smtClean="0"/>
              <a:t>তড়ি</a:t>
            </a:r>
            <a:r>
              <a:rPr lang="en-US" sz="3200" dirty="0" smtClean="0"/>
              <a:t>ৎ </a:t>
            </a:r>
            <a:r>
              <a:rPr lang="en-US" sz="3200" dirty="0" err="1" smtClean="0"/>
              <a:t>প্রবাহ</a:t>
            </a:r>
            <a:r>
              <a:rPr lang="en-US" sz="3200" dirty="0" smtClean="0"/>
              <a:t>, I=3A</a:t>
            </a:r>
          </a:p>
          <a:p>
            <a:r>
              <a:rPr lang="en-US" sz="3200" dirty="0" err="1" smtClean="0"/>
              <a:t>সময়</a:t>
            </a:r>
            <a:r>
              <a:rPr lang="en-US" sz="3200" dirty="0" smtClean="0"/>
              <a:t>, t=50s</a:t>
            </a:r>
          </a:p>
          <a:p>
            <a:r>
              <a:rPr lang="en-US" sz="3200" dirty="0" err="1" smtClean="0"/>
              <a:t>আধান,Q</a:t>
            </a:r>
            <a:r>
              <a:rPr lang="en-US" sz="3200" dirty="0" smtClean="0"/>
              <a:t>=?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9090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sz="3200" dirty="0" smtClean="0"/>
              <a:t>০৩ </a:t>
            </a:r>
            <a:r>
              <a:rPr lang="en-US" sz="3200" dirty="0" err="1" smtClean="0"/>
              <a:t>নং</a:t>
            </a:r>
            <a:r>
              <a:rPr lang="en-US" sz="3200" dirty="0" smtClean="0"/>
              <a:t> </a:t>
            </a:r>
            <a:r>
              <a:rPr lang="en-US" sz="3200" dirty="0" err="1" smtClean="0"/>
              <a:t>প্রশ্ন</a:t>
            </a:r>
            <a:r>
              <a:rPr lang="en-US" sz="2800" dirty="0" smtClean="0"/>
              <a:t>:- 4 </a:t>
            </a:r>
            <a:r>
              <a:rPr lang="en-US" sz="2800" dirty="0" err="1" smtClean="0"/>
              <a:t>ওহম</a:t>
            </a:r>
            <a:r>
              <a:rPr lang="en-US" sz="2800" dirty="0" smtClean="0"/>
              <a:t> </a:t>
            </a:r>
            <a:r>
              <a:rPr lang="en-US" sz="2800" dirty="0" err="1" smtClean="0"/>
              <a:t>এর</a:t>
            </a:r>
            <a:r>
              <a:rPr lang="en-US" sz="2800" dirty="0" smtClean="0"/>
              <a:t> </a:t>
            </a:r>
            <a:r>
              <a:rPr lang="en-US" sz="2800" dirty="0" err="1" smtClean="0"/>
              <a:t>চারটি</a:t>
            </a:r>
            <a:r>
              <a:rPr lang="en-US" sz="2800" dirty="0" smtClean="0"/>
              <a:t> </a:t>
            </a:r>
            <a:r>
              <a:rPr lang="en-US" sz="2800" dirty="0" err="1" smtClean="0"/>
              <a:t>রোধকে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সমান্তরাল</a:t>
            </a:r>
            <a:r>
              <a:rPr lang="en-US" sz="2800" dirty="0" smtClean="0"/>
              <a:t> </a:t>
            </a:r>
            <a:r>
              <a:rPr lang="en-US" sz="2800" dirty="0" err="1" smtClean="0"/>
              <a:t>সন্নিবেশে</a:t>
            </a:r>
            <a:r>
              <a:rPr lang="en-US" sz="2800" dirty="0" smtClean="0"/>
              <a:t> </a:t>
            </a:r>
            <a:r>
              <a:rPr lang="en-US" sz="2800" dirty="0" err="1" smtClean="0"/>
              <a:t>সংযুক্ত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করা</a:t>
            </a:r>
            <a:r>
              <a:rPr lang="en-US" sz="2800" dirty="0" smtClean="0"/>
              <a:t> </a:t>
            </a:r>
            <a:r>
              <a:rPr lang="en-US" sz="2800" dirty="0" err="1" smtClean="0"/>
              <a:t>হলো</a:t>
            </a:r>
            <a:r>
              <a:rPr lang="en-US" sz="2800" dirty="0"/>
              <a:t> </a:t>
            </a:r>
            <a:r>
              <a:rPr lang="en-US" sz="2800" dirty="0" smtClean="0"/>
              <a:t> </a:t>
            </a:r>
            <a:r>
              <a:rPr lang="en-US" sz="2800" dirty="0" err="1" smtClean="0"/>
              <a:t>তুল্য</a:t>
            </a:r>
            <a:r>
              <a:rPr lang="en-US" sz="2800" dirty="0" smtClean="0"/>
              <a:t>    </a:t>
            </a:r>
            <a:r>
              <a:rPr lang="en-US" sz="2800" dirty="0" err="1" smtClean="0"/>
              <a:t>রোধ</a:t>
            </a:r>
            <a:r>
              <a:rPr lang="en-US" sz="2800" dirty="0" smtClean="0"/>
              <a:t> </a:t>
            </a:r>
            <a:r>
              <a:rPr lang="en-US" sz="2800" dirty="0" err="1" smtClean="0"/>
              <a:t>কত</a:t>
            </a:r>
            <a:r>
              <a:rPr lang="en-US" sz="2800" dirty="0" smtClean="0"/>
              <a:t>?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229600" cy="5562600"/>
              </a:xfrm>
              <a:blipFill>
                <a:blip r:embed="rId3"/>
                <a:tile tx="0" ty="0" sx="100000" sy="100000" flip="none" algn="tl"/>
              </a:blipFill>
            </p:spPr>
            <p:txBody>
              <a:bodyPr>
                <a:noAutofit/>
              </a:bodyPr>
              <a:lstStyle/>
              <a:p>
                <a:r>
                  <a:rPr lang="en-US" sz="2400" dirty="0" smtClean="0"/>
                  <a:t>সমাধান: </a:t>
                </a:r>
                <a:r>
                  <a:rPr lang="en-US" sz="2400" dirty="0" err="1" smtClean="0"/>
                  <a:t>দেয়া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আছে</a:t>
                </a:r>
                <a:r>
                  <a:rPr lang="en-US" sz="2400" dirty="0" smtClean="0"/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 smtClean="0"/>
                  <a:t>= 5 </a:t>
                </a:r>
                <a:r>
                  <a:rPr lang="en-US" sz="2400" dirty="0" err="1" smtClean="0"/>
                  <a:t>ওহম</a:t>
                </a:r>
                <a:endParaRPr lang="en-US" sz="2400" dirty="0" smtClean="0"/>
              </a:p>
              <a:p>
                <a:r>
                  <a:rPr lang="en-US" sz="2400" dirty="0"/>
                  <a:t> </a:t>
                </a:r>
                <a:r>
                  <a:rPr lang="en-US" sz="2400" dirty="0" smtClean="0"/>
                  <a:t>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 smtClean="0"/>
                  <a:t>=5 </a:t>
                </a:r>
                <a:r>
                  <a:rPr lang="en-US" sz="2400" dirty="0" err="1" smtClean="0"/>
                  <a:t>ওহম</a:t>
                </a:r>
                <a:endParaRPr lang="en-US" sz="2400" dirty="0" smtClean="0"/>
              </a:p>
              <a:p>
                <a:r>
                  <a:rPr lang="en-US" sz="2400" dirty="0" smtClean="0"/>
                  <a:t>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dirty="0" smtClean="0"/>
                  <a:t>=5 </a:t>
                </a:r>
                <a:r>
                  <a:rPr lang="en-US" sz="2400" dirty="0" err="1" smtClean="0"/>
                  <a:t>ওহম</a:t>
                </a:r>
                <a:endParaRPr lang="en-US" sz="2400" dirty="0" smtClean="0"/>
              </a:p>
              <a:p>
                <a:r>
                  <a:rPr lang="en-US" sz="2400" dirty="0" smtClean="0"/>
                  <a:t>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400" dirty="0" smtClean="0"/>
                  <a:t>=5 </a:t>
                </a:r>
                <a:r>
                  <a:rPr lang="en-US" sz="2400" dirty="0" err="1" smtClean="0"/>
                  <a:t>ওহম</a:t>
                </a:r>
                <a:endParaRPr lang="en-US" sz="2400" dirty="0" smtClean="0"/>
              </a:p>
              <a:p>
                <a:r>
                  <a:rPr lang="en-US" sz="2400" dirty="0" smtClean="0"/>
                  <a:t>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2400" dirty="0" smtClean="0"/>
                  <a:t>=5 </a:t>
                </a:r>
                <a:r>
                  <a:rPr lang="en-US" sz="2400" dirty="0" err="1" smtClean="0"/>
                  <a:t>ওহম</a:t>
                </a:r>
                <a:endParaRPr lang="en-US" sz="2400" dirty="0" smtClean="0"/>
              </a:p>
              <a:p>
                <a:r>
                  <a:rPr lang="en-US" sz="2400" dirty="0" err="1" smtClean="0"/>
                  <a:t>আমরা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জানি</a:t>
                </a:r>
                <a:r>
                  <a:rPr lang="en-US" sz="2400" dirty="0" smtClean="0"/>
                  <a:t>,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𝑝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dirty="0" smtClean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dirty="0" smtClean="0"/>
                  <a:t> 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dirty="0" smtClean="0"/>
                  <a:t> 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dirty="0" smtClean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den>
                    </m:f>
                  </m:oMath>
                </a14:m>
                <a:endParaRPr lang="en-US" sz="2400" dirty="0" smtClean="0"/>
              </a:p>
              <a:p>
                <a:r>
                  <a:rPr lang="en-US" sz="2400" dirty="0"/>
                  <a:t> </a:t>
                </a:r>
                <a:r>
                  <a:rPr lang="en-US" sz="2400" dirty="0" smtClean="0"/>
                  <a:t>        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 smtClean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 smtClean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 smtClean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endParaRPr lang="en-US" sz="2400" dirty="0" smtClean="0"/>
              </a:p>
              <a:p>
                <a:r>
                  <a:rPr lang="en-US" sz="2400" dirty="0"/>
                  <a:t> </a:t>
                </a:r>
                <a:r>
                  <a:rPr lang="en-US" sz="2400" dirty="0" smtClean="0"/>
                  <a:t>         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 smtClean="0"/>
                  <a:t> = 1.25 </a:t>
                </a:r>
                <a:r>
                  <a:rPr lang="en-US" sz="2400" dirty="0" err="1" smtClean="0"/>
                  <a:t>ওহম</a:t>
                </a:r>
                <a:endParaRPr lang="en-US" sz="2400" dirty="0" smtClean="0"/>
              </a:p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∴</m:t>
                    </m:r>
                  </m:oMath>
                </a14:m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𝑝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= </a:t>
                </a:r>
                <a:r>
                  <a:rPr lang="en-US" sz="2400" dirty="0"/>
                  <a:t>1.25 </a:t>
                </a:r>
                <a:r>
                  <a:rPr lang="en-US" sz="2400" dirty="0" err="1"/>
                  <a:t>ওহম</a:t>
                </a:r>
                <a:endParaRPr lang="en-US" sz="2400" dirty="0"/>
              </a:p>
              <a:p>
                <a:endParaRPr lang="en-US" sz="2400" dirty="0" smtClean="0"/>
              </a:p>
              <a:p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               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5562600"/>
              </a:xfrm>
              <a:blipFill rotWithShape="1">
                <a:blip r:embed="rId4"/>
                <a:stretch>
                  <a:fillRect l="-1111" t="-1206" b="-14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 rot="20484453">
                <a:off x="4880376" y="4562153"/>
                <a:ext cx="304800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  <a:ea typeface="Cambria Math"/>
                      </a:rPr>
                      <m:t>∴ </m:t>
                    </m:r>
                  </m:oMath>
                </a14:m>
                <a:r>
                  <a:rPr lang="en-US" sz="3600" dirty="0"/>
                  <a:t>তুল্য    </a:t>
                </a:r>
                <a:r>
                  <a:rPr lang="en-US" sz="3600" dirty="0" err="1"/>
                  <a:t>রোধ</a:t>
                </a:r>
                <a:r>
                  <a:rPr lang="en-US" sz="3600" dirty="0"/>
                  <a:t>  1.25 </a:t>
                </a:r>
                <a:r>
                  <a:rPr lang="en-US" sz="3600" dirty="0" err="1"/>
                  <a:t>ওহম</a:t>
                </a:r>
                <a:r>
                  <a:rPr lang="en-US" sz="3600" dirty="0"/>
                  <a:t>  ( </a:t>
                </a:r>
                <a:r>
                  <a:rPr lang="en-US" sz="3600" dirty="0" err="1"/>
                  <a:t>Ans</a:t>
                </a:r>
                <a:r>
                  <a:rPr lang="en-US" sz="3600" dirty="0"/>
                  <a:t> 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484453">
                <a:off x="4880376" y="4562153"/>
                <a:ext cx="3048000" cy="1477328"/>
              </a:xfrm>
              <a:prstGeom prst="rect">
                <a:avLst/>
              </a:prstGeom>
              <a:blipFill rotWithShape="1">
                <a:blip r:embed="rId5"/>
                <a:stretch>
                  <a:fillRect l="-906" t="-8205" r="-1449" b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658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772</Words>
  <Application>Microsoft Office PowerPoint</Application>
  <PresentationFormat>On-screen Show (4:3)</PresentationFormat>
  <Paragraphs>122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Cambria Math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০৩ নং প্রশ্ন:- 4 ওহম এর চারটি রোধকে সমান্তরাল সন্নিবেশে সংযুক্ত করা হলো  তুল্য    রোধ কত?</vt:lpstr>
      <vt:lpstr>PowerPoint Presentation</vt:lpstr>
      <vt:lpstr>PowerPoint Presentation</vt:lpstr>
      <vt:lpstr>PowerPoint Presentation</vt:lpstr>
      <vt:lpstr>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BENBAIS</cp:lastModifiedBy>
  <cp:revision>163</cp:revision>
  <dcterms:created xsi:type="dcterms:W3CDTF">2020-10-17T13:51:08Z</dcterms:created>
  <dcterms:modified xsi:type="dcterms:W3CDTF">2021-06-16T06:18:06Z</dcterms:modified>
</cp:coreProperties>
</file>