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86" r:id="rId2"/>
    <p:sldId id="318" r:id="rId3"/>
    <p:sldId id="290" r:id="rId4"/>
    <p:sldId id="303" r:id="rId5"/>
    <p:sldId id="304" r:id="rId6"/>
    <p:sldId id="305" r:id="rId7"/>
    <p:sldId id="291" r:id="rId8"/>
    <p:sldId id="302" r:id="rId9"/>
    <p:sldId id="293" r:id="rId10"/>
    <p:sldId id="306" r:id="rId11"/>
    <p:sldId id="307" r:id="rId12"/>
    <p:sldId id="308" r:id="rId13"/>
    <p:sldId id="309" r:id="rId14"/>
    <p:sldId id="310" r:id="rId15"/>
    <p:sldId id="311" r:id="rId16"/>
    <p:sldId id="314" r:id="rId17"/>
    <p:sldId id="312" r:id="rId18"/>
    <p:sldId id="313" r:id="rId19"/>
    <p:sldId id="315" r:id="rId20"/>
    <p:sldId id="316" r:id="rId21"/>
    <p:sldId id="31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D7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4333E5-95D1-47EF-A3D3-CF2D900721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84F59-AD40-4C5D-8A8A-227369C715F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Make ten sentences using </a:t>
          </a:r>
          <a:r>
            <a:rPr lang="en-US" dirty="0" smtClean="0">
              <a:solidFill>
                <a:srgbClr val="002060"/>
              </a:solidFill>
            </a:rPr>
            <a:t>gerund, participle </a:t>
          </a:r>
          <a:r>
            <a:rPr lang="en-US" dirty="0" smtClean="0">
              <a:solidFill>
                <a:schemeClr val="tx1"/>
              </a:solidFill>
            </a:rPr>
            <a:t>and </a:t>
          </a:r>
          <a:r>
            <a:rPr lang="en-US" dirty="0" smtClean="0">
              <a:solidFill>
                <a:schemeClr val="bg1"/>
              </a:solidFill>
            </a:rPr>
            <a:t>infinitive</a:t>
          </a:r>
          <a:r>
            <a:rPr lang="en-US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C6479658-B9F4-4879-B779-5B24BB025C68}" type="parTrans" cxnId="{1C99113C-D9D8-4DFB-849D-4D7402908031}">
      <dgm:prSet/>
      <dgm:spPr/>
      <dgm:t>
        <a:bodyPr/>
        <a:lstStyle/>
        <a:p>
          <a:endParaRPr lang="en-US"/>
        </a:p>
      </dgm:t>
    </dgm:pt>
    <dgm:pt modelId="{387016E4-66F6-42DC-A9D2-6448219A01E5}" type="sibTrans" cxnId="{1C99113C-D9D8-4DFB-849D-4D7402908031}">
      <dgm:prSet/>
      <dgm:spPr/>
      <dgm:t>
        <a:bodyPr/>
        <a:lstStyle/>
        <a:p>
          <a:endParaRPr lang="en-US"/>
        </a:p>
      </dgm:t>
    </dgm:pt>
    <dgm:pt modelId="{6D1C6DBF-AD7A-49E0-8DE3-6B7C12E311E3}" type="pres">
      <dgm:prSet presAssocID="{054333E5-95D1-47EF-A3D3-CF2D900721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F5C417-B65F-42A1-8A05-662D4E673D20}" type="pres">
      <dgm:prSet presAssocID="{30084F59-AD40-4C5D-8A8A-227369C715F2}" presName="node" presStyleLbl="node1" presStyleIdx="0" presStyleCnt="1" custLinFactNeighborX="7500" custLinFactNeighborY="2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99113C-D9D8-4DFB-849D-4D7402908031}" srcId="{054333E5-95D1-47EF-A3D3-CF2D9007218C}" destId="{30084F59-AD40-4C5D-8A8A-227369C715F2}" srcOrd="0" destOrd="0" parTransId="{C6479658-B9F4-4879-B779-5B24BB025C68}" sibTransId="{387016E4-66F6-42DC-A9D2-6448219A01E5}"/>
    <dgm:cxn modelId="{7BBE1555-26A0-491F-8B86-CF8D4D3B618F}" type="presOf" srcId="{054333E5-95D1-47EF-A3D3-CF2D9007218C}" destId="{6D1C6DBF-AD7A-49E0-8DE3-6B7C12E311E3}" srcOrd="0" destOrd="0" presId="urn:microsoft.com/office/officeart/2005/8/layout/default"/>
    <dgm:cxn modelId="{B93EF62A-2294-4781-A02F-387880A2AB79}" type="presOf" srcId="{30084F59-AD40-4C5D-8A8A-227369C715F2}" destId="{A0F5C417-B65F-42A1-8A05-662D4E673D20}" srcOrd="0" destOrd="0" presId="urn:microsoft.com/office/officeart/2005/8/layout/default"/>
    <dgm:cxn modelId="{3CEF3FF2-EDE6-489C-9AA1-13706E141819}" type="presParOf" srcId="{6D1C6DBF-AD7A-49E0-8DE3-6B7C12E311E3}" destId="{A0F5C417-B65F-42A1-8A05-662D4E673D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C417-B65F-42A1-8A05-662D4E673D20}">
      <dsp:nvSpPr>
        <dsp:cNvPr id="0" name=""/>
        <dsp:cNvSpPr/>
      </dsp:nvSpPr>
      <dsp:spPr>
        <a:xfrm>
          <a:off x="419918" y="491"/>
          <a:ext cx="6095181" cy="365710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>
              <a:solidFill>
                <a:schemeClr val="tx1"/>
              </a:solidFill>
            </a:rPr>
            <a:t>Make ten sentences using </a:t>
          </a:r>
          <a:r>
            <a:rPr lang="en-US" sz="5700" kern="1200" dirty="0" smtClean="0">
              <a:solidFill>
                <a:srgbClr val="002060"/>
              </a:solidFill>
            </a:rPr>
            <a:t>gerund, participle </a:t>
          </a:r>
          <a:r>
            <a:rPr lang="en-US" sz="5700" kern="1200" dirty="0" smtClean="0">
              <a:solidFill>
                <a:schemeClr val="tx1"/>
              </a:solidFill>
            </a:rPr>
            <a:t>and </a:t>
          </a:r>
          <a:r>
            <a:rPr lang="en-US" sz="5700" kern="1200" dirty="0" smtClean="0">
              <a:solidFill>
                <a:schemeClr val="bg1"/>
              </a:solidFill>
            </a:rPr>
            <a:t>infinitive</a:t>
          </a:r>
          <a:r>
            <a:rPr lang="en-US" sz="5700" kern="1200" dirty="0" smtClean="0">
              <a:solidFill>
                <a:schemeClr val="tx1"/>
              </a:solidFill>
            </a:rPr>
            <a:t>.</a:t>
          </a:r>
          <a:endParaRPr lang="en-US" sz="5700" kern="1200" dirty="0">
            <a:solidFill>
              <a:schemeClr val="tx1"/>
            </a:solidFill>
          </a:endParaRPr>
        </a:p>
      </dsp:txBody>
      <dsp:txXfrm>
        <a:off x="419918" y="491"/>
        <a:ext cx="6095181" cy="3657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3BE7E-98A9-4F78-8B65-58AEDE30EC1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7A597-44A5-4749-8DD3-F1B74BE25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73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A597-44A5-4749-8DD3-F1B74BE25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8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A597-44A5-4749-8DD3-F1B74BE25C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641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7A597-44A5-4749-8DD3-F1B74BE25C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3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0"/>
            <a:ext cx="8602931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109044"/>
            <a:ext cx="8382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Verbal: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6502" y="990600"/>
            <a:ext cx="22642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/>
              <a:t>Gerund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39438"/>
            <a:ext cx="26670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2.Participle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052155"/>
            <a:ext cx="26289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 </a:t>
            </a:r>
            <a:r>
              <a:rPr lang="en-US" sz="3600" b="1" dirty="0" smtClean="0"/>
              <a:t>Infinitive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6502" y="4320251"/>
            <a:ext cx="2264298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Walking </a:t>
            </a:r>
          </a:p>
          <a:p>
            <a:r>
              <a:rPr lang="en-US" sz="2800" b="1" dirty="0" smtClean="0"/>
              <a:t>in the morning </a:t>
            </a:r>
          </a:p>
          <a:p>
            <a:r>
              <a:rPr lang="en-US" sz="2800" b="1" dirty="0" smtClean="0"/>
              <a:t>is good  for health.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1084"/>
            <a:ext cx="2666999" cy="244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00400" y="4572000"/>
            <a:ext cx="24384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This  is a </a:t>
            </a:r>
            <a:r>
              <a:rPr lang="en-US" sz="4000" b="1" dirty="0" smtClean="0">
                <a:solidFill>
                  <a:srgbClr val="002060"/>
                </a:solidFill>
              </a:rPr>
              <a:t>broken </a:t>
            </a:r>
            <a:r>
              <a:rPr lang="en-US" sz="4000" b="1" dirty="0" smtClean="0"/>
              <a:t>chair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199" y="4695110"/>
            <a:ext cx="255269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 walk </a:t>
            </a:r>
            <a:r>
              <a:rPr lang="en-US" sz="2800" b="1" dirty="0" smtClean="0"/>
              <a:t>in the morning is good for health.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48" y="1858038"/>
            <a:ext cx="2408301" cy="2256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839561"/>
            <a:ext cx="2667000" cy="24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 -0.034 L 0.125 -0.125 L 0.158 -0.034 L 0.249 0 L 0.158 0.034 L 0.125 0.125 L 0.091 0.034 L 0 0 Z" pathEditMode="relative" ptsTypes="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04" y="73306"/>
            <a:ext cx="87765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Gerund </a:t>
            </a:r>
            <a:r>
              <a:rPr lang="en-US" sz="3600" b="1" dirty="0" smtClean="0"/>
              <a:t>(Verb + </a:t>
            </a:r>
            <a:r>
              <a:rPr lang="en-US" sz="3600" b="1" dirty="0" err="1" smtClean="0"/>
              <a:t>ing</a:t>
            </a:r>
            <a:r>
              <a:rPr lang="en-US" sz="3600" b="1" dirty="0" smtClean="0"/>
              <a:t> = Noun) It is used as </a:t>
            </a:r>
            <a:r>
              <a:rPr lang="en-US" sz="3600" b="1" dirty="0" smtClean="0">
                <a:solidFill>
                  <a:srgbClr val="7030A0"/>
                </a:solidFill>
              </a:rPr>
              <a:t>Subject/Object/Complement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828800"/>
            <a:ext cx="1905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Subject</a:t>
            </a:r>
            <a:endParaRPr lang="en-US" sz="32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319751" y="2604361"/>
            <a:ext cx="6172200" cy="122880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 like swimming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77751" y="2895600"/>
            <a:ext cx="1752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Object</a:t>
            </a:r>
            <a:endParaRPr lang="en-US" sz="3600" b="1" dirty="0"/>
          </a:p>
        </p:txBody>
      </p:sp>
      <p:sp>
        <p:nvSpPr>
          <p:cNvPr id="7" name="Horizontal Scroll 6"/>
          <p:cNvSpPr/>
          <p:nvPr/>
        </p:nvSpPr>
        <p:spPr>
          <a:xfrm>
            <a:off x="334702" y="3642951"/>
            <a:ext cx="6248400" cy="1905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My </a:t>
            </a:r>
            <a:r>
              <a:rPr lang="en-US" sz="4400" b="1" dirty="0" err="1" smtClean="0">
                <a:solidFill>
                  <a:schemeClr val="tx1"/>
                </a:solidFill>
              </a:rPr>
              <a:t>favourite</a:t>
            </a:r>
            <a:r>
              <a:rPr lang="en-US" sz="4400" b="1" dirty="0" smtClean="0">
                <a:solidFill>
                  <a:schemeClr val="tx1"/>
                </a:solidFill>
              </a:rPr>
              <a:t> hobby is gardening.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2016" y="4595451"/>
            <a:ext cx="203039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sto MT" pitchFamily="18" charset="0"/>
              </a:rPr>
              <a:t>Complement</a:t>
            </a:r>
            <a:endParaRPr lang="en-US" sz="2400" b="1" dirty="0">
              <a:latin typeface="Calisto MT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34702" y="1273635"/>
            <a:ext cx="6172200" cy="1447801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Swimming is a good exercise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8669" y="5547951"/>
            <a:ext cx="929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When </a:t>
            </a:r>
            <a:r>
              <a:rPr lang="en-US" sz="3600" b="1" dirty="0" err="1" smtClean="0">
                <a:solidFill>
                  <a:srgbClr val="002060"/>
                </a:solidFill>
              </a:rPr>
              <a:t>verb+ing</a:t>
            </a:r>
            <a:r>
              <a:rPr lang="en-US" sz="3600" b="1" dirty="0" smtClean="0"/>
              <a:t> is used in a sentence like </a:t>
            </a:r>
            <a:r>
              <a:rPr lang="en-US" sz="3600" b="1" dirty="0" smtClean="0">
                <a:solidFill>
                  <a:srgbClr val="002060"/>
                </a:solidFill>
              </a:rPr>
              <a:t>noun</a:t>
            </a:r>
            <a:r>
              <a:rPr lang="en-US" sz="3600" b="1" dirty="0" smtClean="0"/>
              <a:t> is called </a:t>
            </a:r>
            <a:r>
              <a:rPr lang="en-US" sz="3600" b="1" dirty="0" smtClean="0">
                <a:solidFill>
                  <a:srgbClr val="002060"/>
                </a:solidFill>
              </a:rPr>
              <a:t>Gerund</a:t>
            </a:r>
            <a:r>
              <a:rPr lang="en-US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9173"/>
            <a:ext cx="5334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Participle</a:t>
            </a:r>
            <a:endParaRPr lang="en-US" sz="6000" b="1" dirty="0"/>
          </a:p>
        </p:txBody>
      </p:sp>
      <p:sp>
        <p:nvSpPr>
          <p:cNvPr id="4" name="Horizontal Scroll 3"/>
          <p:cNvSpPr/>
          <p:nvPr/>
        </p:nvSpPr>
        <p:spPr>
          <a:xfrm>
            <a:off x="381000" y="1066800"/>
            <a:ext cx="8534400" cy="21336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Present Participle- </a:t>
            </a:r>
            <a:r>
              <a:rPr lang="en-US" sz="4000" b="1" dirty="0" err="1" smtClean="0">
                <a:solidFill>
                  <a:schemeClr val="tx1"/>
                </a:solidFill>
              </a:rPr>
              <a:t>Verb+ing</a:t>
            </a:r>
            <a:r>
              <a:rPr lang="en-US" sz="4000" b="1" dirty="0" smtClean="0">
                <a:solidFill>
                  <a:schemeClr val="tx1"/>
                </a:solidFill>
              </a:rPr>
              <a:t>=Adjective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81000" y="3200400"/>
            <a:ext cx="8534400" cy="17526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Past Participle- </a:t>
            </a:r>
            <a:r>
              <a:rPr lang="en-US" sz="4000" b="1" dirty="0" err="1" smtClean="0">
                <a:solidFill>
                  <a:schemeClr val="tx1"/>
                </a:solidFill>
              </a:rPr>
              <a:t>Verb+d</a:t>
            </a:r>
            <a:r>
              <a:rPr lang="en-US" sz="4000" b="1" dirty="0" smtClean="0">
                <a:solidFill>
                  <a:schemeClr val="tx1"/>
                </a:solidFill>
              </a:rPr>
              <a:t>/</a:t>
            </a:r>
            <a:r>
              <a:rPr lang="en-US" sz="4000" b="1" dirty="0" err="1" smtClean="0">
                <a:solidFill>
                  <a:schemeClr val="tx1"/>
                </a:solidFill>
              </a:rPr>
              <a:t>ed</a:t>
            </a:r>
            <a:r>
              <a:rPr lang="en-US" sz="4000" b="1" dirty="0" smtClean="0">
                <a:solidFill>
                  <a:schemeClr val="tx1"/>
                </a:solidFill>
              </a:rPr>
              <a:t>/t/en/n=Adjective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4953000"/>
            <a:ext cx="8534400" cy="18288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Perfect Participle-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Having + Past Participle.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3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64476"/>
            <a:ext cx="5029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Present Participle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5486400"/>
            <a:ext cx="6400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This is a </a:t>
            </a:r>
            <a:r>
              <a:rPr lang="en-US" sz="4800" b="1" dirty="0" smtClean="0">
                <a:solidFill>
                  <a:srgbClr val="002060"/>
                </a:solidFill>
              </a:rPr>
              <a:t>running</a:t>
            </a:r>
            <a:r>
              <a:rPr lang="en-US" sz="4800" b="1" dirty="0" smtClean="0"/>
              <a:t> car. 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647463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629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Past participle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629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457200" y="5562600"/>
            <a:ext cx="8001000" cy="1143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This is a </a:t>
            </a:r>
            <a:r>
              <a:rPr lang="en-US" sz="4800" b="1" dirty="0" smtClean="0">
                <a:solidFill>
                  <a:srgbClr val="002060"/>
                </a:solidFill>
              </a:rPr>
              <a:t>broken</a:t>
            </a:r>
            <a:r>
              <a:rPr lang="en-US" sz="4800" b="1" dirty="0" smtClean="0"/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window.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534" y="228600"/>
            <a:ext cx="6553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Perfect Participle</a:t>
            </a:r>
            <a:endParaRPr lang="en-US" sz="4800" b="1" dirty="0"/>
          </a:p>
        </p:txBody>
      </p:sp>
      <p:pic>
        <p:nvPicPr>
          <p:cNvPr id="5122" name="Picture 2" descr="New York City Department of Edu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856" y="1524000"/>
            <a:ext cx="36861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249518" y="4724400"/>
            <a:ext cx="8583231" cy="19812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Having passed </a:t>
            </a:r>
            <a:r>
              <a:rPr lang="en-US" sz="4800" b="1" dirty="0" smtClean="0">
                <a:solidFill>
                  <a:schemeClr val="tx1"/>
                </a:solidFill>
              </a:rPr>
              <a:t>the BA Exam, he went to America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4541134" y="1981200"/>
            <a:ext cx="1326267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28600" y="2306256"/>
            <a:ext cx="8610600" cy="457482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Make a pair and discuss with your </a:t>
            </a:r>
            <a:r>
              <a:rPr lang="en-US" sz="3200" b="1" u="sng" dirty="0" smtClean="0">
                <a:solidFill>
                  <a:schemeClr val="tx1"/>
                </a:solidFill>
              </a:rPr>
              <a:t>partner about the following questions: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What is gerund?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What is participle?</a:t>
            </a:r>
          </a:p>
          <a:p>
            <a:pPr marL="514350" indent="-514350" algn="ctr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What is the difference between gerund and participle?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59237"/>
            <a:ext cx="4572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50800" dist="114300" dir="5400000" algn="ctr" rotWithShape="0">
                    <a:schemeClr val="tx1"/>
                  </a:outerShdw>
                  <a:reflection blurRad="12700" stA="28000" endPos="45000" dist="1000" dir="5400000" sy="-100000" algn="bl" rotWithShape="0"/>
                </a:effectLst>
              </a:rPr>
              <a:t>Pair</a:t>
            </a:r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outerShdw blurRad="50800" dist="127000" dir="5400000" algn="ctr" rotWithShape="0">
                    <a:schemeClr val="tx1"/>
                  </a:outerShdw>
                  <a:reflection blurRad="12700" stA="28000" endPos="45000" dist="1000" dir="5400000" sy="-100000" algn="bl" rotWithShape="0"/>
                </a:effectLst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41601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06" y="228600"/>
            <a:ext cx="8382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Infinitive</a:t>
            </a:r>
            <a:endParaRPr lang="en-US" sz="6000" b="1" dirty="0"/>
          </a:p>
        </p:txBody>
      </p:sp>
      <p:sp>
        <p:nvSpPr>
          <p:cNvPr id="4" name="Vertical Scroll 3"/>
          <p:cNvSpPr/>
          <p:nvPr/>
        </p:nvSpPr>
        <p:spPr>
          <a:xfrm>
            <a:off x="73306" y="1371600"/>
            <a:ext cx="8839200" cy="26670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To tell a lie is a great sin.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To+Verb</a:t>
            </a:r>
            <a:r>
              <a:rPr lang="en-US" sz="4800" b="1" dirty="0" smtClean="0">
                <a:solidFill>
                  <a:schemeClr val="tx1"/>
                </a:solidFill>
              </a:rPr>
              <a:t> =Noun(Used as a Subject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73306" y="4267200"/>
            <a:ext cx="8918294" cy="23622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do not like to play cricket.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(Used as object &amp; complement of verb)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60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04800" y="-228600"/>
            <a:ext cx="8610600" cy="3048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Bare Infinitive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The infinitive is used without to after certain verbs like bid, let, make, see, hear, need, dare 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819400"/>
            <a:ext cx="868680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I bade him </a:t>
            </a:r>
            <a:r>
              <a:rPr lang="en-US" sz="3600" b="1" dirty="0">
                <a:solidFill>
                  <a:srgbClr val="FF0000"/>
                </a:solidFill>
              </a:rPr>
              <a:t>go</a:t>
            </a:r>
            <a:r>
              <a:rPr lang="en-US" sz="3600" b="1" dirty="0"/>
              <a:t>. (NOT I bade him </a:t>
            </a:r>
            <a:r>
              <a:rPr lang="en-US" sz="3600" b="1" dirty="0">
                <a:solidFill>
                  <a:srgbClr val="FF0000"/>
                </a:solidFill>
              </a:rPr>
              <a:t>to </a:t>
            </a:r>
            <a:r>
              <a:rPr lang="en-US" sz="3600" b="1" dirty="0" smtClean="0">
                <a:solidFill>
                  <a:srgbClr val="FF0000"/>
                </a:solidFill>
              </a:rPr>
              <a:t>go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8344" y="3657600"/>
            <a:ext cx="8686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Let him </a:t>
            </a:r>
            <a:r>
              <a:rPr lang="en-US" sz="3200" b="1" dirty="0">
                <a:solidFill>
                  <a:srgbClr val="FF0000"/>
                </a:solidFill>
              </a:rPr>
              <a:t>sit</a:t>
            </a:r>
            <a:r>
              <a:rPr lang="en-US" sz="3200" b="1" dirty="0"/>
              <a:t> there. (NOT Let him </a:t>
            </a:r>
            <a:r>
              <a:rPr lang="en-US" sz="3200" b="1" dirty="0">
                <a:solidFill>
                  <a:srgbClr val="FF0000"/>
                </a:solidFill>
              </a:rPr>
              <a:t>to sit </a:t>
            </a:r>
            <a:r>
              <a:rPr lang="en-US" sz="3200" b="1" dirty="0"/>
              <a:t>there.)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432012"/>
            <a:ext cx="8686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She made me </a:t>
            </a:r>
            <a:r>
              <a:rPr lang="en-US" sz="3200" b="1" dirty="0">
                <a:solidFill>
                  <a:srgbClr val="FF0000"/>
                </a:solidFill>
              </a:rPr>
              <a:t>cry</a:t>
            </a:r>
            <a:r>
              <a:rPr lang="en-US" sz="3200" b="1" dirty="0"/>
              <a:t>. (NOT She made me </a:t>
            </a:r>
            <a:r>
              <a:rPr lang="en-US" sz="3200" b="1" dirty="0">
                <a:solidFill>
                  <a:srgbClr val="FF0000"/>
                </a:solidFill>
              </a:rPr>
              <a:t>to cry</a:t>
            </a:r>
            <a:r>
              <a:rPr lang="en-US" sz="3200" b="1" dirty="0"/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257800"/>
            <a:ext cx="86868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 heard him </a:t>
            </a:r>
            <a:r>
              <a:rPr lang="en-US" sz="3600" b="1" dirty="0">
                <a:solidFill>
                  <a:srgbClr val="FF0000"/>
                </a:solidFill>
              </a:rPr>
              <a:t>sing</a:t>
            </a:r>
            <a:r>
              <a:rPr lang="en-US" sz="3600" b="1" dirty="0"/>
              <a:t> a lovely song. (NOT I heard him </a:t>
            </a:r>
            <a:r>
              <a:rPr lang="en-US" sz="3600" b="1" dirty="0">
                <a:solidFill>
                  <a:srgbClr val="FF0000"/>
                </a:solidFill>
              </a:rPr>
              <a:t>to sing </a:t>
            </a:r>
            <a:r>
              <a:rPr lang="en-US" sz="3600" b="1" dirty="0"/>
              <a:t>a lovely song.)</a:t>
            </a:r>
          </a:p>
        </p:txBody>
      </p:sp>
    </p:spTree>
    <p:extLst>
      <p:ext uri="{BB962C8B-B14F-4D97-AF65-F5344CB8AC3E}">
        <p14:creationId xmlns:p14="http://schemas.microsoft.com/office/powerpoint/2010/main" val="33609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027016" y="76200"/>
            <a:ext cx="5029200" cy="1676400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50800" dist="63500" dir="5400000" algn="ctr" rotWithShape="0">
                    <a:srgbClr val="FFFF00"/>
                  </a:outerShdw>
                </a:effectLst>
              </a:rPr>
              <a:t>Evaluation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88716" y="2057400"/>
            <a:ext cx="8305800" cy="1351827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Fill in the gaps using Gerund/Participle/Infinitive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716" y="3733800"/>
            <a:ext cx="83058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1. </a:t>
            </a:r>
            <a:r>
              <a:rPr lang="en-US" sz="3600" b="1" dirty="0" smtClean="0"/>
              <a:t>We saw the students-----in the field.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8716" y="4724400"/>
            <a:ext cx="8305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-------in the pond is good for health.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716" y="5715000"/>
            <a:ext cx="8305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3600" b="1" dirty="0"/>
              <a:t>She is reading carefully </a:t>
            </a:r>
            <a:r>
              <a:rPr lang="en-US" sz="3600" b="1" dirty="0" smtClean="0"/>
              <a:t>--------</a:t>
            </a:r>
            <a:r>
              <a:rPr lang="en-US" sz="3600" b="1" dirty="0"/>
              <a:t> </a:t>
            </a:r>
            <a:r>
              <a:rPr lang="en-US" sz="3600" b="1" dirty="0" smtClean="0"/>
              <a:t>fully.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3864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304800"/>
            <a:ext cx="8686800" cy="6096000"/>
            <a:chOff x="457200" y="304800"/>
            <a:chExt cx="8686800" cy="6096000"/>
          </a:xfrm>
        </p:grpSpPr>
        <p:sp>
          <p:nvSpPr>
            <p:cNvPr id="3" name="Rectangle 2"/>
            <p:cNvSpPr/>
            <p:nvPr/>
          </p:nvSpPr>
          <p:spPr>
            <a:xfrm>
              <a:off x="501359" y="304800"/>
              <a:ext cx="8202502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Teacher’s Information</a:t>
              </a:r>
              <a:endPara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112036" y="2289080"/>
              <a:ext cx="1847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" y="1143000"/>
              <a:ext cx="7772400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457200" y="1295400"/>
              <a:ext cx="8305800" cy="4571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457200"/>
              <a:ext cx="45719" cy="594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1371600"/>
              <a:ext cx="45719" cy="472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3127280"/>
              <a:ext cx="6248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8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7800" y="3813080"/>
              <a:ext cx="6705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270280"/>
              <a:ext cx="449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83919" y="1905000"/>
              <a:ext cx="8260081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Md</a:t>
              </a:r>
              <a:r>
                <a:rPr lang="en-US" sz="4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 Shamsul </a:t>
              </a:r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Alam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BA(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Hons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.)MA in English.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Assistant Teacher( English)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Nabodoy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 Girl’s High School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Shailkupa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400" b="1" dirty="0" err="1" smtClean="0">
                  <a:latin typeface="Arial" pitchFamily="34" charset="0"/>
                  <a:cs typeface="Arial" pitchFamily="34" charset="0"/>
                </a:rPr>
                <a:t>Jenaidah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Phone:01917-452052,01722-922691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 smtClean="0"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latin typeface="Arial" pitchFamily="34" charset="0"/>
                  <a:cs typeface="Arial" pitchFamily="34" charset="0"/>
                </a:rPr>
                <a:t>Email:shamsul101085@gmail.com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545" y="1627092"/>
              <a:ext cx="1323975" cy="1323975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5791200" y="3429000"/>
            <a:ext cx="3200400" cy="2514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Class-IX &amp; X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English 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2nd Paper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Topic: </a:t>
            </a:r>
            <a:r>
              <a:rPr lang="en-US" sz="2400" b="1" dirty="0" err="1" smtClean="0">
                <a:solidFill>
                  <a:schemeClr val="tx1"/>
                </a:solidFill>
                <a:latin typeface="Book Antiqua" pitchFamily="18" charset="0"/>
              </a:rPr>
              <a:t>Grammer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Time-50 minutes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38400" y="310587"/>
            <a:ext cx="4495800" cy="2133600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effectLst>
                  <a:outerShdw blurRad="50800" dist="114300" dir="5400000" algn="ctr" rotWithShape="0">
                    <a:schemeClr val="bg1">
                      <a:alpha val="43000"/>
                    </a:schemeClr>
                  </a:outerShdw>
                </a:effectLst>
              </a:rPr>
              <a:t>Answer</a:t>
            </a:r>
            <a:endParaRPr lang="en-US" sz="6000" b="1" dirty="0">
              <a:solidFill>
                <a:schemeClr val="tx1"/>
              </a:solidFill>
              <a:effectLst>
                <a:outerShdw blurRad="50800" dist="114300" dir="5400000" algn="ctr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71800"/>
            <a:ext cx="3352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b="1" dirty="0" smtClean="0"/>
              <a:t>Playing</a:t>
            </a:r>
          </a:p>
          <a:p>
            <a:endParaRPr lang="en-US" dirty="0"/>
          </a:p>
        </p:txBody>
      </p:sp>
      <p:sp>
        <p:nvSpPr>
          <p:cNvPr id="4" name="Teardrop 3"/>
          <p:cNvSpPr/>
          <p:nvPr/>
        </p:nvSpPr>
        <p:spPr>
          <a:xfrm>
            <a:off x="1371600" y="4800600"/>
            <a:ext cx="6019800" cy="1828800"/>
          </a:xfrm>
          <a:prstGeom prst="teardrop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3. </a:t>
            </a:r>
            <a:r>
              <a:rPr lang="en-US" sz="4000" b="1" dirty="0" smtClean="0">
                <a:solidFill>
                  <a:schemeClr val="tx1"/>
                </a:solidFill>
              </a:rPr>
              <a:t>To understand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2971800"/>
            <a:ext cx="48006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2. Swimming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8397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986135"/>
            <a:ext cx="51054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Home 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74203054"/>
              </p:ext>
            </p:extLst>
          </p:nvPr>
        </p:nvGraphicFramePr>
        <p:xfrm>
          <a:off x="1474084" y="2697866"/>
          <a:ext cx="65151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9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828800"/>
            <a:ext cx="8610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Thank You </a:t>
            </a:r>
          </a:p>
          <a:p>
            <a:pPr algn="ctr"/>
            <a:r>
              <a:rPr lang="en-US" sz="115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So Much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The tiger is  _________very fast.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10539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running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" y="1219200"/>
            <a:ext cx="6966162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4572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is this?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2950" y="5101526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It’s a </a:t>
            </a:r>
            <a:r>
              <a:rPr lang="en-US" sz="6000" b="1" dirty="0" smtClean="0">
                <a:solidFill>
                  <a:srgbClr val="002060"/>
                </a:solidFill>
              </a:rPr>
              <a:t>running</a:t>
            </a:r>
            <a:r>
              <a:rPr lang="en-US" sz="6000" b="1" dirty="0" smtClean="0"/>
              <a:t> girl.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3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0"/>
            <a:ext cx="746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Walking</a:t>
            </a:r>
            <a:r>
              <a:rPr lang="en-US" sz="4400" b="1" dirty="0" smtClean="0"/>
              <a:t>  in the morning </a:t>
            </a:r>
          </a:p>
          <a:p>
            <a:pPr algn="ctr"/>
            <a:r>
              <a:rPr lang="en-US" sz="4400" b="1" dirty="0" smtClean="0"/>
              <a:t>is good for health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99" y="1219200"/>
            <a:ext cx="6578424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5"/>
          <a:stretch/>
        </p:blipFill>
        <p:spPr>
          <a:xfrm>
            <a:off x="1143000" y="228598"/>
            <a:ext cx="6881911" cy="45980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555" y="5257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We like </a:t>
            </a:r>
            <a:r>
              <a:rPr lang="en-US" sz="4800" b="1" dirty="0" smtClean="0">
                <a:solidFill>
                  <a:srgbClr val="002060"/>
                </a:solidFill>
              </a:rPr>
              <a:t>to swim </a:t>
            </a:r>
            <a:r>
              <a:rPr lang="en-US" sz="4800" b="1" dirty="0" smtClean="0"/>
              <a:t>in the river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7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762000"/>
            <a:ext cx="75438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cmpd="thickThin">
                  <a:solidFill>
                    <a:schemeClr val="tx1"/>
                  </a:solidFill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Today’s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315200" cy="34163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u="sng" dirty="0" smtClean="0"/>
              <a:t>Verbal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Gerund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Participle</a:t>
            </a:r>
          </a:p>
          <a:p>
            <a:pPr marL="1143000" indent="-1143000">
              <a:buAutoNum type="arabicPeriod"/>
            </a:pPr>
            <a:r>
              <a:rPr lang="en-US" sz="5400" dirty="0" smtClean="0"/>
              <a:t>Infinitive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855" y="314695"/>
            <a:ext cx="6310745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 smtClean="0"/>
              <a:t>Learning Outcomes: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2643" y="1219200"/>
            <a:ext cx="861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By the end of the lesson you will be able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599" y="2286000"/>
            <a:ext cx="85344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 a) Learn about  verbal and their         uses.</a:t>
            </a:r>
          </a:p>
          <a:p>
            <a:r>
              <a:rPr lang="en-US" sz="3600" b="1" dirty="0" smtClean="0"/>
              <a:t>b) Write and speak using verbal.</a:t>
            </a:r>
          </a:p>
          <a:p>
            <a:pPr marL="342900" indent="-342900"/>
            <a:r>
              <a:rPr lang="en-US" sz="3600" b="1" dirty="0"/>
              <a:t>c) Know the definition of gerund, participle and infinitive.</a:t>
            </a:r>
          </a:p>
          <a:p>
            <a:pPr marL="342900" indent="-342900"/>
            <a:r>
              <a:rPr lang="en-US" sz="3600" b="1" dirty="0"/>
              <a:t>d) Know the difference between gerund and participle.</a:t>
            </a:r>
          </a:p>
          <a:p>
            <a:endParaRPr lang="en-US" sz="3600" b="1" dirty="0" smtClean="0"/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6858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So, what is </a:t>
            </a:r>
            <a:r>
              <a:rPr lang="en-US" sz="4800" b="1" u="sng" dirty="0" smtClean="0">
                <a:solidFill>
                  <a:srgbClr val="002060"/>
                </a:solidFill>
              </a:rPr>
              <a:t>Verbal</a:t>
            </a:r>
            <a:r>
              <a:rPr lang="en-US" sz="4800" b="1" dirty="0" smtClean="0"/>
              <a:t>?</a:t>
            </a:r>
            <a:endParaRPr lang="en-US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1219200" y="1828801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>
              <a:solidFill>
                <a:srgbClr val="C00000"/>
              </a:solidFill>
            </a:endParaRPr>
          </a:p>
          <a:p>
            <a:endParaRPr lang="en-US" dirty="0" smtClean="0"/>
          </a:p>
          <a:p>
            <a:endParaRPr lang="en-US" u="sng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3581400"/>
            <a:ext cx="8915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Walking </a:t>
            </a:r>
            <a:r>
              <a:rPr lang="en-US" sz="3200" b="1" dirty="0" smtClean="0"/>
              <a:t>is good for health. (</a:t>
            </a:r>
            <a:r>
              <a:rPr lang="en-US" sz="3200" b="1" dirty="0" err="1" smtClean="0">
                <a:solidFill>
                  <a:srgbClr val="002060"/>
                </a:solidFill>
              </a:rPr>
              <a:t>walk+ing</a:t>
            </a:r>
            <a:r>
              <a:rPr lang="en-US" sz="3200" b="1" dirty="0" smtClean="0"/>
              <a:t>) </a:t>
            </a:r>
            <a:r>
              <a:rPr lang="en-US" sz="3200" b="1" dirty="0" smtClean="0">
                <a:solidFill>
                  <a:srgbClr val="002060"/>
                </a:solidFill>
              </a:rPr>
              <a:t>Noun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2736742"/>
            <a:ext cx="89154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a </a:t>
            </a:r>
            <a:r>
              <a:rPr lang="en-US" sz="3200" b="1" dirty="0" smtClean="0">
                <a:solidFill>
                  <a:srgbClr val="002060"/>
                </a:solidFill>
              </a:rPr>
              <a:t>singing</a:t>
            </a:r>
            <a:r>
              <a:rPr lang="en-US" sz="3200" b="1" dirty="0" smtClean="0"/>
              <a:t> bird. (</a:t>
            </a:r>
            <a:r>
              <a:rPr lang="en-US" sz="3200" b="1" dirty="0" err="1" smtClean="0">
                <a:solidFill>
                  <a:srgbClr val="002060"/>
                </a:solidFill>
              </a:rPr>
              <a:t>Sing+ing</a:t>
            </a:r>
            <a:r>
              <a:rPr lang="en-US" sz="3200" b="1" dirty="0" smtClean="0"/>
              <a:t>) Here </a:t>
            </a:r>
            <a:r>
              <a:rPr lang="en-US" sz="3200" b="1" dirty="0" smtClean="0">
                <a:solidFill>
                  <a:srgbClr val="002060"/>
                </a:solidFill>
              </a:rPr>
              <a:t>Adjective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When verb is used in a sentence like noun/adjective/ adverb is called verbal.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4572000"/>
            <a:ext cx="9067800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girl came to </a:t>
            </a:r>
            <a:r>
              <a:rPr lang="en-US" sz="3200" b="1" dirty="0" smtClean="0">
                <a:solidFill>
                  <a:srgbClr val="002060"/>
                </a:solidFill>
              </a:rPr>
              <a:t>me laughing</a:t>
            </a:r>
            <a:r>
              <a:rPr lang="en-US" sz="2400" b="1" dirty="0" smtClean="0">
                <a:solidFill>
                  <a:srgbClr val="002060"/>
                </a:solidFill>
              </a:rPr>
              <a:t>.(</a:t>
            </a:r>
            <a:r>
              <a:rPr lang="en-US" sz="2800" b="1" dirty="0" err="1" smtClean="0">
                <a:solidFill>
                  <a:srgbClr val="002060"/>
                </a:solidFill>
              </a:rPr>
              <a:t>laugh+ing</a:t>
            </a:r>
            <a:r>
              <a:rPr lang="en-US" sz="2800" b="1" dirty="0" smtClean="0">
                <a:solidFill>
                  <a:srgbClr val="002060"/>
                </a:solidFill>
              </a:rPr>
              <a:t>) Adverb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5638800"/>
            <a:ext cx="89154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 like </a:t>
            </a:r>
            <a:r>
              <a:rPr lang="en-US" sz="3200" b="1" dirty="0" smtClean="0">
                <a:solidFill>
                  <a:srgbClr val="002060"/>
                </a:solidFill>
              </a:rPr>
              <a:t>to swim </a:t>
            </a:r>
            <a:r>
              <a:rPr lang="en-US" sz="3200" b="1" dirty="0" smtClean="0"/>
              <a:t>in the river. (t0+swim) </a:t>
            </a:r>
            <a:r>
              <a:rPr lang="en-US" sz="3200" b="1" dirty="0" smtClean="0">
                <a:solidFill>
                  <a:srgbClr val="002060"/>
                </a:solidFill>
              </a:rPr>
              <a:t>Noun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/>
      <p:bldP spid="5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1286</TotalTime>
  <Words>456</Words>
  <Application>Microsoft Office PowerPoint</Application>
  <PresentationFormat>On-screen Show (4:3)</PresentationFormat>
  <Paragraphs>101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Arun Karmokar</dc:creator>
  <cp:lastModifiedBy>Samsul</cp:lastModifiedBy>
  <cp:revision>176</cp:revision>
  <dcterms:created xsi:type="dcterms:W3CDTF">2006-08-16T00:00:00Z</dcterms:created>
  <dcterms:modified xsi:type="dcterms:W3CDTF">2021-06-16T11:43:05Z</dcterms:modified>
</cp:coreProperties>
</file>