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87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3" r:id="rId14"/>
    <p:sldId id="286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8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5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29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0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164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2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95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2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5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3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7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9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E7488-7150-45A5-8EF0-8A4E335605F8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3FB348-F21C-4E5A-BEB0-EE1336C80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5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2" y="459862"/>
            <a:ext cx="11374582" cy="59248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295804" y="2938512"/>
            <a:ext cx="2286000" cy="2072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solidFill>
                  <a:schemeClr val="accent5">
                    <a:lumMod val="75000"/>
                  </a:schemeClr>
                </a:solidFill>
              </a:rPr>
              <a:t>স্বা</a:t>
            </a:r>
            <a:r>
              <a:rPr lang="bn-BD" sz="28700" dirty="0" smtClean="0"/>
              <a:t> </a:t>
            </a:r>
            <a:endParaRPr lang="en-US" sz="28700" dirty="0"/>
          </a:p>
        </p:txBody>
      </p:sp>
      <p:sp>
        <p:nvSpPr>
          <p:cNvPr id="4" name="Rectangle 3"/>
          <p:cNvSpPr/>
          <p:nvPr/>
        </p:nvSpPr>
        <p:spPr>
          <a:xfrm>
            <a:off x="3549717" y="2081864"/>
            <a:ext cx="262128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solidFill>
                  <a:schemeClr val="accent3">
                    <a:lumMod val="75000"/>
                  </a:schemeClr>
                </a:solidFill>
              </a:rPr>
              <a:t>গ</a:t>
            </a:r>
            <a:endParaRPr lang="en-US" sz="28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7440" y="2933700"/>
            <a:ext cx="269748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solidFill>
                  <a:srgbClr val="00B050"/>
                </a:solidFill>
              </a:rPr>
              <a:t>ত</a:t>
            </a:r>
            <a:endParaRPr lang="en-US" sz="287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08720" y="1539240"/>
            <a:ext cx="3048000" cy="2125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dirty="0"/>
              <a:t> </a:t>
            </a:r>
            <a:r>
              <a:rPr lang="bn-BD" sz="28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ম</a:t>
            </a:r>
            <a:endParaRPr lang="en-US" sz="287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4" y="280595"/>
            <a:ext cx="4352925" cy="3977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80596"/>
            <a:ext cx="7010400" cy="3977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43840" y="4495800"/>
            <a:ext cx="11841480" cy="2225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/>
              <a:t>যেখানে সেখানে ময়লা ফেলা ও মলমূত্র ত্যাগ বায়ু দূষিত করে ।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002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4" y="381951"/>
            <a:ext cx="3557746" cy="3092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22" y="240031"/>
            <a:ext cx="3541498" cy="3337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3817620"/>
            <a:ext cx="3413760" cy="2933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4" y="3817620"/>
            <a:ext cx="3557746" cy="2933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8366760" y="3057527"/>
            <a:ext cx="3307080" cy="417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6280" y="240031"/>
            <a:ext cx="3398520" cy="65112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200" b="1" dirty="0" smtClean="0">
                <a:solidFill>
                  <a:schemeClr val="accent4">
                    <a:lumMod val="50000"/>
                  </a:schemeClr>
                </a:solidFill>
              </a:rPr>
              <a:t>বায়ু দূষনের ফলে- পৃথিবীর  তাপমাত্রা বৃদ্ধি, এসিড বৃষ্টি, ফুস্ফুসের ক্যান্সার ও শ্বাসজনিত রোগ সহ বিভিন্ন রোগে আক্রান্ত হচ্ছে । 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63463" y="0"/>
            <a:ext cx="9544833" cy="6037545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F0"/>
                </a:solidFill>
              </a:rPr>
              <a:t>পাঠ্যবইয়ের ১১ পৃষ্টা খোলো । </a:t>
            </a:r>
          </a:p>
          <a:p>
            <a:pPr algn="ctr"/>
            <a:endParaRPr lang="bn-IN" sz="4000" dirty="0">
              <a:solidFill>
                <a:srgbClr val="00B0F0"/>
              </a:solidFill>
            </a:endParaRPr>
          </a:p>
          <a:p>
            <a:pPr algn="ctr"/>
            <a:endParaRPr lang="bn-IN" dirty="0" smtClean="0"/>
          </a:p>
          <a:p>
            <a:pPr algn="ctr"/>
            <a:r>
              <a:rPr lang="bn-IN" sz="8000" dirty="0" smtClean="0">
                <a:solidFill>
                  <a:srgbClr val="7030A0"/>
                </a:solidFill>
              </a:rPr>
              <a:t>নিরবে পড়ো । </a:t>
            </a:r>
            <a:endParaRPr lang="en-US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613223"/>
              </p:ext>
            </p:extLst>
          </p:nvPr>
        </p:nvGraphicFramePr>
        <p:xfrm>
          <a:off x="366917" y="2485676"/>
          <a:ext cx="11391945" cy="335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315">
                  <a:extLst>
                    <a:ext uri="{9D8B030D-6E8A-4147-A177-3AD203B41FA5}">
                      <a16:colId xmlns="" xmlns:a16="http://schemas.microsoft.com/office/drawing/2014/main" val="2568544917"/>
                    </a:ext>
                  </a:extLst>
                </a:gridCol>
                <a:gridCol w="3797315">
                  <a:extLst>
                    <a:ext uri="{9D8B030D-6E8A-4147-A177-3AD203B41FA5}">
                      <a16:colId xmlns="" xmlns:a16="http://schemas.microsoft.com/office/drawing/2014/main" val="743552928"/>
                    </a:ext>
                  </a:extLst>
                </a:gridCol>
                <a:gridCol w="3797315">
                  <a:extLst>
                    <a:ext uri="{9D8B030D-6E8A-4147-A177-3AD203B41FA5}">
                      <a16:colId xmlns="" xmlns:a16="http://schemas.microsoft.com/office/drawing/2014/main" val="3868908556"/>
                    </a:ext>
                  </a:extLst>
                </a:gridCol>
              </a:tblGrid>
              <a:tr h="1490580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 </a:t>
                      </a:r>
                      <a:r>
                        <a:rPr lang="bn-IN" sz="3200" dirty="0" smtClean="0">
                          <a:solidFill>
                            <a:srgbClr val="002060"/>
                          </a:solidFill>
                        </a:rPr>
                        <a:t>বিভিন্ন ধরনের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</a:rPr>
                        <a:t> দূষণ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sz="3600" dirty="0" smtClean="0">
                          <a:solidFill>
                            <a:srgbClr val="002060"/>
                          </a:solidFill>
                        </a:rPr>
                        <a:t>কারণ 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</a:rPr>
                        <a:t> ক্ষতিকর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</a:rPr>
                        <a:t> প্রভাব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3216401"/>
                  </a:ext>
                </a:extLst>
              </a:tr>
              <a:tr h="1490580">
                <a:tc>
                  <a:txBody>
                    <a:bodyPr/>
                    <a:lstStyle/>
                    <a:p>
                      <a:r>
                        <a:rPr lang="bn-IN" sz="40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bn-IN" sz="4000" b="1" dirty="0" smtClean="0">
                          <a:solidFill>
                            <a:srgbClr val="7030A0"/>
                          </a:solidFill>
                        </a:rPr>
                        <a:t>বায়ু দূষণ</a:t>
                      </a:r>
                      <a:endParaRPr lang="en-US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8820445"/>
                  </a:ext>
                </a:extLst>
              </a:tr>
              <a:tr h="372489"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004812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44449" y="187890"/>
            <a:ext cx="3433522" cy="7390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200" b="1" dirty="0" smtClean="0">
                <a:solidFill>
                  <a:srgbClr val="0070C0"/>
                </a:solidFill>
              </a:rPr>
              <a:t>দলিয় কাজ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032094"/>
              </p:ext>
            </p:extLst>
          </p:nvPr>
        </p:nvGraphicFramePr>
        <p:xfrm>
          <a:off x="1706324" y="1255651"/>
          <a:ext cx="7341423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323">
                  <a:extLst>
                    <a:ext uri="{9D8B030D-6E8A-4147-A177-3AD203B41FA5}">
                      <a16:colId xmlns="" xmlns:a16="http://schemas.microsoft.com/office/drawing/2014/main" val="4092443766"/>
                    </a:ext>
                  </a:extLst>
                </a:gridCol>
                <a:gridCol w="4111100">
                  <a:extLst>
                    <a:ext uri="{9D8B030D-6E8A-4147-A177-3AD203B41FA5}">
                      <a16:colId xmlns="" xmlns:a16="http://schemas.microsoft.com/office/drawing/2014/main" val="2313365887"/>
                    </a:ext>
                  </a:extLst>
                </a:gridCol>
              </a:tblGrid>
              <a:tr h="683622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bn-BD" sz="4000" dirty="0" smtClean="0">
                          <a:solidFill>
                            <a:srgbClr val="C00000"/>
                          </a:solidFill>
                        </a:rPr>
                        <a:t>ক </a:t>
                      </a:r>
                      <a:r>
                        <a:rPr lang="bn-IN" sz="4000" dirty="0" smtClean="0">
                          <a:solidFill>
                            <a:srgbClr val="C00000"/>
                          </a:solidFill>
                        </a:rPr>
                        <a:t>দল </a:t>
                      </a:r>
                      <a:endParaRPr lang="en-US" sz="4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rgbClr val="C00000"/>
                          </a:solidFill>
                        </a:rPr>
                        <a:t>খ</a:t>
                      </a:r>
                      <a:r>
                        <a:rPr lang="bn-BD" sz="4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bn-IN" sz="4000" dirty="0" smtClean="0">
                          <a:solidFill>
                            <a:srgbClr val="C00000"/>
                          </a:solidFill>
                        </a:rPr>
                        <a:t>দল</a:t>
                      </a:r>
                      <a:endParaRPr lang="en-US" sz="4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2540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5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36713"/>
              </p:ext>
            </p:extLst>
          </p:nvPr>
        </p:nvGraphicFramePr>
        <p:xfrm>
          <a:off x="417094" y="737937"/>
          <a:ext cx="11774904" cy="553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115">
                  <a:extLst>
                    <a:ext uri="{9D8B030D-6E8A-4147-A177-3AD203B41FA5}">
                      <a16:colId xmlns="" xmlns:a16="http://schemas.microsoft.com/office/drawing/2014/main" val="2568544917"/>
                    </a:ext>
                  </a:extLst>
                </a:gridCol>
                <a:gridCol w="5177970">
                  <a:extLst>
                    <a:ext uri="{9D8B030D-6E8A-4147-A177-3AD203B41FA5}">
                      <a16:colId xmlns="" xmlns:a16="http://schemas.microsoft.com/office/drawing/2014/main" val="743552928"/>
                    </a:ext>
                  </a:extLst>
                </a:gridCol>
                <a:gridCol w="4978819">
                  <a:extLst>
                    <a:ext uri="{9D8B030D-6E8A-4147-A177-3AD203B41FA5}">
                      <a16:colId xmlns="" xmlns:a16="http://schemas.microsoft.com/office/drawing/2014/main" val="3868908556"/>
                    </a:ext>
                  </a:extLst>
                </a:gridCol>
              </a:tblGrid>
              <a:tr h="2045011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 </a:t>
                      </a:r>
                      <a:r>
                        <a:rPr lang="bn-IN" sz="3200" dirty="0" smtClean="0">
                          <a:solidFill>
                            <a:srgbClr val="002060"/>
                          </a:solidFill>
                        </a:rPr>
                        <a:t>বিভিন্ন ধরনের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</a:rPr>
                        <a:t> দূষণ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sz="3600" dirty="0" smtClean="0">
                          <a:solidFill>
                            <a:srgbClr val="002060"/>
                          </a:solidFill>
                        </a:rPr>
                        <a:t>কারণ 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</a:rPr>
                        <a:t> ক্ষতিকর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</a:rPr>
                        <a:t> প্রভাব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3216401"/>
                  </a:ext>
                </a:extLst>
              </a:tr>
              <a:tr h="3488548">
                <a:tc>
                  <a:txBody>
                    <a:bodyPr/>
                    <a:lstStyle/>
                    <a:p>
                      <a:r>
                        <a:rPr lang="bn-IN" sz="40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bn-IN" sz="4000" b="1" dirty="0" smtClean="0">
                          <a:solidFill>
                            <a:srgbClr val="7030A0"/>
                          </a:solidFill>
                        </a:rPr>
                        <a:t>বায়ু দূষণ</a:t>
                      </a:r>
                      <a:endParaRPr lang="en-US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rgbClr val="002060"/>
                          </a:solidFill>
                        </a:rPr>
                        <a:t>বিভিন্ন ক্ষতি</a:t>
                      </a:r>
                      <a:r>
                        <a:rPr lang="bn-IN" sz="2400" b="1" baseline="0" dirty="0" smtClean="0">
                          <a:solidFill>
                            <a:srgbClr val="002060"/>
                          </a:solidFill>
                        </a:rPr>
                        <a:t> কর গ্যাস , ধূলিকণা,ধোঁয়া,দুর্গন্ধ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যানবাহন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কলকারখানার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ধোঁয়া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গাছপালা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ময়লা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আবর্জনা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পোড়ানোর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ধোঁয়া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, 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যেখানে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সেখানে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ময়লা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ফেলা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এবং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মলমূত্র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ত্যাগের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ফলে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বাতাসে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দুর্গন্ধ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ছড়ায়ে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বায়ু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দূষণ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করে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</a:rPr>
                        <a:t>পৃথিবীর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তাপমাত্রা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বৃদ্ধি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পাচ্ছে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ও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এসিড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বৃষ্টি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হচ্ছে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,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মানুষ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ফুস্ফুসের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ক্যান্সার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,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শ্বাসজনিত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রোগসহ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বিভিন্ন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রোগে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আক্রান্ত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হচ্ছে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। 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8820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81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8564" y="388308"/>
            <a:ext cx="2981195" cy="5887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মূল্যায়নঃ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838" y="1202499"/>
            <a:ext cx="11862148" cy="55114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শূণ্যস্থান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পূরন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করোঃ</a:t>
            </a:r>
            <a:endParaRPr lang="bn-IN" sz="3200" dirty="0" smtClean="0">
              <a:solidFill>
                <a:srgbClr val="7030A0"/>
              </a:solidFill>
            </a:endParaRPr>
          </a:p>
          <a:p>
            <a:pPr algn="ctr"/>
            <a:endParaRPr lang="en-US" sz="3200" dirty="0" smtClean="0"/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ক)</a:t>
            </a:r>
            <a:r>
              <a:rPr lang="bn-IN" sz="3600" dirty="0" smtClean="0"/>
              <a:t>  </a:t>
            </a:r>
            <a:r>
              <a:rPr lang="en-US" sz="3600" dirty="0" err="1" smtClean="0"/>
              <a:t>যানবাহনের</a:t>
            </a:r>
            <a:r>
              <a:rPr lang="bn-IN" sz="3600" dirty="0" smtClean="0"/>
              <a:t> </a:t>
            </a:r>
            <a:r>
              <a:rPr lang="en-US" sz="3600" dirty="0" smtClean="0"/>
              <a:t> ও</a:t>
            </a:r>
            <a:r>
              <a:rPr lang="bn-IN" sz="3600" dirty="0" smtClean="0"/>
              <a:t> </a:t>
            </a:r>
            <a:r>
              <a:rPr lang="en-US" sz="3600" dirty="0" smtClean="0"/>
              <a:t> </a:t>
            </a:r>
            <a:r>
              <a:rPr lang="en-US" sz="3600" dirty="0" err="1" smtClean="0"/>
              <a:t>কলকারখানার</a:t>
            </a:r>
            <a:r>
              <a:rPr lang="en-US" sz="3600" dirty="0" smtClean="0"/>
              <a:t> </a:t>
            </a:r>
            <a:r>
              <a:rPr lang="bn-IN" sz="3600" dirty="0" smtClean="0"/>
              <a:t> </a:t>
            </a:r>
            <a:r>
              <a:rPr lang="en-US" sz="3600" dirty="0" err="1" smtClean="0"/>
              <a:t>ধোঁয়া</a:t>
            </a:r>
            <a:r>
              <a:rPr lang="en-US" sz="3600" dirty="0" smtClean="0"/>
              <a:t> </a:t>
            </a:r>
            <a:r>
              <a:rPr lang="bn-IN" sz="3600" dirty="0" smtClean="0"/>
              <a:t> </a:t>
            </a:r>
            <a:r>
              <a:rPr lang="en-US" sz="3600" dirty="0" err="1" smtClean="0"/>
              <a:t>বায়ু</a:t>
            </a:r>
            <a:r>
              <a:rPr lang="en-US" sz="3600" dirty="0" smtClean="0"/>
              <a:t> </a:t>
            </a:r>
            <a:r>
              <a:rPr lang="bn-IN" sz="3600" dirty="0" smtClean="0"/>
              <a:t> </a:t>
            </a:r>
            <a:r>
              <a:rPr lang="en-US" sz="3600" dirty="0" err="1" smtClean="0"/>
              <a:t>দূষণের</a:t>
            </a:r>
            <a:endParaRPr lang="bn-IN" sz="3600" dirty="0" smtClean="0"/>
          </a:p>
          <a:p>
            <a:pPr algn="ctr"/>
            <a:r>
              <a:rPr lang="bn-IN" sz="3600" dirty="0" smtClean="0"/>
              <a:t>------------কারন । </a:t>
            </a:r>
          </a:p>
          <a:p>
            <a:pPr algn="ctr"/>
            <a:r>
              <a:rPr lang="bn-IN" sz="4800" dirty="0" smtClean="0"/>
              <a:t> </a:t>
            </a:r>
            <a:r>
              <a:rPr lang="bn-IN" sz="3600" dirty="0" smtClean="0">
                <a:solidFill>
                  <a:srgbClr val="FF0000"/>
                </a:solidFill>
              </a:rPr>
              <a:t>খ)</a:t>
            </a:r>
            <a:r>
              <a:rPr lang="bn-IN" sz="7200" dirty="0" smtClean="0"/>
              <a:t>  </a:t>
            </a:r>
            <a:r>
              <a:rPr lang="bn-IN" sz="3600" dirty="0" smtClean="0"/>
              <a:t>বায়ু দূষণের ফলে পৃথিবীর     ---------------- বৃদ্ধি পাচ্ছে  ।</a:t>
            </a:r>
          </a:p>
          <a:p>
            <a:pPr algn="ctr"/>
            <a:r>
              <a:rPr lang="bn-IN" sz="3600" dirty="0" smtClean="0"/>
              <a:t>  </a:t>
            </a:r>
            <a:r>
              <a:rPr lang="bn-IN" sz="4400" dirty="0" smtClean="0"/>
              <a:t> </a:t>
            </a:r>
            <a:r>
              <a:rPr lang="bn-IN" sz="3600" dirty="0" smtClean="0"/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14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11681" y="326571"/>
            <a:ext cx="4206240" cy="13585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</a:rPr>
              <a:t>বাড়ির কাজঃ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274320" y="627017"/>
            <a:ext cx="11874137" cy="6884126"/>
          </a:xfrm>
          <a:prstGeom prst="irregularSeal2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4800" b="1" dirty="0" smtClean="0">
                <a:solidFill>
                  <a:srgbClr val="002060"/>
                </a:solidFill>
              </a:rPr>
              <a:t>এসিড বৃষ্টির ফলাফলের ছবি এঁকে আনবে । 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3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flipH="1" flipV="1">
            <a:off x="718369" y="3131507"/>
            <a:ext cx="45719" cy="457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612007" y="6547586"/>
            <a:ext cx="45719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11120" y="4295092"/>
            <a:ext cx="192681" cy="107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ধ</a:t>
            </a:r>
            <a:endParaRPr lang="en-US" sz="100" dirty="0"/>
          </a:p>
        </p:txBody>
      </p:sp>
      <p:pic>
        <p:nvPicPr>
          <p:cNvPr id="9" name="Picture 8" descr="IMG-20170605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xplosion 2 11"/>
          <p:cNvSpPr/>
          <p:nvPr/>
        </p:nvSpPr>
        <p:spPr>
          <a:xfrm>
            <a:off x="6160168" y="4219074"/>
            <a:ext cx="144379" cy="1283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isplay 12"/>
          <p:cNvSpPr/>
          <p:nvPr/>
        </p:nvSpPr>
        <p:spPr>
          <a:xfrm>
            <a:off x="6144126" y="3224463"/>
            <a:ext cx="6047874" cy="2614863"/>
          </a:xfrm>
          <a:prstGeom prst="flowChartDispla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368968" y="385011"/>
            <a:ext cx="11614485" cy="6256421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1796" y="1814544"/>
            <a:ext cx="1070998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ধ</a:t>
            </a:r>
            <a:r>
              <a:rPr lang="bn-IN" sz="23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ন্যবাদ</a:t>
            </a:r>
            <a:endParaRPr lang="en-US" sz="1481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81149" y="232755"/>
            <a:ext cx="6168043" cy="1130531"/>
          </a:xfrm>
          <a:prstGeom prst="wedgeRoundRectCallout">
            <a:avLst>
              <a:gd name="adj1" fmla="val -20184"/>
              <a:gd name="adj2" fmla="val 848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/>
              <a:t>শিক্ষক পরিচিতি </a:t>
            </a:r>
            <a:endParaRPr lang="en-US" sz="5400" b="1" dirty="0"/>
          </a:p>
        </p:txBody>
      </p:sp>
      <p:sp>
        <p:nvSpPr>
          <p:cNvPr id="3" name="Wave 2"/>
          <p:cNvSpPr/>
          <p:nvPr/>
        </p:nvSpPr>
        <p:spPr>
          <a:xfrm>
            <a:off x="-1" y="1363286"/>
            <a:ext cx="10471759" cy="5200352"/>
          </a:xfrm>
          <a:prstGeom prst="wave">
            <a:avLst>
              <a:gd name="adj1" fmla="val 12500"/>
              <a:gd name="adj2" fmla="val 7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/>
              <a:t> </a:t>
            </a:r>
            <a:r>
              <a:rPr lang="bn-IN" sz="4800" b="1" dirty="0" smtClean="0">
                <a:solidFill>
                  <a:schemeClr val="accent1">
                    <a:lumMod val="50000"/>
                  </a:schemeClr>
                </a:solidFill>
              </a:rPr>
              <a:t>তাছলিমা আক্তার </a:t>
            </a:r>
          </a:p>
          <a:p>
            <a:pPr algn="ctr"/>
            <a:r>
              <a:rPr lang="bn-IN" sz="4000" dirty="0" smtClean="0">
                <a:solidFill>
                  <a:srgbClr val="00B050"/>
                </a:solidFill>
              </a:rPr>
              <a:t>প্রধান শিক্ষক </a:t>
            </a:r>
          </a:p>
          <a:p>
            <a:pPr algn="ctr"/>
            <a:r>
              <a:rPr lang="bn-IN" sz="3600" dirty="0">
                <a:solidFill>
                  <a:srgbClr val="7030A0"/>
                </a:solidFill>
              </a:rPr>
              <a:t>রাংগা ঝিরি মোঃইউনুছ চৌঃ সঃ </a:t>
            </a:r>
            <a:r>
              <a:rPr lang="bn-IN" sz="3600" dirty="0" smtClean="0">
                <a:solidFill>
                  <a:srgbClr val="7030A0"/>
                </a:solidFill>
              </a:rPr>
              <a:t>প্রাঃ বিঃ </a:t>
            </a:r>
          </a:p>
          <a:p>
            <a:pPr algn="ctr"/>
            <a:r>
              <a:rPr lang="bn-IN" sz="3600" dirty="0" smtClean="0">
                <a:solidFill>
                  <a:srgbClr val="0070C0"/>
                </a:solidFill>
              </a:rPr>
              <a:t>লামা , বান্দরবান ।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745674" y="166255"/>
            <a:ext cx="7348450" cy="1147156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5400" b="1" dirty="0" smtClean="0">
                <a:solidFill>
                  <a:srgbClr val="7030A0"/>
                </a:solidFill>
              </a:rPr>
              <a:t>বিষয় পরিচিতি 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399011" y="1596042"/>
            <a:ext cx="10041775" cy="4763193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002060"/>
                </a:solidFill>
              </a:rPr>
              <a:t>শ্রে</a:t>
            </a:r>
            <a:r>
              <a:rPr lang="en-US" sz="6600" b="1" dirty="0" err="1" smtClean="0">
                <a:solidFill>
                  <a:srgbClr val="002060"/>
                </a:solidFill>
              </a:rPr>
              <a:t>ণিঃ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r>
              <a:rPr lang="bn-IN" sz="6600" b="1" dirty="0" smtClean="0"/>
              <a:t>   </a:t>
            </a:r>
            <a:r>
              <a:rPr lang="bn-IN" sz="6600" b="1" dirty="0" smtClean="0">
                <a:solidFill>
                  <a:srgbClr val="7030A0"/>
                </a:solidFill>
              </a:rPr>
              <a:t>পঞ্চম </a:t>
            </a:r>
          </a:p>
          <a:p>
            <a:pPr algn="ctr"/>
            <a:r>
              <a:rPr lang="bn-IN" sz="6600" b="1" dirty="0" smtClean="0">
                <a:solidFill>
                  <a:schemeClr val="tx1"/>
                </a:solidFill>
              </a:rPr>
              <a:t>বিষয়ঃ</a:t>
            </a:r>
            <a:r>
              <a:rPr lang="bn-IN" sz="6600" b="1" dirty="0" smtClean="0"/>
              <a:t>   </a:t>
            </a:r>
            <a:r>
              <a:rPr lang="bn-IN" sz="6600" b="1" dirty="0" smtClean="0">
                <a:solidFill>
                  <a:srgbClr val="FFC000"/>
                </a:solidFill>
              </a:rPr>
              <a:t>বিজ্ঞান</a:t>
            </a:r>
          </a:p>
          <a:p>
            <a:pPr algn="ctr"/>
            <a:r>
              <a:rPr lang="bn-IN" sz="6600" b="1" dirty="0" smtClean="0">
                <a:solidFill>
                  <a:srgbClr val="0070C0"/>
                </a:solidFill>
              </a:rPr>
              <a:t>সময়ঃ</a:t>
            </a:r>
            <a:r>
              <a:rPr lang="bn-IN" sz="6600" b="1" dirty="0" smtClean="0"/>
              <a:t>   </a:t>
            </a:r>
            <a:r>
              <a:rPr lang="bn-IN" sz="6600" b="1" dirty="0" smtClean="0">
                <a:solidFill>
                  <a:schemeClr val="accent6">
                    <a:lumMod val="50000"/>
                  </a:schemeClr>
                </a:solidFill>
              </a:rPr>
              <a:t>৪০মিঃ</a:t>
            </a:r>
          </a:p>
          <a:p>
            <a:pPr algn="ctr"/>
            <a:r>
              <a:rPr lang="bn-IN" sz="4800" b="1" dirty="0" smtClean="0">
                <a:solidFill>
                  <a:srgbClr val="002060"/>
                </a:solidFill>
              </a:rPr>
              <a:t>তারিখঃ</a:t>
            </a:r>
            <a:r>
              <a:rPr lang="bn-IN" sz="4800" b="1" dirty="0" smtClean="0"/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১৬</a:t>
            </a:r>
            <a:r>
              <a:rPr lang="bn-IN" sz="4800" b="1" dirty="0" smtClean="0">
                <a:solidFill>
                  <a:srgbClr val="C00000"/>
                </a:solidFill>
              </a:rPr>
              <a:t>/</a:t>
            </a:r>
            <a:r>
              <a:rPr lang="en-US" sz="4800" b="1" dirty="0" smtClean="0">
                <a:solidFill>
                  <a:srgbClr val="C00000"/>
                </a:solidFill>
              </a:rPr>
              <a:t>৬</a:t>
            </a:r>
            <a:r>
              <a:rPr lang="bn-IN" sz="4800" b="1" dirty="0" smtClean="0">
                <a:solidFill>
                  <a:srgbClr val="C00000"/>
                </a:solidFill>
              </a:rPr>
              <a:t>/</a:t>
            </a:r>
            <a:r>
              <a:rPr lang="en-US" sz="4800" b="1" dirty="0" smtClean="0">
                <a:solidFill>
                  <a:srgbClr val="C00000"/>
                </a:solidFill>
              </a:rPr>
              <a:t>২০২১</a:t>
            </a:r>
            <a:r>
              <a:rPr lang="bn-IN" sz="4800" b="1" dirty="0" smtClean="0">
                <a:solidFill>
                  <a:srgbClr val="C00000"/>
                </a:solidFill>
              </a:rPr>
              <a:t>ইং</a:t>
            </a:r>
            <a:r>
              <a:rPr lang="bn-IN" sz="4800" b="1" dirty="0" smtClean="0"/>
              <a:t>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932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7095" y="465221"/>
            <a:ext cx="11036968" cy="60857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চলো সবাই ভিডিও দে</a:t>
            </a:r>
            <a:r>
              <a:rPr lang="en-US" sz="6600" dirty="0" err="1" smtClean="0"/>
              <a:t>খি</a:t>
            </a:r>
            <a:endParaRPr lang="en-US" sz="6600" dirty="0" smtClean="0"/>
          </a:p>
          <a:p>
            <a:pPr algn="ctr"/>
            <a:r>
              <a:rPr lang="bn-BD" sz="6600" dirty="0" smtClean="0"/>
              <a:t>  </a:t>
            </a:r>
            <a:endParaRPr lang="en-US" sz="66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93048"/>
              </p:ext>
            </p:extLst>
          </p:nvPr>
        </p:nvGraphicFramePr>
        <p:xfrm>
          <a:off x="3480179" y="3493827"/>
          <a:ext cx="4913194" cy="192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1066680" imgH="437760" progId="Package">
                  <p:embed/>
                </p:oleObj>
              </mc:Choice>
              <mc:Fallback>
                <p:oleObj name="Packager Shell Object" showAsIcon="1" r:id="rId3" imgW="1066680" imgH="4377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179" y="3493827"/>
                        <a:ext cx="4913194" cy="19243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37064" y="278533"/>
            <a:ext cx="3923607" cy="201168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accent1">
                    <a:lumMod val="50000"/>
                  </a:schemeClr>
                </a:solidFill>
              </a:rPr>
              <a:t> আজকের পাঠঃ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1878676" y="2028305"/>
            <a:ext cx="8379229" cy="417299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accent2">
                    <a:lumMod val="50000"/>
                  </a:schemeClr>
                </a:solidFill>
              </a:rPr>
              <a:t> বিভিন্ন ধরনের পরিবেশ দূষণ</a:t>
            </a:r>
          </a:p>
          <a:p>
            <a:pPr algn="ctr"/>
            <a:r>
              <a:rPr lang="bn-IN" sz="4800" b="1" dirty="0" smtClean="0">
                <a:solidFill>
                  <a:schemeClr val="accent2">
                    <a:lumMod val="50000"/>
                  </a:schemeClr>
                </a:solidFill>
              </a:rPr>
              <a:t>(বায়ু দূষণ )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76449" y="1"/>
            <a:ext cx="4222865" cy="147827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</a:rPr>
              <a:t>শিখন </a:t>
            </a:r>
            <a:r>
              <a:rPr lang="en-US" sz="4000" b="1" dirty="0" err="1" smtClean="0">
                <a:solidFill>
                  <a:srgbClr val="00B050"/>
                </a:solidFill>
              </a:rPr>
              <a:t>ফলঃ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" y="1600200"/>
            <a:ext cx="11170920" cy="51483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১.২.৩-</a:t>
            </a:r>
            <a:r>
              <a:rPr lang="en-US" sz="4800" b="1" dirty="0" smtClean="0"/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দূষনের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উৎসসমূহ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চিহ্নিত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করতে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পারবে</a:t>
            </a:r>
            <a:r>
              <a:rPr lang="en-US" sz="4800" b="1" dirty="0" smtClean="0">
                <a:solidFill>
                  <a:srgbClr val="0070C0"/>
                </a:solidFill>
              </a:rPr>
              <a:t> । </a:t>
            </a:r>
          </a:p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১.২.৪-</a:t>
            </a:r>
            <a:r>
              <a:rPr lang="en-US" sz="4800" b="1" dirty="0" smtClean="0"/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বিভিন্নভাবে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মাটি</a:t>
            </a:r>
            <a:r>
              <a:rPr lang="en-US" sz="4800" b="1" dirty="0" smtClean="0">
                <a:solidFill>
                  <a:srgbClr val="7030A0"/>
                </a:solidFill>
              </a:rPr>
              <a:t>, </a:t>
            </a:r>
            <a:r>
              <a:rPr lang="en-US" sz="4800" b="1" dirty="0" err="1" smtClean="0">
                <a:solidFill>
                  <a:srgbClr val="7030A0"/>
                </a:solidFill>
              </a:rPr>
              <a:t>পানি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</a:rPr>
              <a:t>ও </a:t>
            </a:r>
            <a:r>
              <a:rPr lang="en-US" sz="4800" b="1" dirty="0" err="1" smtClean="0">
                <a:solidFill>
                  <a:srgbClr val="7030A0"/>
                </a:solidFill>
              </a:rPr>
              <a:t>বায়ু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দূষিত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হয়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তা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বলতে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পারবে</a:t>
            </a:r>
            <a:r>
              <a:rPr lang="en-US" sz="4800" b="1" dirty="0" smtClean="0">
                <a:solidFill>
                  <a:srgbClr val="7030A0"/>
                </a:solidFill>
              </a:rPr>
              <a:t> । </a:t>
            </a:r>
          </a:p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১.২.৬-</a:t>
            </a:r>
            <a:r>
              <a:rPr lang="bn-IN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বায়ু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দূষনের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ক্ষতিকর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প্রভাব</a:t>
            </a:r>
            <a:r>
              <a:rPr lang="en-US" sz="4800" b="1" dirty="0" smtClean="0">
                <a:solidFill>
                  <a:srgbClr val="002060"/>
                </a:solidFill>
              </a:rPr>
              <a:t> ব</a:t>
            </a:r>
            <a:r>
              <a:rPr lang="bn-IN" sz="4800" b="1" dirty="0" smtClean="0">
                <a:solidFill>
                  <a:srgbClr val="002060"/>
                </a:solidFill>
              </a:rPr>
              <a:t>র্ণনা 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</a:rPr>
              <a:t> । </a:t>
            </a:r>
            <a:r>
              <a:rPr lang="bn-IN" sz="4800" b="1" dirty="0" smtClean="0">
                <a:solidFill>
                  <a:srgbClr val="002060"/>
                </a:solidFill>
              </a:rPr>
              <a:t>   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2" y="716274"/>
            <a:ext cx="3322957" cy="3336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0" y="716274"/>
            <a:ext cx="3556636" cy="3336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45" y="716275"/>
            <a:ext cx="3915411" cy="3336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lowchart: Punched Tape 5"/>
          <p:cNvSpPr/>
          <p:nvPr/>
        </p:nvSpPr>
        <p:spPr>
          <a:xfrm>
            <a:off x="518160" y="4511040"/>
            <a:ext cx="11216640" cy="224028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 বিভিন্ন ক্ষতিকর গ্যাস, ধূলিকনা, ধোঁয়া, দুর্গন্ধ বায়ুতে মিশে বায়ু দূষিত করে ।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378808"/>
            <a:ext cx="11346180" cy="46710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lowchart: Internal Storage 4"/>
          <p:cNvSpPr/>
          <p:nvPr/>
        </p:nvSpPr>
        <p:spPr>
          <a:xfrm>
            <a:off x="304800" y="5455920"/>
            <a:ext cx="11734800" cy="1173480"/>
          </a:xfrm>
          <a:prstGeom prst="flowChartInternal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800" b="1" dirty="0" smtClean="0">
                <a:solidFill>
                  <a:srgbClr val="002060"/>
                </a:solidFill>
              </a:rPr>
              <a:t>যানবাহন ও কলকারখানার ধোঁয়া বায়ু  দূষনের প্রাধান কারন ।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5" y="475987"/>
            <a:ext cx="5436296" cy="42636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68" y="475988"/>
            <a:ext cx="5398092" cy="42636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98121" y="4983480"/>
            <a:ext cx="11826239" cy="1661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7030A0"/>
                </a:solidFill>
              </a:rPr>
              <a:t>গাছপালা ও ময়লা-আবর্জনা পোড়ালে বায়ু দূষিত হয় । 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537</TotalTime>
  <Words>294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Trebuchet MS</vt:lpstr>
      <vt:lpstr>Vrinda</vt:lpstr>
      <vt:lpstr>Wingdings 3</vt:lpstr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IT Solution</cp:lastModifiedBy>
  <cp:revision>83</cp:revision>
  <dcterms:created xsi:type="dcterms:W3CDTF">2018-05-02T23:56:59Z</dcterms:created>
  <dcterms:modified xsi:type="dcterms:W3CDTF">2021-06-16T14:51:37Z</dcterms:modified>
</cp:coreProperties>
</file>