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71" r:id="rId10"/>
    <p:sldId id="272" r:id="rId11"/>
    <p:sldId id="273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CD1EB-47D6-4450-9641-23340618170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5C82C-4446-44CA-9527-0A5B6E8D7A9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800" b="0" i="0" u="none" dirty="0" smtClean="0"/>
            <a:t>ভৌত রাসায়নিক পরিবর্তন সম্পর্কে বলতে পারবে</a:t>
          </a:r>
          <a:endParaRPr lang="en-US" sz="2800" dirty="0"/>
        </a:p>
      </dgm:t>
    </dgm:pt>
    <dgm:pt modelId="{F9C42BAE-2ACD-400B-A679-375B10D4EB83}" type="parTrans" cxnId="{9620075A-B6C2-4033-9064-ACDD99B02CAF}">
      <dgm:prSet/>
      <dgm:spPr/>
      <dgm:t>
        <a:bodyPr/>
        <a:lstStyle/>
        <a:p>
          <a:endParaRPr lang="en-US"/>
        </a:p>
      </dgm:t>
    </dgm:pt>
    <dgm:pt modelId="{E7BF1A03-8B05-42BB-83AE-7F5F15653F14}" type="sibTrans" cxnId="{9620075A-B6C2-4033-9064-ACDD99B02CAF}">
      <dgm:prSet/>
      <dgm:spPr/>
      <dgm:t>
        <a:bodyPr/>
        <a:lstStyle/>
        <a:p>
          <a:endParaRPr lang="en-US"/>
        </a:p>
      </dgm:t>
    </dgm:pt>
    <dgm:pt modelId="{A424A099-68FB-4412-8817-A3A2611F556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800" b="0" i="0" u="none" dirty="0" smtClean="0"/>
            <a:t>ভৌত ও রাসায়নিক পরিবর্তনের মধ্যে পার্থক্য নির্ণয় করতে পারবে</a:t>
          </a:r>
          <a:endParaRPr lang="en-US" sz="2800" dirty="0"/>
        </a:p>
      </dgm:t>
    </dgm:pt>
    <dgm:pt modelId="{B784F2D0-4227-401D-BD3D-F29E56E0B74C}" type="parTrans" cxnId="{BB2BD9ED-4EDF-48A6-9034-0712904D6487}">
      <dgm:prSet/>
      <dgm:spPr/>
      <dgm:t>
        <a:bodyPr/>
        <a:lstStyle/>
        <a:p>
          <a:endParaRPr lang="en-US"/>
        </a:p>
      </dgm:t>
    </dgm:pt>
    <dgm:pt modelId="{59CDB956-038F-4943-8516-04C205A39018}" type="sibTrans" cxnId="{BB2BD9ED-4EDF-48A6-9034-0712904D6487}">
      <dgm:prSet/>
      <dgm:spPr/>
      <dgm:t>
        <a:bodyPr/>
        <a:lstStyle/>
        <a:p>
          <a:endParaRPr lang="en-US"/>
        </a:p>
      </dgm:t>
    </dgm:pt>
    <dgm:pt modelId="{7B3BDEEA-CF07-47BC-BBA9-EC76D076190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b="0" i="0" u="none" dirty="0" smtClean="0"/>
            <a:t> </a:t>
          </a:r>
          <a:r>
            <a:rPr lang="bn-IN" sz="2800" b="0" i="0" u="none" dirty="0" smtClean="0"/>
            <a:t>ভৌত ও রাসায়নিক পরিবর্তন বিশ্লেষণ করতে পারবে</a:t>
          </a:r>
          <a:endParaRPr lang="en-US" sz="2800" dirty="0"/>
        </a:p>
      </dgm:t>
    </dgm:pt>
    <dgm:pt modelId="{C0667CAE-1074-456B-9D45-ABA1B875B7DB}" type="parTrans" cxnId="{20C37AAD-6137-4FB5-821A-E85D15BE8915}">
      <dgm:prSet/>
      <dgm:spPr/>
      <dgm:t>
        <a:bodyPr/>
        <a:lstStyle/>
        <a:p>
          <a:endParaRPr lang="en-US"/>
        </a:p>
      </dgm:t>
    </dgm:pt>
    <dgm:pt modelId="{DEC50300-B773-4E19-9D63-8CEF9621D258}" type="sibTrans" cxnId="{20C37AAD-6137-4FB5-821A-E85D15BE8915}">
      <dgm:prSet/>
      <dgm:spPr/>
      <dgm:t>
        <a:bodyPr/>
        <a:lstStyle/>
        <a:p>
          <a:endParaRPr lang="en-US"/>
        </a:p>
      </dgm:t>
    </dgm:pt>
    <dgm:pt modelId="{9A5EA006-E834-4703-8239-58951F938DC9}" type="pres">
      <dgm:prSet presAssocID="{3ECCD1EB-47D6-4450-9641-2334061817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6101E-65D0-4A6E-BAC6-0DEE903C8050}" type="pres">
      <dgm:prSet presAssocID="{8F35C82C-4446-44CA-9527-0A5B6E8D7A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79D84-9194-4F51-ADC3-B8A31478EEEE}" type="pres">
      <dgm:prSet presAssocID="{E7BF1A03-8B05-42BB-83AE-7F5F15653F14}" presName="sibTrans" presStyleCnt="0"/>
      <dgm:spPr/>
    </dgm:pt>
    <dgm:pt modelId="{870F921D-87B4-42C3-8E80-FFEAE6DD2963}" type="pres">
      <dgm:prSet presAssocID="{A424A099-68FB-4412-8817-A3A2611F55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AE1F3-FAC3-4F04-A7D6-DECE15775DC1}" type="pres">
      <dgm:prSet presAssocID="{59CDB956-038F-4943-8516-04C205A39018}" presName="sibTrans" presStyleCnt="0"/>
      <dgm:spPr/>
    </dgm:pt>
    <dgm:pt modelId="{1DF61E93-6ED7-4A7A-BFDB-877767200EC1}" type="pres">
      <dgm:prSet presAssocID="{7B3BDEEA-CF07-47BC-BBA9-EC76D0761901}" presName="node" presStyleLbl="node1" presStyleIdx="2" presStyleCnt="3" custLinFactX="97564" custLinFactNeighborX="100000" custLinFactNeighborY="-6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C37AAD-6137-4FB5-821A-E85D15BE8915}" srcId="{3ECCD1EB-47D6-4450-9641-233406181709}" destId="{7B3BDEEA-CF07-47BC-BBA9-EC76D0761901}" srcOrd="2" destOrd="0" parTransId="{C0667CAE-1074-456B-9D45-ABA1B875B7DB}" sibTransId="{DEC50300-B773-4E19-9D63-8CEF9621D258}"/>
    <dgm:cxn modelId="{842AA153-E8A7-4983-B617-E21824C02BA3}" type="presOf" srcId="{7B3BDEEA-CF07-47BC-BBA9-EC76D0761901}" destId="{1DF61E93-6ED7-4A7A-BFDB-877767200EC1}" srcOrd="0" destOrd="0" presId="urn:microsoft.com/office/officeart/2005/8/layout/hList6"/>
    <dgm:cxn modelId="{58CA0BFE-2D1A-4E02-A1CE-FA4725267B6F}" type="presOf" srcId="{3ECCD1EB-47D6-4450-9641-233406181709}" destId="{9A5EA006-E834-4703-8239-58951F938DC9}" srcOrd="0" destOrd="0" presId="urn:microsoft.com/office/officeart/2005/8/layout/hList6"/>
    <dgm:cxn modelId="{219FC057-27D7-4DF9-BD79-0C07582DD2CA}" type="presOf" srcId="{8F35C82C-4446-44CA-9527-0A5B6E8D7A95}" destId="{43C6101E-65D0-4A6E-BAC6-0DEE903C8050}" srcOrd="0" destOrd="0" presId="urn:microsoft.com/office/officeart/2005/8/layout/hList6"/>
    <dgm:cxn modelId="{51FA55AE-D2C5-4930-843C-E9F9F6A187A8}" type="presOf" srcId="{A424A099-68FB-4412-8817-A3A2611F5569}" destId="{870F921D-87B4-42C3-8E80-FFEAE6DD2963}" srcOrd="0" destOrd="0" presId="urn:microsoft.com/office/officeart/2005/8/layout/hList6"/>
    <dgm:cxn modelId="{BB2BD9ED-4EDF-48A6-9034-0712904D6487}" srcId="{3ECCD1EB-47D6-4450-9641-233406181709}" destId="{A424A099-68FB-4412-8817-A3A2611F5569}" srcOrd="1" destOrd="0" parTransId="{B784F2D0-4227-401D-BD3D-F29E56E0B74C}" sibTransId="{59CDB956-038F-4943-8516-04C205A39018}"/>
    <dgm:cxn modelId="{9620075A-B6C2-4033-9064-ACDD99B02CAF}" srcId="{3ECCD1EB-47D6-4450-9641-233406181709}" destId="{8F35C82C-4446-44CA-9527-0A5B6E8D7A95}" srcOrd="0" destOrd="0" parTransId="{F9C42BAE-2ACD-400B-A679-375B10D4EB83}" sibTransId="{E7BF1A03-8B05-42BB-83AE-7F5F15653F14}"/>
    <dgm:cxn modelId="{44000328-37A6-44DB-9C3A-30F949822494}" type="presParOf" srcId="{9A5EA006-E834-4703-8239-58951F938DC9}" destId="{43C6101E-65D0-4A6E-BAC6-0DEE903C8050}" srcOrd="0" destOrd="0" presId="urn:microsoft.com/office/officeart/2005/8/layout/hList6"/>
    <dgm:cxn modelId="{A0F58D63-058D-4519-9675-E139CE0F4549}" type="presParOf" srcId="{9A5EA006-E834-4703-8239-58951F938DC9}" destId="{8F179D84-9194-4F51-ADC3-B8A31478EEEE}" srcOrd="1" destOrd="0" presId="urn:microsoft.com/office/officeart/2005/8/layout/hList6"/>
    <dgm:cxn modelId="{117788CD-248C-41B1-8249-3384B0B0F61E}" type="presParOf" srcId="{9A5EA006-E834-4703-8239-58951F938DC9}" destId="{870F921D-87B4-42C3-8E80-FFEAE6DD2963}" srcOrd="2" destOrd="0" presId="urn:microsoft.com/office/officeart/2005/8/layout/hList6"/>
    <dgm:cxn modelId="{4BA5433A-65D2-4464-B33C-35DA1045A08C}" type="presParOf" srcId="{9A5EA006-E834-4703-8239-58951F938DC9}" destId="{DE1AE1F3-FAC3-4F04-A7D6-DECE15775DC1}" srcOrd="3" destOrd="0" presId="urn:microsoft.com/office/officeart/2005/8/layout/hList6"/>
    <dgm:cxn modelId="{6BD9CAD7-0580-4CC9-9A90-5ECBF850964C}" type="presParOf" srcId="{9A5EA006-E834-4703-8239-58951F938DC9}" destId="{1DF61E93-6ED7-4A7A-BFDB-877767200EC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101E-65D0-4A6E-BAC6-0DEE903C8050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i="0" u="none" kern="1200" dirty="0" smtClean="0"/>
            <a:t>ভৌত রাসায়নিক পরিবর্তন সম্পর্কে বলতে পারবে</a:t>
          </a:r>
          <a:endParaRPr lang="en-US" sz="2800" kern="1200" dirty="0"/>
        </a:p>
      </dsp:txBody>
      <dsp:txXfrm rot="5400000">
        <a:off x="1005" y="905192"/>
        <a:ext cx="2611933" cy="2715577"/>
      </dsp:txXfrm>
    </dsp:sp>
    <dsp:sp modelId="{870F921D-87B4-42C3-8E80-FFEAE6DD2963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i="0" u="none" kern="1200" dirty="0" smtClean="0"/>
            <a:t>ভৌত ও রাসায়নিক পরিবর্তনের মধ্যে পার্থক্য নির্ণয় করতে পারবে</a:t>
          </a:r>
          <a:endParaRPr lang="en-US" sz="2800" kern="1200" dirty="0"/>
        </a:p>
      </dsp:txBody>
      <dsp:txXfrm rot="5400000">
        <a:off x="2808833" y="905192"/>
        <a:ext cx="2611933" cy="2715577"/>
      </dsp:txXfrm>
    </dsp:sp>
    <dsp:sp modelId="{1DF61E93-6ED7-4A7A-BFDB-877767200EC1}">
      <dsp:nvSpPr>
        <dsp:cNvPr id="0" name=""/>
        <dsp:cNvSpPr/>
      </dsp:nvSpPr>
      <dsp:spPr>
        <a:xfrm rot="16200000">
          <a:off x="4660651" y="957014"/>
          <a:ext cx="4525963" cy="2611933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kern="1200" dirty="0" smtClean="0"/>
            <a:t> </a:t>
          </a:r>
          <a:r>
            <a:rPr lang="bn-IN" sz="2800" b="0" i="0" u="none" kern="1200" dirty="0" smtClean="0"/>
            <a:t>ভৌত ও রাসায়নিক পরিবর্তন বিশ্লেষণ করতে পারবে</a:t>
          </a:r>
          <a:endParaRPr lang="en-US" sz="2800" kern="1200" dirty="0"/>
        </a:p>
      </dsp:txBody>
      <dsp:txXfrm rot="5400000">
        <a:off x="5617666" y="905192"/>
        <a:ext cx="261193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1654" y="34636"/>
            <a:ext cx="719620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3500" h="63500" prst="convex"/>
            </a:sp3d>
          </a:bodyPr>
          <a:lstStyle/>
          <a:p>
            <a:pPr algn="ctr"/>
            <a:r>
              <a:rPr lang="en-US" sz="10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r>
              <a:rPr lang="bn-IN" sz="9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96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ক্লাসে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6521670" y="4639179"/>
            <a:ext cx="2514600" cy="2133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904999"/>
            <a:ext cx="3886200" cy="4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2060"/>
                </a:solidFill>
              </a:rPr>
              <a:t/>
            </a:r>
            <a:br>
              <a:rPr lang="bn-IN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9144000" cy="198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bn-IN" dirty="0"/>
              <a:t>যেমনঃ 2</a:t>
            </a:r>
            <a:r>
              <a:rPr lang="en-US" dirty="0"/>
              <a:t>H+O=H2O </a:t>
            </a:r>
            <a:r>
              <a:rPr lang="bn-IN" dirty="0"/>
              <a:t>একটি রাসায়নিক বিক্রিয়া। এখানে </a:t>
            </a:r>
            <a:r>
              <a:rPr lang="en-US" dirty="0"/>
              <a:t>H(</a:t>
            </a:r>
            <a:r>
              <a:rPr lang="bn-IN" dirty="0"/>
              <a:t>হাইড্রোজেন) ও </a:t>
            </a:r>
            <a:r>
              <a:rPr lang="en-US" dirty="0"/>
              <a:t>O(</a:t>
            </a:r>
            <a:r>
              <a:rPr lang="bn-IN" dirty="0"/>
              <a:t>অক্সিজেন) মিলে আমাদের সুপরিচিত </a:t>
            </a:r>
            <a:r>
              <a:rPr lang="en-US" dirty="0"/>
              <a:t>H2O(</a:t>
            </a:r>
            <a:r>
              <a:rPr lang="bn-IN" dirty="0"/>
              <a:t>পানি) সৃষ্টি করেছে। </a:t>
            </a:r>
            <a:r>
              <a:rPr lang="en-US" dirty="0"/>
              <a:t>H(</a:t>
            </a:r>
            <a:r>
              <a:rPr lang="bn-IN" dirty="0"/>
              <a:t>হাইড্রোজেন) ও </a:t>
            </a:r>
            <a:r>
              <a:rPr lang="en-US" dirty="0"/>
              <a:t>O(</a:t>
            </a:r>
            <a:r>
              <a:rPr lang="bn-IN" dirty="0"/>
              <a:t>অক্সিজেন) হচ্ছে গ্যাসীও পদার্থ, </a:t>
            </a:r>
            <a:r>
              <a:rPr lang="en-US" dirty="0"/>
              <a:t>H2O(</a:t>
            </a:r>
            <a:r>
              <a:rPr lang="bn-IN" dirty="0"/>
              <a:t>পানি) হচ্ছে তরল পদার্থ যা </a:t>
            </a:r>
            <a:r>
              <a:rPr lang="en-US" dirty="0"/>
              <a:t>H </a:t>
            </a:r>
            <a:r>
              <a:rPr lang="bn-IN" dirty="0"/>
              <a:t>ও </a:t>
            </a:r>
            <a:r>
              <a:rPr lang="en-US" dirty="0"/>
              <a:t>O </a:t>
            </a:r>
            <a:r>
              <a:rPr lang="bn-IN" dirty="0"/>
              <a:t>থেকে সম্পূন্ন ভিন্ন।সুতারাং এটি একটি রাসায়নিক </a:t>
            </a:r>
            <a:r>
              <a:rPr lang="bn-IN" dirty="0" smtClean="0"/>
              <a:t>পরিবর্তন।</a:t>
            </a:r>
            <a:endParaRPr lang="bn-IN" dirty="0"/>
          </a:p>
          <a:p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</a:rPr>
              <a:t>ভৌত ও রাসায়নিক পরিবর্তনের পার্থক্যঃ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741434"/>
              </p:ext>
            </p:extLst>
          </p:nvPr>
        </p:nvGraphicFramePr>
        <p:xfrm>
          <a:off x="76200" y="1524000"/>
          <a:ext cx="8991600" cy="532892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1512371365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483429201"/>
                    </a:ext>
                  </a:extLst>
                </a:gridCol>
              </a:tblGrid>
              <a:tr h="7769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              ভৌত পরিবর্তন</a:t>
                      </a:r>
                      <a:endParaRPr lang="bn-IN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          রাসায়নিক পরিবর্তন</a:t>
                      </a:r>
                      <a:endParaRPr lang="bn-IN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25064"/>
                  </a:ext>
                </a:extLst>
              </a:tr>
              <a:tr h="17376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১।  এই পরিবর্তনে পদার্থের অবস্থার পরিবর্তন হয় কিন্তু আভ্যন্তরীণ ধর্ম একই থাকে।</a:t>
                      </a:r>
                      <a:endParaRPr lang="bn-IN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১।  এই পরিবর্তনে বস্তুর অভ্যন্তরীণ ধর্মের পরিবর্তন হয়।</a:t>
                      </a:r>
                      <a:endParaRPr lang="bn-IN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775766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২। এই পরিবর্তনের পর পদার্থকে পূর্বের অবস্থায় ফেরানো সম্ভব। </a:t>
                      </a:r>
                      <a:endParaRPr lang="bn-IN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২।  এই পরিবর্তনের পর পদার্থকে পূর্বের অবস্থায় ফেরানো সম্ভব নয়</a:t>
                      </a:r>
                      <a:endParaRPr lang="bn-IN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976379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৩। এই পরিবর্তনে  নতুন পদার্থ সৃষ্টি হয় না কেবল বাহ্যিক গঠন পরিবর্তিত হয়। </a:t>
                      </a:r>
                      <a:endParaRPr lang="bn-IN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Roboto"/>
                        </a:rPr>
                        <a:t>৩।  এই পরিবর্তনের নতুন পদার্থ উৎপন্ন হয়।</a:t>
                      </a:r>
                      <a:endParaRPr lang="bn-IN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659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344615" y="-267925"/>
            <a:ext cx="13833231" cy="8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একক 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dirty="0" smtClean="0"/>
              <a:t> </a:t>
            </a:r>
            <a:r>
              <a:rPr lang="en-US" dirty="0" smtClean="0"/>
              <a:t>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১</a:t>
            </a:r>
            <a:r>
              <a:rPr lang="bn-IN" dirty="0"/>
              <a:t>। মোমবাতি গলন কি ধরনের পরিবর্তন? </a:t>
            </a:r>
            <a:endParaRPr lang="bn-IN" dirty="0"/>
          </a:p>
          <a:p>
            <a:pPr marL="0" indent="0">
              <a:buNone/>
            </a:pPr>
            <a:r>
              <a:rPr lang="bn-IN" dirty="0" smtClean="0"/>
              <a:t>   ২</a:t>
            </a:r>
            <a:r>
              <a:rPr lang="bn-IN" dirty="0"/>
              <a:t>। বরফ গলে যাওয়া কি ধরনের পরিবর্তন?</a:t>
            </a:r>
            <a:endParaRPr lang="bn-IN" dirty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1"/>
            <a:ext cx="1905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IN" dirty="0">
                <a:solidFill>
                  <a:schemeClr val="accent2"/>
                </a:solidFill>
              </a:rPr>
              <a:t>১</a:t>
            </a:r>
            <a:r>
              <a:rPr lang="bn-IN" dirty="0" smtClean="0">
                <a:solidFill>
                  <a:schemeClr val="accent2"/>
                </a:solidFill>
              </a:rPr>
              <a:t>। </a:t>
            </a:r>
            <a:r>
              <a:rPr lang="bn-IN" dirty="0">
                <a:solidFill>
                  <a:schemeClr val="accent2"/>
                </a:solidFill>
              </a:rPr>
              <a:t>লোহা  ও  রডের ওপর মরিচা পড়া কি ধরনের পরিবর্তন?  ব্যাখ্যা করো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2667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u="sng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১। ধাতুর ক্ষয় কি ধরনের পরিবর্তন?</a:t>
            </a:r>
            <a:endParaRPr lang="bn-IN" dirty="0"/>
          </a:p>
          <a:p>
            <a:r>
              <a:rPr lang="bn-IN" dirty="0"/>
              <a:t>২। মোমের দহন </a:t>
            </a:r>
            <a:r>
              <a:rPr lang="bn-IN" dirty="0" smtClean="0"/>
              <a:t>কি?</a:t>
            </a:r>
            <a:endParaRPr lang="bn-IN" dirty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14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n-IN" dirty="0" smtClean="0"/>
              <a:t> # </a:t>
            </a:r>
            <a:r>
              <a:rPr lang="bn-IN" dirty="0"/>
              <a:t>মোমবাতির দহন এর ফলে ভৌত ও রাসায়নিক পরিবর্তন ঘটে </a:t>
            </a:r>
            <a:r>
              <a:rPr lang="bn-IN" dirty="0" smtClean="0"/>
              <a:t>-ব্যাখ্যা </a:t>
            </a:r>
            <a:r>
              <a:rPr lang="bn-IN" dirty="0"/>
              <a:t>করো</a:t>
            </a:r>
            <a:r>
              <a:rPr lang="bn-IN" dirty="0" smtClean="0">
                <a:solidFill>
                  <a:srgbClr val="7030A0"/>
                </a:solidFill>
              </a:rPr>
              <a:t>?</a:t>
            </a:r>
            <a:r>
              <a:rPr lang="bn-IN" dirty="0" smtClean="0"/>
              <a:t> </a:t>
            </a:r>
            <a:endParaRPr lang="en-US" sz="36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56260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2.96296E-6 L 2.77778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77200" cy="55927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>
              <a:buNone/>
            </a:pPr>
            <a:r>
              <a:rPr lang="bn-IN" sz="6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</a:t>
            </a:r>
            <a:r>
              <a:rPr lang="en-US" sz="72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ধন্যবাদ</a:t>
            </a:r>
            <a:r>
              <a:rPr lang="en-US" sz="7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সকলকে</a:t>
            </a:r>
            <a:endParaRPr lang="en-US" sz="7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3429000" y="990600"/>
            <a:ext cx="1905000" cy="2514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28779"/>
            <a:ext cx="6628914" cy="44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4874" y="15240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403764" y="1524000"/>
            <a:ext cx="4225636" cy="3276600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গোয়ালডাঙ্গা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ফকিরবাড়ি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2286000"/>
            <a:ext cx="2590800" cy="1828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228600" y="614065"/>
            <a:ext cx="1981200" cy="563433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858000" y="614065"/>
            <a:ext cx="2133600" cy="548193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1" y="5186195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/>
              <a:t>শেখ তরিকুল ইসলাম</a:t>
            </a:r>
          </a:p>
          <a:p>
            <a:pPr algn="ctr"/>
            <a:r>
              <a:rPr lang="bn-IN" sz="2000" b="1" dirty="0" smtClean="0"/>
              <a:t>সহকারী শিক্ষক (ভৌত বিজ্ঞান)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মোবাইল</a:t>
            </a:r>
            <a:r>
              <a:rPr lang="en-US" sz="2000" b="1" dirty="0" smtClean="0"/>
              <a:t> নং-০১৯১২৪৫৮০৪২</a:t>
            </a:r>
          </a:p>
          <a:p>
            <a:pPr algn="ctr"/>
            <a:r>
              <a:rPr lang="en-US" sz="2000" b="1" dirty="0" smtClean="0"/>
              <a:t>E-mail-sktori77@gmail.com</a:t>
            </a:r>
          </a:p>
        </p:txBody>
      </p:sp>
    </p:spTree>
    <p:extLst>
      <p:ext uri="{BB962C8B-B14F-4D97-AF65-F5344CB8AC3E}">
        <p14:creationId xmlns:p14="http://schemas.microsoft.com/office/powerpoint/2010/main" val="2857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IN" dirty="0" smtClean="0"/>
              <a:t>      </a:t>
            </a:r>
            <a:r>
              <a:rPr lang="bn-IN" sz="4000" dirty="0" smtClean="0">
                <a:solidFill>
                  <a:srgbClr val="FF0000"/>
                </a:solidFill>
              </a:rPr>
              <a:t>শ্রেনীঃ </a:t>
            </a:r>
            <a:r>
              <a:rPr lang="en-US" sz="4000" dirty="0" err="1" smtClean="0">
                <a:solidFill>
                  <a:srgbClr val="FF0000"/>
                </a:solidFill>
              </a:rPr>
              <a:t>সপ্তম</a:t>
            </a:r>
            <a:endParaRPr lang="bn-IN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    বিষয়ঃ </a:t>
            </a:r>
            <a:r>
              <a:rPr lang="en-US" sz="4000" dirty="0" err="1" smtClean="0">
                <a:solidFill>
                  <a:srgbClr val="FF0000"/>
                </a:solidFill>
              </a:rPr>
              <a:t>বিজ্ঞান</a:t>
            </a:r>
            <a:endParaRPr lang="bn-IN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    অধ্যায়ঃ </a:t>
            </a:r>
            <a:r>
              <a:rPr lang="en-US" sz="4000" dirty="0" err="1" smtClean="0">
                <a:solidFill>
                  <a:srgbClr val="FF0000"/>
                </a:solidFill>
              </a:rPr>
              <a:t>এগার</a:t>
            </a:r>
            <a:endParaRPr lang="bn-IN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    তারিখঃ </a:t>
            </a:r>
            <a:r>
              <a:rPr lang="en-US" sz="4000" dirty="0" smtClean="0">
                <a:solidFill>
                  <a:srgbClr val="FF0000"/>
                </a:solidFill>
              </a:rPr>
              <a:t>১৬</a:t>
            </a:r>
            <a:r>
              <a:rPr lang="bn-IN" sz="4000" dirty="0" smtClean="0">
                <a:solidFill>
                  <a:srgbClr val="FF0000"/>
                </a:solidFill>
              </a:rPr>
              <a:t>-০</a:t>
            </a:r>
            <a:r>
              <a:rPr lang="en-US" sz="4000" dirty="0" smtClean="0">
                <a:solidFill>
                  <a:srgbClr val="FF0000"/>
                </a:solidFill>
              </a:rPr>
              <a:t>৬</a:t>
            </a:r>
            <a:r>
              <a:rPr lang="bn-IN" sz="4000" dirty="0" smtClean="0">
                <a:solidFill>
                  <a:srgbClr val="FF0000"/>
                </a:solidFill>
              </a:rPr>
              <a:t>-২০২১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57200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324"/>
            <a:ext cx="6857514" cy="45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পাঠের বিষয়বস্তু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400" dirty="0">
                <a:solidFill>
                  <a:srgbClr val="7030A0"/>
                </a:solidFill>
              </a:rPr>
              <a:t>পারিপার্শ্বিক পরিবর্তন ও বিভিন্ন ঘটনা</a:t>
            </a:r>
            <a:r>
              <a:rPr lang="bn-IN" sz="4400" dirty="0" smtClean="0">
                <a:solidFill>
                  <a:srgbClr val="7030A0"/>
                </a:solidFill>
              </a:rPr>
              <a:t> অধ্যায় </a:t>
            </a:r>
            <a:r>
              <a:rPr lang="bn-IN" sz="4400" dirty="0">
                <a:solidFill>
                  <a:schemeClr val="accent6">
                    <a:lumMod val="75000"/>
                  </a:schemeClr>
                </a:solidFill>
              </a:rPr>
              <a:t>ভৌত ও রাসায়নিক </a:t>
            </a:r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</a:rPr>
              <a:t>পরিবর্তন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618">
            <a:off x="-1499446" y="2863043"/>
            <a:ext cx="6349206" cy="4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4900" dirty="0">
                <a:solidFill>
                  <a:schemeClr val="accent3">
                    <a:lumMod val="50000"/>
                  </a:schemeClr>
                </a:solidFill>
              </a:rPr>
              <a:t>শিখন </a:t>
            </a:r>
            <a:r>
              <a:rPr lang="bn-IN" sz="4900" dirty="0" smtClean="0">
                <a:solidFill>
                  <a:schemeClr val="accent3">
                    <a:lumMod val="50000"/>
                  </a:schemeClr>
                </a:solidFill>
              </a:rPr>
              <a:t>ফল</a:t>
            </a:r>
            <a:r>
              <a:rPr lang="bn-IN" sz="6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bn-IN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bn-IN" sz="2700" dirty="0" smtClean="0"/>
              <a:t>এই পাঠ শেষে শিক্ষারথীরা......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0887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5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115" y="-20782"/>
            <a:ext cx="8153400" cy="6126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ছবিটা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তো</a:t>
            </a:r>
            <a:r>
              <a:rPr lang="en-US" dirty="0" smtClean="0"/>
              <a:t>……</a:t>
            </a:r>
            <a:endParaRPr lang="bn-IN" dirty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1881188" cy="19366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00800" y="3581400"/>
            <a:ext cx="2743200" cy="2667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এখানে কিসের </a:t>
            </a:r>
            <a:r>
              <a:rPr lang="bn-IN" dirty="0" smtClean="0"/>
              <a:t>ছবি </a:t>
            </a:r>
            <a:r>
              <a:rPr lang="bn-IN" dirty="0" smtClean="0"/>
              <a:t>দেখানো হয়েছে???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5562600"/>
            <a:ext cx="58674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হ্যা</a:t>
            </a:r>
            <a:r>
              <a:rPr lang="bn-IN" dirty="0" smtClean="0"/>
              <a:t>...</a:t>
            </a:r>
            <a:r>
              <a:rPr lang="bn-IN" dirty="0">
                <a:solidFill>
                  <a:srgbClr val="7030A0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বরফ গলা ও কাঠে আগুন জ্বালানো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646834"/>
            <a:ext cx="7107382" cy="33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70000" lnSpcReduction="20000"/>
          </a:bodyPr>
          <a:lstStyle/>
          <a:p>
            <a:endParaRPr lang="b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                         </a:t>
            </a:r>
            <a:r>
              <a:rPr lang="bn-IN" sz="4700" dirty="0" smtClean="0">
                <a:solidFill>
                  <a:srgbClr val="FF0000"/>
                </a:solidFill>
              </a:rPr>
              <a:t>ভৌত </a:t>
            </a:r>
            <a:r>
              <a:rPr lang="bn-IN" sz="4700" dirty="0">
                <a:solidFill>
                  <a:srgbClr val="FF0000"/>
                </a:solidFill>
              </a:rPr>
              <a:t>পরিবর্তনঃ </a:t>
            </a:r>
            <a:endParaRPr lang="bn-IN" sz="4700" dirty="0" smtClean="0">
              <a:solidFill>
                <a:srgbClr val="FF0000"/>
              </a:solidFill>
            </a:endParaRPr>
          </a:p>
          <a:p>
            <a:endParaRPr lang="b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IN" sz="5200" dirty="0" smtClean="0"/>
              <a:t>যে </a:t>
            </a:r>
            <a:r>
              <a:rPr lang="bn-IN" sz="5200" dirty="0"/>
              <a:t>পরিবর্তনের ফলে পদার্থের মূল গঠনের পরিবর্তন হয় না তাকে ভৌত পরিবর্তন বলে</a:t>
            </a:r>
            <a:r>
              <a:rPr lang="bn-IN" sz="5200" dirty="0" smtClean="0"/>
              <a:t>।</a:t>
            </a:r>
          </a:p>
          <a:p>
            <a:pPr marL="0" indent="0">
              <a:buNone/>
            </a:pPr>
            <a:endParaRPr lang="bn-IN" sz="3800" dirty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bn-I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I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bn-IN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200400"/>
            <a:ext cx="46482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001000" cy="5897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sz="4400" dirty="0" smtClean="0"/>
              <a:t>যেমন </a:t>
            </a:r>
            <a:r>
              <a:rPr lang="bn-IN" sz="4400" dirty="0"/>
              <a:t>বরফ কে তাপ দিলে তা পানিতে পরিনত হয় আবার পানিকে তাপ দিলে তা বাষ্পে পরিনত হয়। এখানে পানির অনুর গঠনের কোন পরিবর্তন ঘতে নি। সুতরাং এটি একটি ভৌত পরিবর্তন।</a:t>
            </a:r>
          </a:p>
          <a:p>
            <a:pPr marL="0" indent="0">
              <a:buNone/>
            </a:pPr>
            <a:endParaRPr lang="bn-I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r>
              <a:rPr lang="bn-IN" dirty="0"/>
              <a:t/>
            </a:r>
            <a:br>
              <a:rPr lang="bn-IN" dirty="0"/>
            </a:br>
            <a:endParaRPr lang="bn-I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67700"/>
            <a:ext cx="4073236" cy="29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bn-IN" b="1" dirty="0">
                <a:solidFill>
                  <a:srgbClr val="FF0000"/>
                </a:solidFill>
              </a:rPr>
              <a:t>রাসায়নিক পরিবর্তনঃ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bn-IN" b="1" dirty="0">
                <a:solidFill>
                  <a:srgbClr val="FF0000"/>
                </a:solidFill>
              </a:rPr>
              <a:t/>
            </a:r>
            <a:br>
              <a:rPr lang="bn-I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</a:rPr>
              <a:t> </a:t>
            </a:r>
            <a:r>
              <a:rPr lang="bn-IN" dirty="0" smtClean="0">
                <a:solidFill>
                  <a:srgbClr val="002060"/>
                </a:solidFill>
              </a:rPr>
              <a:t>   </a:t>
            </a:r>
            <a:r>
              <a:rPr lang="bn-IN" sz="4000" dirty="0" smtClean="0"/>
              <a:t>যে </a:t>
            </a:r>
            <a:r>
              <a:rPr lang="bn-IN" sz="4000" dirty="0"/>
              <a:t>প্রক্রিয়ায় এক বা একাধিক বস্তু এক বা </a:t>
            </a:r>
            <a:r>
              <a:rPr lang="bn-IN" sz="4000" dirty="0" smtClean="0"/>
              <a:t>একাধিক </a:t>
            </a:r>
            <a:r>
              <a:rPr lang="bn-IN" sz="4000" dirty="0"/>
              <a:t>নতুন বস্তুতে পরিনত হয় তাকে রাসায়নিক পরিবর্তন বলে।</a:t>
            </a:r>
            <a:endParaRPr lang="bn-IN" sz="4000" dirty="0"/>
          </a:p>
          <a:p>
            <a:pPr marL="0" indent="0">
              <a:buNone/>
            </a:pPr>
            <a:r>
              <a:rPr lang="bn-IN" dirty="0"/>
              <a:t/>
            </a:r>
            <a:br>
              <a:rPr lang="bn-IN" dirty="0"/>
            </a:br>
            <a:endParaRPr lang="bn-IN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n-IN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3664519"/>
            <a:ext cx="3851564" cy="28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305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Nikosh</vt:lpstr>
      <vt:lpstr>NikoshBAN</vt:lpstr>
      <vt:lpstr>Roboto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পাঠের বিষয়বস্তু</vt:lpstr>
      <vt:lpstr>শিখন ফল এই পাঠ শেষে শিক্ষারথীরা...... </vt:lpstr>
      <vt:lpstr>PowerPoint Presentation</vt:lpstr>
      <vt:lpstr>PowerPoint Presentation</vt:lpstr>
      <vt:lpstr>PowerPoint Presentation</vt:lpstr>
      <vt:lpstr>রাসায়নিক পরিবর্তনঃ  </vt:lpstr>
      <vt:lpstr> </vt:lpstr>
      <vt:lpstr>ভৌত ও রাসায়নিক পরিবর্তনের পার্থক্যঃ</vt:lpstr>
      <vt:lpstr>একক কাজ </vt:lpstr>
      <vt:lpstr>দলীয় কাজ</vt:lpstr>
      <vt:lpstr>মূল্যায়ণ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Bristi Shikto Toriii</dc:creator>
  <cp:lastModifiedBy>Asraf</cp:lastModifiedBy>
  <cp:revision>63</cp:revision>
  <dcterms:created xsi:type="dcterms:W3CDTF">2006-08-16T00:00:00Z</dcterms:created>
  <dcterms:modified xsi:type="dcterms:W3CDTF">2021-06-16T10:16:28Z</dcterms:modified>
</cp:coreProperties>
</file>