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9" r:id="rId6"/>
    <p:sldId id="257" r:id="rId7"/>
    <p:sldId id="263" r:id="rId8"/>
    <p:sldId id="264" r:id="rId9"/>
    <p:sldId id="265" r:id="rId10"/>
    <p:sldId id="266" r:id="rId11"/>
    <p:sldId id="259" r:id="rId12"/>
    <p:sldId id="270" r:id="rId13"/>
    <p:sldId id="271" r:id="rId14"/>
    <p:sldId id="272" r:id="rId15"/>
    <p:sldId id="273" r:id="rId16"/>
    <p:sldId id="258" r:id="rId17"/>
    <p:sldId id="267" r:id="rId18"/>
    <p:sldId id="27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5" d="100"/>
          <a:sy n="65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42E0-009F-4D91-B284-BD20E4A0377F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01504-4343-4B13-8999-28FAFC1B6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01504-4343-4B13-8999-28FAFC1B68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01504-4343-4B13-8999-28FAFC1B68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12192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স্বাগতম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গতির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সমীকরণগুলো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পেলাম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33400"/>
            <a:ext cx="2680137" cy="7620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143000"/>
            <a:ext cx="2590800" cy="1173611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133600"/>
            <a:ext cx="2769578" cy="10668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971800"/>
            <a:ext cx="3131821" cy="68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-------------------(4)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43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-------------------(3)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-------------------(2)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68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-------------------(1)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6172200"/>
            <a:ext cx="3223260" cy="6858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419600"/>
            <a:ext cx="2590800" cy="72944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029200"/>
            <a:ext cx="3124200" cy="116876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019800"/>
            <a:ext cx="3048000" cy="64851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5800"/>
            <a:ext cx="2286000" cy="643631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05400"/>
            <a:ext cx="2819400" cy="1054739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428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3171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3905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85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81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উপরোক্ত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গতির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সমীকরণ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চারটির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আলোকে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পারি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;--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11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উপরের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দিকে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উৎক্ষিপ্ত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বস্তুর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;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038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দিকে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নিক্ষিপ্ত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বস্তুর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latin typeface="SutonnyOMJ" pitchFamily="2" charset="0"/>
                <a:cs typeface="SutonnyOMJ" pitchFamily="2" charset="0"/>
              </a:rPr>
              <a:t>ক্ষেত্রে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</a:rPr>
              <a:t>;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029200" y="4495800"/>
            <a:ext cx="484632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3581400" y="4572000"/>
            <a:ext cx="484632" cy="228600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86200" y="4572000"/>
            <a:ext cx="1295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</a:t>
            </a:r>
            <a:r>
              <a:rPr lang="en-US" sz="2000" b="1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2000" b="1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4400" b="1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  g</a:t>
            </a:r>
            <a:endParaRPr lang="en-US" sz="4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অভিকর্ষজ</a:t>
            </a:r>
            <a:r>
              <a:rPr lang="en-US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ত্বরণ</a:t>
            </a:r>
            <a:endParaRPr lang="en-US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1" name="Picture 30" descr="Screenshot_2021-06-07-21-01-2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" y="609600"/>
            <a:ext cx="1676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24" grpId="0"/>
      <p:bldP spid="25" grpId="0"/>
      <p:bldP spid="26" grpId="0"/>
      <p:bldP spid="27" grpId="0" animBg="1"/>
      <p:bldP spid="28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90km/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hবেগে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চলন্ত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রেল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গাড়িকে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ব্রেক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কষে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50s এ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থামানো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হলো।গাড়িটির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অতিক্রান্ত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দূরত্ব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933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1600200"/>
            <a:ext cx="4508937" cy="2714625"/>
            <a:chOff x="0" y="1600200"/>
            <a:chExt cx="4508937" cy="2714625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1600200"/>
              <a:ext cx="2680137" cy="762000"/>
            </a:xfrm>
            <a:prstGeom prst="rect">
              <a:avLst/>
            </a:prstGeom>
            <a:noFill/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2209800"/>
              <a:ext cx="2015068" cy="1066800"/>
            </a:xfrm>
            <a:prstGeom prst="rect">
              <a:avLst/>
            </a:prstGeom>
            <a:noFill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3048000"/>
              <a:ext cx="2133600" cy="887807"/>
            </a:xfrm>
            <a:prstGeom prst="rect">
              <a:avLst/>
            </a:prstGeom>
            <a:noFill/>
          </p:spPr>
        </p:pic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3886200"/>
              <a:ext cx="1688523" cy="428625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0" y="1600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আমরা</a:t>
              </a:r>
              <a:r>
                <a:rPr lang="en-US" dirty="0" smtClean="0"/>
                <a:t> </a:t>
              </a:r>
              <a:r>
                <a:rPr lang="en-US" dirty="0" err="1" smtClean="0"/>
                <a:t>জানি</a:t>
              </a:r>
              <a:r>
                <a:rPr lang="en-US" dirty="0" smtClean="0"/>
                <a:t>,</a:t>
              </a:r>
              <a:endParaRPr lang="en-US" dirty="0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28956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en-US" sz="4100" dirty="0" err="1" smtClean="0"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sz="4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 smtClean="0"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4100" dirty="0" smtClean="0">
                <a:latin typeface="SutonnyOMJ" pitchFamily="2" charset="0"/>
                <a:cs typeface="SutonnyOMJ" pitchFamily="2" charset="0"/>
              </a:rPr>
              <a:t>,</a:t>
            </a:r>
          </a:p>
          <a:p>
            <a:r>
              <a:rPr lang="en-US" sz="4100" dirty="0" err="1" smtClean="0">
                <a:latin typeface="SutonnyOMJ" pitchFamily="2" charset="0"/>
                <a:cs typeface="SutonnyOMJ" pitchFamily="2" charset="0"/>
              </a:rPr>
              <a:t>গাড়ির</a:t>
            </a:r>
            <a:r>
              <a:rPr lang="en-US" sz="41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100" dirty="0" err="1" smtClean="0">
                <a:latin typeface="SutonnyOMJ" pitchFamily="2" charset="0"/>
                <a:cs typeface="SutonnyOMJ" pitchFamily="2" charset="0"/>
              </a:rPr>
              <a:t>আদিবেগ,u</a:t>
            </a:r>
            <a:r>
              <a:rPr lang="en-US" sz="4100" dirty="0" smtClean="0">
                <a:latin typeface="SutonnyOMJ" pitchFamily="2" charset="0"/>
                <a:cs typeface="SutonnyOMJ" pitchFamily="2" charset="0"/>
              </a:rPr>
              <a:t>=90km/h     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                               </a:t>
            </a:r>
          </a:p>
          <a:p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endParaRPr lang="en-US" sz="38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800" dirty="0" err="1" smtClean="0">
                <a:latin typeface="SutonnyOMJ" pitchFamily="2" charset="0"/>
                <a:cs typeface="SutonnyOMJ" pitchFamily="2" charset="0"/>
              </a:rPr>
              <a:t>শেষবেগ,v</a:t>
            </a:r>
            <a:r>
              <a:rPr lang="en-US" sz="3800" dirty="0" smtClean="0">
                <a:latin typeface="SutonnyOMJ" pitchFamily="2" charset="0"/>
                <a:cs typeface="SutonnyOMJ" pitchFamily="2" charset="0"/>
              </a:rPr>
              <a:t>=0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8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800" dirty="0" smtClean="0">
                <a:latin typeface="SutonnyOMJ" pitchFamily="2" charset="0"/>
                <a:cs typeface="SutonnyOMJ" pitchFamily="2" charset="0"/>
              </a:rPr>
              <a:t>, t=50s</a:t>
            </a:r>
            <a:endParaRPr lang="en-US" sz="4000" dirty="0" smtClean="0">
              <a:ea typeface="Times New Roman"/>
              <a:cs typeface="Times New Roman"/>
            </a:endParaRPr>
          </a:p>
          <a:p>
            <a:endParaRPr lang="en-US" sz="3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133600"/>
            <a:ext cx="2438400" cy="799898"/>
          </a:xfrm>
          <a:prstGeom prst="rect">
            <a:avLst/>
          </a:prstGeom>
          <a:noFill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797176"/>
            <a:ext cx="1600200" cy="48895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4267200"/>
            <a:ext cx="9144000" cy="2590800"/>
            <a:chOff x="0" y="4267200"/>
            <a:chExt cx="9144000" cy="2590800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4267200"/>
              <a:ext cx="9144000" cy="2590800"/>
              <a:chOff x="0" y="4267200"/>
              <a:chExt cx="9144000" cy="2590800"/>
            </a:xfrm>
          </p:grpSpPr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0" y="441960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0" y="4495800"/>
                <a:ext cx="1981200" cy="5232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SutonnyOMJ" pitchFamily="2" charset="0"/>
                    <a:cs typeface="SutonnyOMJ" pitchFamily="2" charset="0"/>
                  </a:rPr>
                  <a:t>আবার</a:t>
                </a:r>
                <a:r>
                  <a:rPr lang="en-US" sz="2800" dirty="0" smtClean="0">
                    <a:latin typeface="SutonnyOMJ" pitchFamily="2" charset="0"/>
                    <a:cs typeface="SutonnyOMJ" pitchFamily="2" charset="0"/>
                  </a:rPr>
                  <a:t>, </a:t>
                </a:r>
                <a:r>
                  <a:rPr lang="en-US" sz="2800" dirty="0" err="1" smtClean="0">
                    <a:latin typeface="SutonnyOMJ" pitchFamily="2" charset="0"/>
                    <a:cs typeface="SutonnyOMJ" pitchFamily="2" charset="0"/>
                  </a:rPr>
                  <a:t>দূরত্ব</a:t>
                </a:r>
                <a:r>
                  <a:rPr lang="en-US" sz="2800" dirty="0" smtClean="0">
                    <a:latin typeface="SutonnyOMJ" pitchFamily="2" charset="0"/>
                    <a:cs typeface="SutonnyOMJ" pitchFamily="2" charset="0"/>
                  </a:rPr>
                  <a:t>,</a:t>
                </a:r>
                <a:endParaRPr lang="en-US" sz="2800" dirty="0">
                  <a:latin typeface="SutonnyOMJ" pitchFamily="2" charset="0"/>
                  <a:cs typeface="SutonnyOMJ" pitchFamily="2" charset="0"/>
                </a:endParaRPr>
              </a:p>
            </p:txBody>
          </p:sp>
          <p:pic>
            <p:nvPicPr>
              <p:cNvPr id="23" name="Picture 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81200" y="4267200"/>
                <a:ext cx="2769578" cy="1066800"/>
              </a:xfrm>
              <a:prstGeom prst="rect">
                <a:avLst/>
              </a:prstGeom>
              <a:noFill/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2209800" y="5715000"/>
                <a:ext cx="4343400" cy="1143000"/>
                <a:chOff x="2209800" y="5715000"/>
                <a:chExt cx="4343400" cy="1143000"/>
              </a:xfrm>
              <a:noFill/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2209800" y="5715000"/>
                  <a:ext cx="2438400" cy="9541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=</a:t>
                  </a:r>
                  <a:r>
                    <a:rPr lang="en-US" sz="2800" dirty="0" smtClean="0"/>
                    <a:t>1250m-625m</a:t>
                  </a:r>
                  <a:endParaRPr lang="en-US" sz="2800" dirty="0" smtClean="0"/>
                </a:p>
                <a:p>
                  <a:r>
                    <a:rPr lang="en-US" sz="2800" dirty="0" smtClean="0"/>
                    <a:t>=</a:t>
                  </a:r>
                  <a:r>
                    <a:rPr lang="en-US" sz="2800" dirty="0" smtClean="0"/>
                    <a:t>625</a:t>
                  </a:r>
                  <a:r>
                    <a:rPr lang="en-US" sz="2800" dirty="0" smtClean="0"/>
                    <a:t>m</a:t>
                  </a:r>
                  <a:r>
                    <a:rPr lang="en-US" sz="2800" dirty="0" smtClean="0"/>
                    <a:t>.</a:t>
                  </a:r>
                  <a:endParaRPr lang="en-US" sz="28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572000" y="6273225"/>
                  <a:ext cx="198120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Ans. </a:t>
                  </a:r>
                  <a:r>
                    <a:rPr lang="en-US" sz="3200" dirty="0" smtClean="0"/>
                    <a:t>625</a:t>
                  </a:r>
                  <a:r>
                    <a:rPr lang="en-US" sz="3200" dirty="0" smtClean="0"/>
                    <a:t>m</a:t>
                  </a:r>
                  <a:endParaRPr lang="en-US" sz="3200" dirty="0"/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2057400" y="51816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5082635"/>
              <a:ext cx="5966920" cy="784765"/>
            </a:xfrm>
            <a:prstGeom prst="rect">
              <a:avLst/>
            </a:prstGeom>
            <a:noFill/>
          </p:spPr>
        </p:pic>
      </p:grp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সমস্যা</a:t>
            </a:r>
            <a:r>
              <a:rPr lang="en-US" sz="2400" dirty="0" smtClean="0"/>
              <a:t>:-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40km </a:t>
            </a:r>
            <a:r>
              <a:rPr lang="en-US" sz="2400" dirty="0" err="1" smtClean="0"/>
              <a:t>পূর্ব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গিয়েছে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তারপর</a:t>
            </a:r>
            <a:r>
              <a:rPr lang="en-US" sz="2400" dirty="0" smtClean="0"/>
              <a:t> 40kmউত্তর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গিয়েছে</a:t>
            </a:r>
            <a:r>
              <a:rPr lang="en-US" sz="2400" dirty="0" smtClean="0"/>
              <a:t> ,</a:t>
            </a:r>
            <a:r>
              <a:rPr lang="en-US" sz="2400" dirty="0" err="1" smtClean="0"/>
              <a:t>তারপর</a:t>
            </a:r>
            <a:r>
              <a:rPr lang="en-US" sz="2400" dirty="0" smtClean="0"/>
              <a:t> 30km </a:t>
            </a:r>
            <a:r>
              <a:rPr lang="en-US" sz="2400" dirty="0" err="1" smtClean="0"/>
              <a:t>পশ্চিম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গিয়েছে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তারপর</a:t>
            </a:r>
            <a:r>
              <a:rPr lang="en-US" sz="2400" dirty="0" smtClean="0"/>
              <a:t> 30km </a:t>
            </a:r>
            <a:r>
              <a:rPr lang="en-US" sz="2400" dirty="0" err="1" smtClean="0"/>
              <a:t>দক্ষিণ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গিয়াছে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তারপর</a:t>
            </a:r>
            <a:r>
              <a:rPr lang="en-US" sz="2400" dirty="0" smtClean="0"/>
              <a:t> 20km </a:t>
            </a:r>
            <a:r>
              <a:rPr lang="en-US" sz="2400" dirty="0" err="1" smtClean="0"/>
              <a:t>পূর্ব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গিয়েছে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তারপর</a:t>
            </a:r>
            <a:r>
              <a:rPr lang="en-US" sz="2400" dirty="0" smtClean="0"/>
              <a:t> 20kmউত্তর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গিয়েছে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তারপর</a:t>
            </a:r>
            <a:r>
              <a:rPr lang="en-US" sz="2400" dirty="0" smtClean="0"/>
              <a:t> 10kmপশ্চিম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গিয়েছে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তারপর</a:t>
            </a:r>
            <a:r>
              <a:rPr lang="en-US" sz="2400" dirty="0" smtClean="0"/>
              <a:t> 10km </a:t>
            </a:r>
            <a:r>
              <a:rPr lang="en-US" sz="2400" dirty="0" err="1" smtClean="0"/>
              <a:t>দক্ষিণ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গিয়াছে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গাড়িটি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1000" y="6324600"/>
            <a:ext cx="853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-1372394" y="4343400"/>
            <a:ext cx="39631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609600" y="2590800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57700" y="44577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914400" y="44196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238500" y="44577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-266700" y="43815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057400" y="44196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09600" y="3581400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" y="441960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5334000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" y="2438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3429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76800" y="6324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33800" y="6324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4267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90800" y="6324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5181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447800" y="6324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1000" y="2133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83820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" y="6248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609600" y="6172200"/>
            <a:ext cx="44958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16200000">
            <a:off x="3200400" y="4343400"/>
            <a:ext cx="37338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0800000">
            <a:off x="1676400" y="2514600"/>
            <a:ext cx="3352800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5400000">
            <a:off x="304800" y="3886200"/>
            <a:ext cx="2743200" cy="152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676400" y="5257800"/>
            <a:ext cx="23622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6200000">
            <a:off x="3086100" y="4381500"/>
            <a:ext cx="17526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0800000">
            <a:off x="2819400" y="3505200"/>
            <a:ext cx="1143000" cy="15239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5400000" flipV="1">
            <a:off x="2400300" y="3924302"/>
            <a:ext cx="838201" cy="15239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9208534">
            <a:off x="290999" y="5323941"/>
            <a:ext cx="286837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6200000">
            <a:off x="1934718" y="5304282"/>
            <a:ext cx="18150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28600" y="5867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819400" y="579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438400" y="4038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endParaRPr lang="en-US" sz="28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6553200" y="3048000"/>
            <a:ext cx="2381250" cy="2743200"/>
            <a:chOff x="6553200" y="3048000"/>
            <a:chExt cx="2381250" cy="2743200"/>
          </a:xfrm>
        </p:grpSpPr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3048000"/>
              <a:ext cx="2265405" cy="381000"/>
            </a:xfrm>
            <a:prstGeom prst="rect">
              <a:avLst/>
            </a:prstGeom>
            <a:noFill/>
          </p:spPr>
        </p:pic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3657600"/>
              <a:ext cx="2381250" cy="419100"/>
            </a:xfrm>
            <a:prstGeom prst="rect">
              <a:avLst/>
            </a:prstGeom>
            <a:noFill/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34200" y="4343400"/>
              <a:ext cx="1971675" cy="409575"/>
            </a:xfrm>
            <a:prstGeom prst="rect">
              <a:avLst/>
            </a:prstGeom>
            <a:noFill/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34200" y="4876800"/>
              <a:ext cx="847725" cy="381000"/>
            </a:xfrm>
            <a:prstGeom prst="rect">
              <a:avLst/>
            </a:prstGeom>
            <a:noFill/>
          </p:spPr>
        </p:pic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34200" y="5410200"/>
              <a:ext cx="904875" cy="381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সমস্যা</a:t>
            </a:r>
            <a:r>
              <a:rPr lang="en-US" sz="2000" dirty="0" smtClean="0"/>
              <a:t>: 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গাড়ির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বেগ</a:t>
            </a:r>
            <a:r>
              <a:rPr lang="en-US" sz="2000" dirty="0" smtClean="0"/>
              <a:t> </a:t>
            </a:r>
            <a:r>
              <a:rPr lang="en-US" sz="2800" dirty="0" smtClean="0"/>
              <a:t>30km/hour, 1 minute </a:t>
            </a:r>
            <a:r>
              <a:rPr lang="en-US" sz="2000" dirty="0" err="1" smtClean="0"/>
              <a:t>পর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গাড়িটির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গতিবেগ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সমত্বরণে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বেড়ে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হলো</a:t>
            </a:r>
            <a:r>
              <a:rPr lang="en-US" sz="2000" dirty="0" smtClean="0"/>
              <a:t>  </a:t>
            </a:r>
            <a:r>
              <a:rPr lang="en-US" sz="2800" dirty="0" smtClean="0"/>
              <a:t>50km/hour </a:t>
            </a:r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গাড়িটি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কত</a:t>
            </a:r>
            <a:r>
              <a:rPr lang="en-US" sz="2000" dirty="0" smtClean="0"/>
              <a:t> </a:t>
            </a:r>
            <a:r>
              <a:rPr lang="en-US" sz="2000" dirty="0" err="1" smtClean="0"/>
              <a:t>দূরত্ব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অতিক্রম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করেছে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78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593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0" y="740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8600" y="1295400"/>
            <a:ext cx="5029200" cy="2728686"/>
            <a:chOff x="228600" y="1295400"/>
            <a:chExt cx="5029200" cy="2728686"/>
          </a:xfrm>
          <a:solidFill>
            <a:srgbClr val="FFFF00"/>
          </a:solidFill>
        </p:grpSpPr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842808"/>
              <a:ext cx="1981200" cy="757518"/>
            </a:xfrm>
            <a:prstGeom prst="rect">
              <a:avLst/>
            </a:prstGeom>
            <a:grpFill/>
          </p:spPr>
        </p:pic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2667000"/>
              <a:ext cx="2362200" cy="840603"/>
            </a:xfrm>
            <a:prstGeom prst="rect">
              <a:avLst/>
            </a:prstGeom>
            <a:grpFill/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3505200"/>
              <a:ext cx="1981200" cy="518886"/>
            </a:xfrm>
            <a:prstGeom prst="rect">
              <a:avLst/>
            </a:prstGeom>
            <a:grpFill/>
          </p:spPr>
        </p:pic>
        <p:sp>
          <p:nvSpPr>
            <p:cNvPr id="31" name="TextBox 30"/>
            <p:cNvSpPr txBox="1"/>
            <p:nvPr/>
          </p:nvSpPr>
          <p:spPr>
            <a:xfrm>
              <a:off x="228600" y="1295400"/>
              <a:ext cx="4495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এখানে</a:t>
              </a:r>
              <a:r>
                <a:rPr lang="en-US" dirty="0" smtClean="0"/>
                <a:t>, </a:t>
              </a:r>
              <a:r>
                <a:rPr lang="en-US" dirty="0" err="1" smtClean="0"/>
                <a:t>গাড়ির</a:t>
              </a:r>
              <a:r>
                <a:rPr lang="en-US" dirty="0" smtClean="0"/>
                <a:t> </a:t>
              </a:r>
              <a:r>
                <a:rPr lang="en-US" dirty="0" err="1" smtClean="0"/>
                <a:t>আদিবেগ</a:t>
              </a:r>
              <a:r>
                <a:rPr lang="en-US" dirty="0" smtClean="0"/>
                <a:t>, </a:t>
              </a:r>
              <a:r>
                <a:rPr lang="en-US" sz="2800" dirty="0" smtClean="0"/>
                <a:t>u=30km/h,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71600" y="4114800"/>
            <a:ext cx="4343400" cy="2743200"/>
            <a:chOff x="1371600" y="4114800"/>
            <a:chExt cx="4343400" cy="2743200"/>
          </a:xfrm>
          <a:solidFill>
            <a:srgbClr val="FFC000"/>
          </a:solidFill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4680138"/>
              <a:ext cx="2133600" cy="815788"/>
            </a:xfrm>
            <a:prstGeom prst="rect">
              <a:avLst/>
            </a:prstGeom>
            <a:grpFill/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5486400"/>
              <a:ext cx="2362200" cy="840603"/>
            </a:xfrm>
            <a:prstGeom prst="rect">
              <a:avLst/>
            </a:prstGeom>
            <a:grpFill/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6353278"/>
              <a:ext cx="2133600" cy="504722"/>
            </a:xfrm>
            <a:prstGeom prst="rect">
              <a:avLst/>
            </a:prstGeom>
            <a:grpFill/>
          </p:spPr>
        </p:pic>
        <p:sp>
          <p:nvSpPr>
            <p:cNvPr id="32" name="TextBox 31"/>
            <p:cNvSpPr txBox="1"/>
            <p:nvPr/>
          </p:nvSpPr>
          <p:spPr>
            <a:xfrm>
              <a:off x="1371600" y="4114800"/>
              <a:ext cx="43434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dirty="0" err="1" smtClean="0"/>
                <a:t>গাড়ির</a:t>
              </a:r>
              <a:r>
                <a:rPr lang="en-US" dirty="0" smtClean="0"/>
                <a:t> </a:t>
              </a:r>
              <a:r>
                <a:rPr lang="en-US" dirty="0" err="1" smtClean="0"/>
                <a:t>শেষবেগ</a:t>
              </a:r>
              <a:r>
                <a:rPr lang="en-US" dirty="0" smtClean="0"/>
                <a:t>  </a:t>
              </a:r>
              <a:r>
                <a:rPr lang="en-US" sz="2800" dirty="0" smtClean="0"/>
                <a:t>v=50km/h,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8200" y="228600"/>
            <a:ext cx="5330328" cy="2315497"/>
            <a:chOff x="838200" y="228600"/>
            <a:chExt cx="5330328" cy="2315497"/>
          </a:xfrm>
          <a:solidFill>
            <a:srgbClr val="92D050"/>
          </a:solidFill>
        </p:grpSpPr>
        <p:pic>
          <p:nvPicPr>
            <p:cNvPr id="2" name="Picture 1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1066800"/>
              <a:ext cx="4263528" cy="914400"/>
            </a:xfrm>
            <a:prstGeom prst="rect">
              <a:avLst/>
            </a:prstGeom>
            <a:grpFill/>
          </p:spPr>
        </p:pic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2057400"/>
              <a:ext cx="2057401" cy="486697"/>
            </a:xfrm>
            <a:prstGeom prst="rect">
              <a:avLst/>
            </a:prstGeom>
            <a:grpFill/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228600"/>
              <a:ext cx="1524000" cy="795618"/>
            </a:xfrm>
            <a:prstGeom prst="rect">
              <a:avLst/>
            </a:prstGeom>
            <a:grpFill/>
          </p:spPr>
        </p:pic>
        <p:sp>
          <p:nvSpPr>
            <p:cNvPr id="7" name="TextBox 6"/>
            <p:cNvSpPr txBox="1"/>
            <p:nvPr/>
          </p:nvSpPr>
          <p:spPr>
            <a:xfrm>
              <a:off x="838200" y="381000"/>
              <a:ext cx="1066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ত্বরণ</a:t>
              </a:r>
              <a:r>
                <a:rPr lang="en-US" sz="2400" dirty="0" smtClean="0"/>
                <a:t>,</a:t>
              </a:r>
              <a:endParaRPr lang="en-US" sz="2400" dirty="0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" y="2590800"/>
            <a:ext cx="8715227" cy="3404175"/>
            <a:chOff x="228600" y="2514600"/>
            <a:chExt cx="8715227" cy="3404175"/>
          </a:xfrm>
          <a:solidFill>
            <a:srgbClr val="00B0F0"/>
          </a:solidFill>
        </p:grpSpPr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2514600"/>
              <a:ext cx="2362200" cy="930563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228600" y="2667000"/>
              <a:ext cx="2286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অতিক্রান্ত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দূরত্ব</a:t>
              </a:r>
              <a:r>
                <a:rPr lang="en-US" sz="2400" dirty="0" smtClean="0"/>
                <a:t>,</a:t>
              </a:r>
              <a:endParaRPr lang="en-US" sz="24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3999" y="3505200"/>
              <a:ext cx="7419828" cy="923925"/>
            </a:xfrm>
            <a:prstGeom prst="rect">
              <a:avLst/>
            </a:prstGeom>
            <a:grpFill/>
          </p:spPr>
        </p:pic>
        <p:sp>
          <p:nvSpPr>
            <p:cNvPr id="15" name="TextBox 14"/>
            <p:cNvSpPr txBox="1"/>
            <p:nvPr/>
          </p:nvSpPr>
          <p:spPr>
            <a:xfrm>
              <a:off x="1676400" y="4572000"/>
              <a:ext cx="19050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=667.2m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5334000"/>
              <a:ext cx="25908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Ans.667.2m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সমস্যা</a:t>
            </a:r>
            <a:r>
              <a:rPr lang="en-US" sz="2800" dirty="0" smtClean="0"/>
              <a:t>:-</a:t>
            </a:r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4000" dirty="0" smtClean="0"/>
              <a:t>10m/s </a:t>
            </a:r>
            <a:r>
              <a:rPr lang="en-US" sz="2800" dirty="0" err="1" smtClean="0"/>
              <a:t>বেগে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ছুঁড়ে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দিয়েছ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সেটা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কতক্ষণে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উঁচুতে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উঠবে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  <a:solidFill>
            <a:srgbClr val="FFC000"/>
          </a:solidFill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1295400"/>
              <a:ext cx="1143000" cy="447261"/>
            </a:xfrm>
            <a:prstGeom prst="rect">
              <a:avLst/>
            </a:prstGeom>
            <a:grpFill/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2438400"/>
              <a:ext cx="2971800" cy="1000408"/>
            </a:xfrm>
            <a:prstGeom prst="rect">
              <a:avLst/>
            </a:prstGeom>
            <a:grpFill/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3352800"/>
              <a:ext cx="5791200" cy="1099851"/>
            </a:xfrm>
            <a:prstGeom prst="rect">
              <a:avLst/>
            </a:prstGeom>
            <a:grpFill/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4953000"/>
              <a:ext cx="3048000" cy="877363"/>
            </a:xfrm>
            <a:prstGeom prst="rect">
              <a:avLst/>
            </a:prstGeom>
            <a:grpFill/>
          </p:spPr>
        </p:pic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4419600"/>
              <a:ext cx="2831523" cy="571500"/>
            </a:xfrm>
            <a:prstGeom prst="rect">
              <a:avLst/>
            </a:prstGeom>
            <a:grpFill/>
          </p:spPr>
        </p:pic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6383130"/>
              <a:ext cx="2286000" cy="474870"/>
            </a:xfrm>
            <a:prstGeom prst="rect">
              <a:avLst/>
            </a:prstGeom>
            <a:grpFill/>
          </p:spPr>
        </p:pic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0" y="154305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0" y="228600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0" y="3095625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0" y="3514725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0" y="392430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00" y="1219200"/>
              <a:ext cx="29718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এখানে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আদিবেগ</a:t>
              </a:r>
              <a:r>
                <a:rPr lang="en-US" sz="2400" dirty="0" smtClean="0"/>
                <a:t>  </a:t>
              </a:r>
              <a:r>
                <a:rPr lang="en-US" sz="2800" dirty="0" smtClean="0"/>
                <a:t>U=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3000" y="1752600"/>
              <a:ext cx="61722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ধরি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নিক্ষিপ্ত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বলটি</a:t>
              </a:r>
              <a:r>
                <a:rPr lang="en-US" sz="2400" dirty="0" smtClean="0"/>
                <a:t>  </a:t>
              </a:r>
              <a:r>
                <a:rPr lang="en-US" sz="3600" dirty="0" smtClean="0"/>
                <a:t>t </a:t>
              </a:r>
              <a:r>
                <a:rPr lang="en-US" sz="2400" dirty="0" err="1" smtClean="0"/>
                <a:t>সময়ে</a:t>
              </a:r>
              <a:r>
                <a:rPr lang="en-US" sz="2400" dirty="0" smtClean="0"/>
                <a:t>  </a:t>
              </a:r>
              <a:r>
                <a:rPr lang="en-US" sz="3600" dirty="0" smtClean="0"/>
                <a:t>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উচ্চতায়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উঠবে</a:t>
              </a:r>
              <a:r>
                <a:rPr lang="en-US" sz="2400" dirty="0" smtClean="0"/>
                <a:t>।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" y="5181600"/>
              <a:ext cx="2590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আবার,বিচরণকাল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5867400"/>
              <a:ext cx="8458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অতএব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বলটি</a:t>
              </a:r>
              <a:r>
                <a:rPr lang="en-US" sz="2400" dirty="0" smtClean="0"/>
                <a:t>  </a:t>
              </a:r>
              <a:r>
                <a:rPr lang="en-US" sz="2800" dirty="0" smtClean="0"/>
                <a:t>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সময়ে</a:t>
              </a:r>
              <a:r>
                <a:rPr lang="en-US" sz="2400" dirty="0" smtClean="0"/>
                <a:t>                                          </a:t>
              </a:r>
              <a:r>
                <a:rPr lang="en-US" sz="2400" dirty="0" err="1" smtClean="0"/>
                <a:t>উচ্চতায়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উঠবে</a:t>
              </a:r>
              <a:r>
                <a:rPr lang="en-US" sz="2400" dirty="0" smtClean="0"/>
                <a:t>। </a:t>
              </a:r>
              <a:r>
                <a:rPr lang="en-US" dirty="0" smtClean="0"/>
                <a:t>            </a:t>
              </a:r>
              <a:endParaRPr lang="en-US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5943600"/>
              <a:ext cx="2743200" cy="495300"/>
            </a:xfrm>
            <a:prstGeom prst="rect">
              <a:avLst/>
            </a:prstGeom>
            <a:grpFill/>
          </p:spPr>
        </p:pic>
        <p:sp>
          <p:nvSpPr>
            <p:cNvPr id="21" name="TextBox 20"/>
            <p:cNvSpPr txBox="1"/>
            <p:nvPr/>
          </p:nvSpPr>
          <p:spPr>
            <a:xfrm>
              <a:off x="1676400" y="6457890"/>
              <a:ext cx="106680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যেখানে</a:t>
              </a:r>
              <a:r>
                <a:rPr lang="en-US" sz="2000" dirty="0" smtClean="0"/>
                <a:t>,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শ্রেণির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বাঘ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সামনে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40m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দূরে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হরিণকে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ধরার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স্থির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অবস্থান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5         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সূষমত্বরণে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দৌড়াতে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শুরু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হরিণটি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20        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সমবেগে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দৌড়াচ্ছে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বাঘ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হরিণকে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ফেলল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দূরত্ব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রৈখিক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বুঝ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কখন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বাঘের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বেগ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হরিণের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বেগের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হবে-তা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(ঘ)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বাঘটি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কোথায়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হরিণকে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ফেলে-বিশ্লেষণ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981200"/>
            <a:ext cx="858520" cy="4953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981200"/>
            <a:ext cx="914400" cy="52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মূল্যায়ন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619349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১/ u=10m/s , t=5s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হলে,v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=? </a:t>
            </a:r>
          </a:p>
          <a:p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২/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গতির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সমীকরণ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s=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?</a:t>
            </a:r>
            <a:endParaRPr lang="en-US" sz="4400" dirty="0" smtClean="0"/>
          </a:p>
          <a:p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৩/ u=5m/s, v=15m/s, t=5s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, a=?</a:t>
            </a:r>
          </a:p>
          <a:p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৪/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অভিকর্ষজ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ত্বরণ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?</a:t>
            </a:r>
          </a:p>
          <a:p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৫/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উপরের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দিকে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নিক্ষিপ্ত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বস্তুর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ক্ষেত্রে,h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=?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৬/ u=0,v=20m/s, t=10s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হলে,a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=?</a:t>
            </a:r>
            <a:endParaRPr lang="en-US" sz="36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/>
              <a:t>৮/ </a:t>
            </a:r>
            <a:r>
              <a:rPr lang="en-US" sz="4800" dirty="0" smtClean="0"/>
              <a:t>u=0,v=98m/</a:t>
            </a:r>
            <a:r>
              <a:rPr lang="en-US" sz="4800" dirty="0" err="1" smtClean="0"/>
              <a:t>s,t</a:t>
            </a:r>
            <a:r>
              <a:rPr lang="en-US" sz="4800" dirty="0" smtClean="0"/>
              <a:t>=10s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হলে,</a:t>
            </a:r>
            <a:r>
              <a:rPr lang="en-US" sz="4400" dirty="0" err="1" smtClean="0"/>
              <a:t>g</a:t>
            </a:r>
            <a:r>
              <a:rPr lang="en-US" sz="3200" dirty="0" smtClean="0"/>
              <a:t> -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কত</a:t>
            </a:r>
            <a:r>
              <a:rPr lang="en-US" sz="3200" dirty="0" smtClean="0"/>
              <a:t>? </a:t>
            </a:r>
          </a:p>
          <a:p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3124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57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(ক) </a:t>
            </a:r>
            <a:r>
              <a:rPr lang="en-US" sz="2800" dirty="0" err="1" smtClean="0"/>
              <a:t>অসম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667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(খ) </a:t>
            </a:r>
            <a:r>
              <a:rPr lang="en-US" sz="2400" dirty="0" err="1" smtClean="0"/>
              <a:t>অভিকর্ষজ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ত্বরণকে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সমত্বরণ</a:t>
            </a:r>
            <a:r>
              <a:rPr lang="en-US" sz="2400" dirty="0" smtClean="0"/>
              <a:t> 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(গ) </a:t>
            </a:r>
            <a:r>
              <a:rPr lang="en-US" sz="2400" dirty="0" err="1" smtClean="0"/>
              <a:t>গাড়িটির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শেষবেগ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5800" y="3581400"/>
            <a:ext cx="8077200" cy="1015663"/>
            <a:chOff x="762000" y="3733800"/>
            <a:chExt cx="807720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3733800"/>
              <a:ext cx="807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(ঘ) </a:t>
              </a:r>
              <a:r>
                <a:rPr lang="en-US" sz="2400" dirty="0" err="1" smtClean="0"/>
                <a:t>গাড়িটি</a:t>
              </a:r>
              <a:r>
                <a:rPr lang="en-US" sz="2400" dirty="0" smtClean="0"/>
                <a:t> </a:t>
              </a:r>
              <a:r>
                <a:rPr lang="en-US" sz="3600" dirty="0" smtClean="0"/>
                <a:t>40m </a:t>
              </a:r>
              <a:r>
                <a:rPr lang="en-US" sz="2400" dirty="0" err="1" smtClean="0"/>
                <a:t>পর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থেকে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বাঁকি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পথ</a:t>
              </a:r>
              <a:r>
                <a:rPr lang="en-US" sz="2400" dirty="0" smtClean="0"/>
                <a:t>                   </a:t>
              </a:r>
              <a:r>
                <a:rPr lang="en-US" sz="2400" dirty="0" err="1" smtClean="0"/>
                <a:t>ত্বরণে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গমন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করলে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সময়ের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পরিমাণ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গাণিতিকভাবে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বিশ্লেষণ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</a:t>
              </a:r>
              <a:r>
                <a:rPr lang="en-US" sz="2400" dirty="0" smtClean="0"/>
                <a:t>।</a:t>
              </a:r>
              <a:endParaRPr lang="en-US" sz="2400" dirty="0"/>
            </a:p>
          </p:txBody>
        </p:sp>
        <p:pic>
          <p:nvPicPr>
            <p:cNvPr id="3379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3886200"/>
              <a:ext cx="1143000" cy="535781"/>
            </a:xfrm>
            <a:prstGeom prst="rect">
              <a:avLst/>
            </a:prstGeom>
            <a:noFill/>
          </p:spPr>
        </p:pic>
      </p:grp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914400"/>
            <a:ext cx="9144000" cy="1015663"/>
            <a:chOff x="0" y="914400"/>
            <a:chExt cx="9144000" cy="1015663"/>
          </a:xfrm>
          <a:solidFill>
            <a:srgbClr val="92D050"/>
          </a:solidFill>
        </p:grpSpPr>
        <p:sp>
          <p:nvSpPr>
            <p:cNvPr id="3" name="TextBox 2"/>
            <p:cNvSpPr txBox="1"/>
            <p:nvPr/>
          </p:nvSpPr>
          <p:spPr>
            <a:xfrm>
              <a:off x="0" y="914400"/>
              <a:ext cx="891540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একটি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গাড়ি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স্থির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অবস্থান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থেকে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যাত্রা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শুরু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করে</a:t>
              </a:r>
              <a:r>
                <a:rPr lang="en-US" sz="2400" dirty="0" smtClean="0"/>
                <a:t>                    </a:t>
              </a:r>
              <a:r>
                <a:rPr lang="en-US" sz="2400" dirty="0" err="1" smtClean="0"/>
                <a:t>সমত্বরণে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চলে</a:t>
              </a:r>
              <a:r>
                <a:rPr lang="en-US" sz="2400" dirty="0" smtClean="0"/>
                <a:t>  </a:t>
              </a:r>
              <a:r>
                <a:rPr lang="en-US" sz="3600" dirty="0" smtClean="0"/>
                <a:t>118m </a:t>
              </a:r>
              <a:r>
                <a:rPr lang="en-US" sz="2400" dirty="0" err="1" smtClean="0"/>
                <a:t>দূরত্ব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অতিক্রম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করে</a:t>
              </a:r>
              <a:r>
                <a:rPr lang="en-US" sz="2400" dirty="0" smtClean="0"/>
                <a:t>।</a:t>
              </a:r>
              <a:endParaRPr lang="en-US" sz="2400" dirty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914401"/>
              <a:ext cx="1159474" cy="550008"/>
            </a:xfrm>
            <a:prstGeom prst="rect">
              <a:avLst/>
            </a:prstGeom>
            <a:grpFill/>
          </p:spPr>
        </p:pic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1162050"/>
              <a:ext cx="914400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4648200"/>
            <a:ext cx="9144000" cy="2209800"/>
            <a:chOff x="2514600" y="76200"/>
            <a:chExt cx="4276299" cy="3200400"/>
          </a:xfrm>
        </p:grpSpPr>
        <p:sp>
          <p:nvSpPr>
            <p:cNvPr id="16" name="Rectangle 15"/>
            <p:cNvSpPr/>
            <p:nvPr/>
          </p:nvSpPr>
          <p:spPr>
            <a:xfrm>
              <a:off x="2514600" y="1371600"/>
              <a:ext cx="42672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2523699" y="76200"/>
              <a:ext cx="4267200" cy="12954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82637" y="2324100"/>
              <a:ext cx="494163" cy="9525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14916" y="2324100"/>
              <a:ext cx="494163" cy="47625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01169" y="2324100"/>
              <a:ext cx="494163" cy="47625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748" y="914400"/>
            <a:ext cx="9129252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খোদা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হাফেজ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16256"/>
            <a:ext cx="1856131" cy="2041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597" y="4740056"/>
            <a:ext cx="1925403" cy="2117944"/>
          </a:xfrm>
          <a:prstGeom prst="rect">
            <a:avLst/>
          </a:prstGeom>
        </p:spPr>
      </p:pic>
      <p:pic>
        <p:nvPicPr>
          <p:cNvPr id="8" name="Picture 7" descr="Screenshot_2021-06-07-21-01-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239387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38400"/>
            <a:ext cx="52578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:-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মোহাম্মদ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নাছির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উদ্দিন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সিনিয়র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বুড়িশ্চর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জিয়াউল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উলুম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ফাজিল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ডিগ্রী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)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মাদ্রাসা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হাটহাজারী,চট্টগ্রাম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549676"/>
            <a:ext cx="411480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:-</a:t>
            </a:r>
          </a:p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:-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নবম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;-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বিজ্ঞান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অধ্যায়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:-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দ্বিতীয়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34000" y="914400"/>
            <a:ext cx="3810000" cy="1943100"/>
          </a:xfrm>
          <a:prstGeom prst="rect">
            <a:avLst/>
          </a:prstGeom>
        </p:spPr>
      </p:pic>
      <p:pic>
        <p:nvPicPr>
          <p:cNvPr id="7" name="Picture 6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29000" cy="1524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G_20210607_205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4419600"/>
            <a:ext cx="3251200" cy="2438400"/>
          </a:xfrm>
          <a:prstGeom prst="rect">
            <a:avLst/>
          </a:prstGeom>
        </p:spPr>
      </p:pic>
      <p:pic>
        <p:nvPicPr>
          <p:cNvPr id="9" name="Picture 8" descr="G:\Animation\reflec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838200"/>
            <a:ext cx="2362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ball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762000"/>
            <a:ext cx="2590800" cy="380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762000"/>
            <a:ext cx="6553201" cy="3791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চিত্রগুলো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একজন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খেলোয়াড়ের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আদিবেগ</a:t>
            </a:r>
            <a:r>
              <a:rPr lang="en-US" dirty="0" smtClean="0">
                <a:solidFill>
                  <a:srgbClr val="FFFF00"/>
                </a:solidFill>
              </a:rPr>
              <a:t> ও </a:t>
            </a:r>
            <a:r>
              <a:rPr lang="en-US" dirty="0" err="1" smtClean="0">
                <a:solidFill>
                  <a:srgbClr val="FFFF00"/>
                </a:solidFill>
              </a:rPr>
              <a:t>শেষবেগের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পার্থক্য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X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আমরা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লিখতে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পারি,</a:t>
            </a:r>
            <a:r>
              <a:rPr lang="en-US" sz="2400" dirty="0" err="1" smtClean="0">
                <a:solidFill>
                  <a:srgbClr val="FFFF00"/>
                </a:solidFill>
              </a:rPr>
              <a:t>V</a:t>
            </a:r>
            <a:r>
              <a:rPr lang="en-US" sz="2400" dirty="0" smtClean="0">
                <a:solidFill>
                  <a:srgbClr val="FFFF00"/>
                </a:solidFill>
              </a:rPr>
              <a:t>-U=X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886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এই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ধরণের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সমীকরণকে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কিসের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সমীকরণ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বলা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যায়</a:t>
            </a:r>
            <a:r>
              <a:rPr lang="en-US" sz="2400" dirty="0" smtClean="0">
                <a:solidFill>
                  <a:srgbClr val="FFC000"/>
                </a:solidFill>
              </a:rPr>
              <a:t>?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762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গতির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সমীকরণ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শিরোনাম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গতির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সমীকরণ</a:t>
            </a:r>
            <a:endParaRPr lang="en-US" sz="9600" dirty="0" smtClean="0">
              <a:latin typeface="SutonnyOMJ" pitchFamily="2" charset="0"/>
              <a:cs typeface="SutonnyOMJ" pitchFamily="2" charset="0"/>
            </a:endParaRPr>
          </a:p>
          <a:p>
            <a:pPr algn="ctr">
              <a:buNone/>
            </a:pP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ও</a:t>
            </a:r>
          </a:p>
          <a:p>
            <a:pPr algn="ctr">
              <a:buNone/>
            </a:pP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সমস্যা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2234907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শিখনফল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এ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,</a:t>
            </a:r>
          </a:p>
          <a:p>
            <a:pPr marL="342900" indent="-342900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(১)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গতি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সম্পর্কিত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রাশিসমূহের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পারস্পরিক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 marL="342900" indent="-342900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 marL="342900" indent="-342900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(২)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গতির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সমীকরণসমূহ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।</a:t>
            </a:r>
          </a:p>
          <a:p>
            <a:pPr marL="342900" indent="-342900"/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(২)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গতির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সমীকরণ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গতি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বিষয়ক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marL="342900" indent="-342900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সমস্যার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বিষয়গুলো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ছবিতে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9748" y="3397046"/>
            <a:ext cx="1022835" cy="1295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2133600"/>
            <a:ext cx="1600200" cy="24666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33600" y="4572000"/>
            <a:ext cx="632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Callout 10"/>
          <p:cNvSpPr/>
          <p:nvPr/>
        </p:nvSpPr>
        <p:spPr>
          <a:xfrm>
            <a:off x="914400" y="4572000"/>
            <a:ext cx="914400" cy="9144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স্থির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গাছ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1981200" y="5029200"/>
            <a:ext cx="914400" cy="7620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SutonnyOMJ" pitchFamily="2" charset="0"/>
                <a:cs typeface="SutonnyOMJ" pitchFamily="2" charset="0"/>
              </a:rPr>
              <a:t>আদিবেগ</a:t>
            </a:r>
            <a:endParaRPr lang="en-US" sz="1600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1600" b="1" dirty="0" smtClean="0"/>
              <a:t>u </a:t>
            </a:r>
            <a:endParaRPr lang="en-US" sz="1600" b="1" dirty="0"/>
          </a:p>
        </p:txBody>
      </p:sp>
      <p:sp>
        <p:nvSpPr>
          <p:cNvPr id="13" name="Up Arrow Callout 12"/>
          <p:cNvSpPr/>
          <p:nvPr/>
        </p:nvSpPr>
        <p:spPr>
          <a:xfrm>
            <a:off x="7696200" y="4953000"/>
            <a:ext cx="914400" cy="9144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শেষবেগ</a:t>
            </a:r>
            <a:endParaRPr lang="en-US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b="1" dirty="0" smtClean="0">
                <a:latin typeface="SutonnyOMJ" pitchFamily="2" charset="0"/>
                <a:cs typeface="SutonnyOMJ" pitchFamily="2" charset="0"/>
              </a:rPr>
              <a:t>v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352800" y="4648200"/>
            <a:ext cx="35052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দূরত্ব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s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276600" y="3505200"/>
            <a:ext cx="3505200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 t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4572000" y="5029200"/>
            <a:ext cx="914400" cy="8382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ত্বরণ</a:t>
            </a:r>
            <a:endParaRPr lang="en-US" b="1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b="1" dirty="0" smtClean="0">
                <a:latin typeface="SutonnyOMJ" pitchFamily="2" charset="0"/>
                <a:cs typeface="SutonnyOMJ" pitchFamily="2" charset="0"/>
              </a:rPr>
              <a:t>a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33600" y="4572000"/>
            <a:ext cx="5334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24800" y="4572000"/>
            <a:ext cx="5334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5903893"/>
            <a:ext cx="79764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লোকটি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u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আদিবেগে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যাত্রা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আরম্ভ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ত্বরণে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চলে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t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s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দূরত্ব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অতিক্রম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v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বেগ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প্রাপ্ত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হল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54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" name="Picture 19" descr="Screenshot_2021-06-07-21-01-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04800"/>
            <a:ext cx="1520833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5 1.1111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লোকটি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u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আদিবেগে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যাত্রা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আরম্ভ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a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সুষম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ত্বরণে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চলে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t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সময়ে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s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দূরত্ব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অতিক্রম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v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বেগ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প্রাপ্ত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6724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419600"/>
            <a:ext cx="990600" cy="9906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343400"/>
            <a:ext cx="381000" cy="108585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371600"/>
            <a:ext cx="1828800" cy="118485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362200"/>
            <a:ext cx="2680138" cy="762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819400"/>
            <a:ext cx="2680137" cy="762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352800"/>
            <a:ext cx="2438400" cy="1052073"/>
          </a:xfrm>
          <a:prstGeom prst="rect">
            <a:avLst/>
          </a:prstGeom>
          <a:noFill/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466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484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0" y="45720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এবং,গড়</a:t>
            </a:r>
            <a:r>
              <a:rPr lang="en-US" sz="28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বেগ</a:t>
            </a:r>
            <a:r>
              <a:rPr lang="en-US" sz="28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=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59436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Vrinda" pitchFamily="34" charset="0"/>
                <a:cs typeface="Vrinda" pitchFamily="34" charset="0"/>
              </a:rPr>
              <a:t>-------(2)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572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বেগ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,=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447801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                   </a:t>
            </a:r>
          </a:p>
          <a:p>
            <a:r>
              <a:rPr lang="en-US" sz="3200" dirty="0" smtClean="0"/>
              <a:t>                     </a:t>
            </a:r>
          </a:p>
          <a:p>
            <a:r>
              <a:rPr lang="en-US" sz="3200" dirty="0" smtClean="0"/>
              <a:t>                  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5400" y="2971800"/>
            <a:ext cx="170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Vrinda" pitchFamily="34" charset="0"/>
                <a:cs typeface="Vrinda" pitchFamily="34" charset="0"/>
              </a:rPr>
              <a:t>---------(1)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5715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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586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  <a:sym typeface="Symbol"/>
              </a:rPr>
              <a:t>বা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  <a:sym typeface="Symbol"/>
              </a:rPr>
              <a:t>,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494866"/>
            <a:ext cx="2057400" cy="1143000"/>
          </a:xfrm>
          <a:prstGeom prst="rect">
            <a:avLst/>
          </a:prstGeom>
          <a:noFill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486400"/>
            <a:ext cx="2590800" cy="1173611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0" y="152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আমরা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জানি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ত্বরণ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2600" y="2971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  <a:sym typeface="Symbol"/>
              </a:rPr>
              <a:t>বা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  <a:sym typeface="Symbol"/>
              </a:rPr>
              <a:t>,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3505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  <a:sym typeface="Symbol"/>
              </a:rPr>
              <a:t>বা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  <a:sym typeface="Symbol"/>
              </a:rPr>
              <a:t>,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2438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OMJ" pitchFamily="2" charset="0"/>
                <a:cs typeface="SutonnyOMJ" pitchFamily="2" charset="0"/>
                <a:sym typeface="Symbol"/>
              </a:rPr>
              <a:t>বা</a:t>
            </a:r>
            <a:r>
              <a:rPr lang="en-US" sz="2800" b="1" dirty="0" smtClean="0">
                <a:latin typeface="SutonnyOMJ" pitchFamily="2" charset="0"/>
                <a:cs typeface="SutonnyOMJ" pitchFamily="2" charset="0"/>
                <a:sym typeface="Symbol"/>
              </a:rPr>
              <a:t>,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/>
      <p:bldP spid="25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6734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295400"/>
            <a:ext cx="3666227" cy="1143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362200"/>
            <a:ext cx="2943045" cy="112216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429000"/>
            <a:ext cx="3322320" cy="118654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572000"/>
            <a:ext cx="2590800" cy="10795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562600"/>
            <a:ext cx="2769578" cy="10668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895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3819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578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52400"/>
            <a:ext cx="2590800" cy="117361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381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533400"/>
            <a:ext cx="1219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Vrinda" pitchFamily="34" charset="0"/>
                <a:cs typeface="Vrinda" pitchFamily="34" charset="0"/>
              </a:rPr>
              <a:t>-------(2)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43601" y="1600200"/>
            <a:ext cx="3200400" cy="522941"/>
            <a:chOff x="6096000" y="1295400"/>
            <a:chExt cx="3118338" cy="522941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1295400"/>
              <a:ext cx="1839309" cy="522941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8147538" y="1295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utonnyOMJ" pitchFamily="2" charset="0"/>
                  <a:cs typeface="SutonnyOMJ" pitchFamily="2" charset="0"/>
                </a:rPr>
                <a:t>বসাইয়া</a:t>
              </a:r>
              <a:endParaRPr lang="en-US" sz="2400" dirty="0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5400" y="5791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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4572000" y="59436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Vrinda" pitchFamily="34" charset="0"/>
                <a:cs typeface="Vrinda" pitchFamily="34" charset="0"/>
              </a:rPr>
              <a:t>---------(3)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2667000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19200" y="1600200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71600" y="4876800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1600" y="3886200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28600"/>
            <a:ext cx="2438400" cy="110457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143000"/>
            <a:ext cx="1981200" cy="106851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133600"/>
            <a:ext cx="3842824" cy="140327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505200"/>
            <a:ext cx="3581400" cy="10663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495800"/>
            <a:ext cx="2590800" cy="11334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562600"/>
            <a:ext cx="3210560" cy="703042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6172200"/>
            <a:ext cx="3131821" cy="6858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876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95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3810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510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5648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391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219200"/>
            <a:ext cx="1828800" cy="11848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9600" y="228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এখানে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667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[t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বসাইয়া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]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1524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ত্বরণ</a:t>
            </a:r>
            <a:r>
              <a:rPr lang="en-US" sz="3200" dirty="0" smtClean="0"/>
              <a:t>,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1371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হতে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609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------------------(2)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6324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------------------(3)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1828800" y="2743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828800" y="3810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600200" y="4800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629697" y="564863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676400" y="618473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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691</Words>
  <Application>Microsoft Office PowerPoint</Application>
  <PresentationFormat>On-screen Show (4:3)</PresentationFormat>
  <Paragraphs>152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পাঠ শিরোনাম</vt:lpstr>
      <vt:lpstr>Slide 5</vt:lpstr>
      <vt:lpstr>নিচের বিষয়গুলো লক্ষ্য কর:-</vt:lpstr>
      <vt:lpstr>Slide 7</vt:lpstr>
      <vt:lpstr>Slide 8</vt:lpstr>
      <vt:lpstr>Slide 9</vt:lpstr>
      <vt:lpstr>Slide 10</vt:lpstr>
      <vt:lpstr>90km/hবেগে চলন্ত একটি রেল গাড়িকে ব্রেক কষে 50s এ থামানো হলো।গাড়িটির অতিক্রান্ত দূরত্ব কত?</vt:lpstr>
      <vt:lpstr>Slide 12</vt:lpstr>
      <vt:lpstr>Slide 13</vt:lpstr>
      <vt:lpstr>Slide 14</vt:lpstr>
      <vt:lpstr>Slide 15</vt:lpstr>
      <vt:lpstr>শ্রেণির কাজ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Elysium</dc:creator>
  <cp:lastModifiedBy>Corporate Edition</cp:lastModifiedBy>
  <cp:revision>137</cp:revision>
  <dcterms:created xsi:type="dcterms:W3CDTF">2006-08-16T00:00:00Z</dcterms:created>
  <dcterms:modified xsi:type="dcterms:W3CDTF">2021-06-16T04:13:51Z</dcterms:modified>
</cp:coreProperties>
</file>