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1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2" r:id="rId4"/>
    <p:sldId id="275" r:id="rId5"/>
    <p:sldId id="273" r:id="rId6"/>
    <p:sldId id="258" r:id="rId7"/>
    <p:sldId id="282" r:id="rId8"/>
    <p:sldId id="262" r:id="rId9"/>
    <p:sldId id="286" r:id="rId10"/>
    <p:sldId id="263" r:id="rId11"/>
    <p:sldId id="287" r:id="rId12"/>
    <p:sldId id="264" r:id="rId13"/>
    <p:sldId id="272" r:id="rId14"/>
    <p:sldId id="267" r:id="rId15"/>
    <p:sldId id="265" r:id="rId16"/>
    <p:sldId id="278" r:id="rId17"/>
    <p:sldId id="290" r:id="rId18"/>
    <p:sldId id="279" r:id="rId19"/>
    <p:sldId id="280" r:id="rId20"/>
    <p:sldId id="283" r:id="rId21"/>
    <p:sldId id="284" r:id="rId22"/>
    <p:sldId id="285" r:id="rId23"/>
    <p:sldId id="26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EB35"/>
    <a:srgbClr val="FF3399"/>
    <a:srgbClr val="2A12FF"/>
    <a:srgbClr val="F62010"/>
    <a:srgbClr val="3913DD"/>
    <a:srgbClr val="D8F13F"/>
    <a:srgbClr val="CDE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24"/>
    </p:cViewPr>
  </p:sorterViewPr>
  <p:notesViewPr>
    <p:cSldViewPr snapToGrid="0">
      <p:cViewPr varScale="1">
        <p:scale>
          <a:sx n="57" d="100"/>
          <a:sy n="57" d="100"/>
        </p:scale>
        <p:origin x="2808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BF779-8DB8-4E14-9190-8BF3A8FC210D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EB002B-349B-4AB2-9A62-6253452241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285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2AAC3-A96D-44D6-95A4-39BE0C487762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7881EF-58CA-4B25-9C7E-EA2D8C8D6E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012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7881EF-58CA-4B25-9C7E-EA2D8C8D6E0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237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6214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61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71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1091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15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132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52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9168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31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62010"/>
            </a:gs>
            <a:gs pos="23000">
              <a:schemeClr val="accent3">
                <a:lumMod val="45000"/>
                <a:lumOff val="55000"/>
              </a:schemeClr>
            </a:gs>
            <a:gs pos="0">
              <a:schemeClr val="accent3">
                <a:lumMod val="45000"/>
                <a:lumOff val="55000"/>
              </a:schemeClr>
            </a:gs>
            <a:gs pos="49000">
              <a:schemeClr val="accent3">
                <a:lumMod val="30000"/>
                <a:lumOff val="7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7ABD5AD-FAEC-4A5D-BF81-767E76CF8C53}" type="datetimeFigureOut">
              <a:rPr lang="en-US" smtClean="0"/>
              <a:t>6/16/2021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824B0F4-B88E-4F58-BEE4-86821081023E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187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rankief.deviantart.com/art/Purple-Flowers-87529721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736" y="191069"/>
            <a:ext cx="8871565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01030" y="1890117"/>
            <a:ext cx="7982975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আজকের ক্লাসে সবাইকে 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lgerian" panose="04020705040A02060702" pitchFamily="82" charset="0"/>
            </a:endParaRPr>
          </a:p>
          <a:p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        </a:t>
            </a:r>
            <a:r>
              <a:rPr lang="bn-BD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lgerian" panose="04020705040A02060702" pitchFamily="82" charset="0"/>
              </a:rPr>
              <a:t>শুভেচ্ছা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Algerian" panose="04020705040A02060702" pitchFamily="8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93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0 L 6.25E-7 -0.07222 " pathEditMode="relative" rAng="0" ptsTypes="AA">
                                      <p:cBhvr>
                                        <p:cTn id="6" dur="2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0" fill="hold">
                                          <p:stCondLst>
                                            <p:cond delay="1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0" fill="hold">
                                          <p:stCondLst>
                                            <p:cond delay="2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0" fill="hold">
                                          <p:stCondLst>
                                            <p:cond delay="37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3C98B4-9F70-42E5-960B-7709B48AB1DA}"/>
              </a:ext>
            </a:extLst>
          </p:cNvPr>
          <p:cNvSpPr txBox="1"/>
          <p:nvPr/>
        </p:nvSpPr>
        <p:spPr>
          <a:xfrm>
            <a:off x="0" y="90777"/>
            <a:ext cx="1208207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মূলদ সংখ্যা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GB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number)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84F0D1-7BEF-4F07-BADE-D350742C55EF}"/>
                  </a:ext>
                </a:extLst>
              </p:cNvPr>
              <p:cNvSpPr txBox="1"/>
              <p:nvPr/>
            </p:nvSpPr>
            <p:spPr>
              <a:xfrm>
                <a:off x="135534" y="1488280"/>
                <a:ext cx="12056465" cy="2427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সংখ্যাকে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 প্রকাশ করা যায় তাকে মূলদ সংখ্যা বলে।যেখানে </a:t>
                </a:r>
                <a:r>
                  <a:rPr lang="en-GB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স্বাভাবিক সংখ্যা, </a:t>
                </a:r>
                <a:r>
                  <a:rPr lang="en-GB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পরস্পর সহমৌলিক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GB" sz="360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36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endParaRPr lang="bn-IN" sz="44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284F0D1-7BEF-4F07-BADE-D350742C55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4" y="1488280"/>
                <a:ext cx="12056465" cy="2427011"/>
              </a:xfrm>
              <a:prstGeom prst="rect">
                <a:avLst/>
              </a:prstGeom>
              <a:blipFill>
                <a:blip r:embed="rId2"/>
                <a:stretch>
                  <a:fillRect l="-2022" r="-101" b="-110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FA6BDF-003B-4976-9642-76F6075A8CCA}"/>
              </a:ext>
            </a:extLst>
          </p:cNvPr>
          <p:cNvSpPr txBox="1"/>
          <p:nvPr/>
        </p:nvSpPr>
        <p:spPr>
          <a:xfrm>
            <a:off x="354142" y="5455794"/>
            <a:ext cx="117279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মূলদ সংখ্যা দুই প্রকারঃ </a:t>
            </a:r>
          </a:p>
          <a:p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যথাঃ    পূর্ণসংখ্যা    ও    ভগ্নাংশ সংখ্যা  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CCCD4-E368-4199-91C6-CE1D8C888309}"/>
                  </a:ext>
                </a:extLst>
              </p:cNvPr>
              <p:cNvSpPr txBox="1"/>
              <p:nvPr/>
            </p:nvSpPr>
            <p:spPr>
              <a:xfrm>
                <a:off x="2144216" y="4446390"/>
                <a:ext cx="8458200" cy="929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bn-IN" sz="3600" b="0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,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en-US" sz="3600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3600" dirty="0">
                    <a:latin typeface="Times New Roman" panose="02020603050405020304" pitchFamily="18" charset="0"/>
                  </a:rPr>
                  <a:t>.............</a:t>
                </a:r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A5CCCD4-E368-4199-91C6-CE1D8C8883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4216" y="4446390"/>
                <a:ext cx="8458200" cy="929165"/>
              </a:xfrm>
              <a:prstGeom prst="rect">
                <a:avLst/>
              </a:prstGeom>
              <a:blipFill>
                <a:blip r:embed="rId3"/>
                <a:stretch>
                  <a:fillRect b="-10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4DF0379-55A1-484D-AC6B-8ECE33434554}"/>
              </a:ext>
            </a:extLst>
          </p:cNvPr>
          <p:cNvSpPr txBox="1"/>
          <p:nvPr/>
        </p:nvSpPr>
        <p:spPr>
          <a:xfrm>
            <a:off x="135534" y="4446390"/>
            <a:ext cx="200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5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2661B25-2BF9-475C-ABD4-CAD5E694E30D}"/>
              </a:ext>
            </a:extLst>
          </p:cNvPr>
          <p:cNvSpPr txBox="1"/>
          <p:nvPr/>
        </p:nvSpPr>
        <p:spPr>
          <a:xfrm>
            <a:off x="0" y="90777"/>
            <a:ext cx="12082072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অমূলদ সংখ্যা</a:t>
            </a:r>
            <a:r>
              <a:rPr lang="en-US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en-US" sz="6000" dirty="0" err="1">
                <a:solidFill>
                  <a:srgbClr val="7030A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Ir</a:t>
            </a:r>
            <a:r>
              <a:rPr lang="en-GB" sz="6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rational number)</a:t>
            </a:r>
            <a:endParaRPr lang="en-US" sz="3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D51882-7B95-459A-9D70-35F019381091}"/>
                  </a:ext>
                </a:extLst>
              </p:cNvPr>
              <p:cNvSpPr txBox="1"/>
              <p:nvPr/>
            </p:nvSpPr>
            <p:spPr>
              <a:xfrm>
                <a:off x="135534" y="1488280"/>
                <a:ext cx="12056465" cy="242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 সকল সংখ্যাকে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44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আকারে  প্রকাশ করা যায় না  তাকে অমূলদ সংখ্যা  বলে।যেখানে </a:t>
                </a:r>
                <a:r>
                  <a:rPr lang="en-GB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স্বাভাবিক সংখ্যা, </a:t>
                </a:r>
                <a:r>
                  <a:rPr lang="en-GB" sz="4400" dirty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p</a:t>
                </a:r>
                <a:r>
                  <a:rPr lang="en-GB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q</a:t>
                </a:r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পরস্পর সহমৌলিক এবং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b="0" i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q</m:t>
                    </m:r>
                    <m:r>
                      <a:rPr lang="en-GB" sz="440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&gt;</m:t>
                    </m:r>
                    <m:r>
                      <a:rPr lang="en-US" sz="4400" b="0" i="1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400" b="0" i="0" dirty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0D51882-7B95-459A-9D70-35F0193810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534" y="1488280"/>
                <a:ext cx="12056465" cy="2422586"/>
              </a:xfrm>
              <a:prstGeom prst="rect">
                <a:avLst/>
              </a:prstGeom>
              <a:blipFill>
                <a:blip r:embed="rId2"/>
                <a:stretch>
                  <a:fillRect l="-2022" b="-11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6B4598-99B4-47BF-AB6D-B61C6778CC84}"/>
              </a:ext>
            </a:extLst>
          </p:cNvPr>
          <p:cNvSpPr txBox="1"/>
          <p:nvPr/>
        </p:nvSpPr>
        <p:spPr>
          <a:xfrm>
            <a:off x="135534" y="4446390"/>
            <a:ext cx="2008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E23AC0-1020-472F-B652-B408212B10AC}"/>
                  </a:ext>
                </a:extLst>
              </p:cNvPr>
              <p:cNvSpPr/>
              <p:nvPr/>
            </p:nvSpPr>
            <p:spPr>
              <a:xfrm>
                <a:off x="1898023" y="4446390"/>
                <a:ext cx="10184050" cy="9122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10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  <m:r>
                          <a:rPr lang="bn-IN" sz="4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  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3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,</m:t>
                    </m:r>
                    <m:r>
                      <a:rPr lang="bn-IN" sz="44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5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>
                      <a:rPr lang="bn-IN" sz="44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   </m:t>
                    </m:r>
                    <m:rad>
                      <m:radPr>
                        <m:degHide m:val="on"/>
                        <m:ctrlP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4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1</m:t>
                        </m:r>
                        <m:r>
                          <a:rPr lang="en-US" sz="44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7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…………..</m:t>
                    </m:r>
                  </m:oMath>
                </a14:m>
                <a:r>
                  <a:rPr lang="bn-IN" sz="4400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ইত্যাদি</a:t>
                </a:r>
                <a:r>
                  <a:rPr lang="bn-IN" sz="4800" dirty="0">
                    <a:latin typeface="NikoshBAN" panose="02000000000000000000" pitchFamily="2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।</a:t>
                </a:r>
                <a:endParaRPr lang="en-US" sz="4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4E23AC0-1020-472F-B652-B408212B10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8023" y="4446390"/>
                <a:ext cx="10184050" cy="912237"/>
              </a:xfrm>
              <a:prstGeom prst="rect">
                <a:avLst/>
              </a:prstGeom>
              <a:blipFill>
                <a:blip r:embed="rId3"/>
                <a:stretch>
                  <a:fillRect t="-5333" b="-3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63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1BFF8C8F-50F0-4BCF-9E4F-83EA449FB7AC}"/>
              </a:ext>
            </a:extLst>
          </p:cNvPr>
          <p:cNvSpPr txBox="1"/>
          <p:nvPr/>
        </p:nvSpPr>
        <p:spPr>
          <a:xfrm>
            <a:off x="404734" y="471099"/>
            <a:ext cx="11467476" cy="114422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</a:t>
            </a:r>
            <a:r>
              <a:rPr lang="en-GB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6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Interger</a:t>
            </a:r>
            <a:r>
              <a:rPr lang="en-GB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26D7763-B144-429F-A54D-A250BFF8CA49}"/>
              </a:ext>
            </a:extLst>
          </p:cNvPr>
          <p:cNvSpPr txBox="1"/>
          <p:nvPr/>
        </p:nvSpPr>
        <p:spPr>
          <a:xfrm>
            <a:off x="685800" y="1981200"/>
            <a:ext cx="11006528" cy="1447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শূণ্যসহ সকল ধনাত্বক ও ঋনাত্বক অখন্ড সংখ্যাসমূহ কে পূর্ণসংখ্যা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13BA2DC-6607-44D0-9352-FD5A1BFE8E2C}"/>
              </a:ext>
            </a:extLst>
          </p:cNvPr>
          <p:cNvSpPr txBox="1"/>
          <p:nvPr/>
        </p:nvSpPr>
        <p:spPr>
          <a:xfrm>
            <a:off x="685800" y="3480638"/>
            <a:ext cx="15927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4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8F63767-ED60-4123-982E-773BAD11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850" y="3352800"/>
            <a:ext cx="9162478" cy="113117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F44013-9F80-4146-A951-8A632F547B8C}"/>
              </a:ext>
            </a:extLst>
          </p:cNvPr>
          <p:cNvSpPr txBox="1"/>
          <p:nvPr/>
        </p:nvSpPr>
        <p:spPr>
          <a:xfrm>
            <a:off x="252334" y="4500885"/>
            <a:ext cx="113200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পূর্ণসংখ্যা তিন  প্রকারঃ</a:t>
            </a:r>
          </a:p>
          <a:p>
            <a:r>
              <a:rPr lang="bn-IN" sz="4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১)ধনাত্বক সংখ্যা     </a:t>
            </a:r>
            <a:r>
              <a:rPr lang="bn-IN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  </a:t>
            </a: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4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0”</a:t>
            </a:r>
            <a:r>
              <a:rPr lang="en-US" sz="60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kern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kern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সহায়ক</a:t>
            </a:r>
            <a:r>
              <a:rPr lang="en-US" sz="4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4400" kern="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৩) ঋনাত্বক সংখ্যা</a:t>
            </a:r>
            <a:endParaRPr lang="en-US" sz="4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166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>
            <a:extLst>
              <a:ext uri="{FF2B5EF4-FFF2-40B4-BE49-F238E27FC236}">
                <a16:creationId xmlns:a16="http://schemas.microsoft.com/office/drawing/2014/main" id="{624A3FEE-4D53-48A9-B4AB-F10CA17D6099}"/>
              </a:ext>
            </a:extLst>
          </p:cNvPr>
          <p:cNvSpPr txBox="1"/>
          <p:nvPr/>
        </p:nvSpPr>
        <p:spPr>
          <a:xfrm>
            <a:off x="404734" y="152401"/>
            <a:ext cx="1146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ধনাত্বক সংখ্যা  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Possitive</a:t>
            </a:r>
            <a:r>
              <a:rPr lang="en-GB" sz="5400" dirty="0">
                <a:latin typeface="NikoshBAN" panose="02000000000000000000" pitchFamily="2" charset="0"/>
                <a:cs typeface="NikoshBAN" panose="02000000000000000000" pitchFamily="2" charset="0"/>
              </a:rPr>
              <a:t> Number)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DFA47E-5479-4BA9-9C20-FBFD6F2364E0}"/>
              </a:ext>
            </a:extLst>
          </p:cNvPr>
          <p:cNvSpPr txBox="1"/>
          <p:nvPr/>
        </p:nvSpPr>
        <p:spPr>
          <a:xfrm>
            <a:off x="685800" y="1447800"/>
            <a:ext cx="7924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শুণ্য থেকে বড় সকল বাস্তব সংখ্যাকে ধনাত্বক সংখ্যা বলে।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49EE167-FBAE-467E-A947-540ECAADDE5A}"/>
              </a:ext>
            </a:extLst>
          </p:cNvPr>
          <p:cNvSpPr txBox="1"/>
          <p:nvPr/>
        </p:nvSpPr>
        <p:spPr>
          <a:xfrm>
            <a:off x="685799" y="4267200"/>
            <a:ext cx="114674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ধনাত্বক সংখ্যাকে  প্রকারঃ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     ২)    </a:t>
            </a:r>
            <a:r>
              <a:rPr lang="en-US" sz="48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60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৩)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 সংখ্যা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C80F20-C949-4D00-9627-C90A3991E4B1}"/>
              </a:ext>
            </a:extLst>
          </p:cNvPr>
          <p:cNvSpPr txBox="1"/>
          <p:nvPr/>
        </p:nvSpPr>
        <p:spPr>
          <a:xfrm>
            <a:off x="566504" y="3132941"/>
            <a:ext cx="163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244DDA-F83D-43ED-B68D-5EDB7F727CAB}"/>
              </a:ext>
            </a:extLst>
          </p:cNvPr>
          <p:cNvSpPr/>
          <p:nvPr/>
        </p:nvSpPr>
        <p:spPr>
          <a:xfrm>
            <a:off x="2455888" y="3132941"/>
            <a:ext cx="930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</a:rPr>
              <a:t>0.1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</a:rPr>
              <a:t> 1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400" dirty="0">
                <a:latin typeface="Times New Roman" panose="02020603050405020304" pitchFamily="18" charset="0"/>
              </a:rPr>
              <a:t>, 3 ,  0.5, 5, 9,----------</a:t>
            </a:r>
            <a:r>
              <a:rPr lang="as-IN" sz="5400" dirty="0">
                <a:latin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8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F44FFF8-89F7-4D67-B00C-64174DF5B9A5}"/>
              </a:ext>
            </a:extLst>
          </p:cNvPr>
          <p:cNvSpPr txBox="1"/>
          <p:nvPr/>
        </p:nvSpPr>
        <p:spPr>
          <a:xfrm>
            <a:off x="389745" y="228600"/>
            <a:ext cx="11377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মৌলিক সংখ্যা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GB" sz="6000" dirty="0">
                <a:latin typeface="NikoshBAN" panose="02000000000000000000" pitchFamily="2" charset="0"/>
                <a:cs typeface="NikoshBAN" panose="02000000000000000000" pitchFamily="2" charset="0"/>
              </a:rPr>
              <a:t>(Prime number)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498200-3185-4475-8075-FD1C912C7CE7}"/>
              </a:ext>
            </a:extLst>
          </p:cNvPr>
          <p:cNvSpPr txBox="1"/>
          <p:nvPr/>
        </p:nvSpPr>
        <p:spPr>
          <a:xfrm>
            <a:off x="-1" y="1428927"/>
            <a:ext cx="119621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NikoshBAN" panose="02000000000000000000" pitchFamily="2" charset="0"/>
                <a:cs typeface="NikoshBAN" panose="02000000000000000000" pitchFamily="2" charset="0"/>
              </a:rPr>
              <a:t>*</a:t>
            </a:r>
            <a:r>
              <a:rPr lang="en-US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এর চেয়ে  বড় যে সব সংখ্যা </a:t>
            </a:r>
            <a:r>
              <a:rPr lang="en-US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32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এবং ঐ সংখ্যা ছাড়া অন্য কোন সংখ্যা দ্বারা নিঃশেষে বিভাজ্য হয় না তাদেরকে  মৌলিক সংখ্যা বলে।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4A54E1-7871-4CD4-B1B1-1BD2C00EC2DD}"/>
              </a:ext>
            </a:extLst>
          </p:cNvPr>
          <p:cNvSpPr txBox="1"/>
          <p:nvPr/>
        </p:nvSpPr>
        <p:spPr>
          <a:xfrm>
            <a:off x="389744" y="2605390"/>
            <a:ext cx="163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B7E048-0300-466A-B5A5-5EF65A449650}"/>
              </a:ext>
            </a:extLst>
          </p:cNvPr>
          <p:cNvSpPr txBox="1"/>
          <p:nvPr/>
        </p:nvSpPr>
        <p:spPr>
          <a:xfrm>
            <a:off x="623966" y="3428525"/>
            <a:ext cx="10909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যৌগিক সংখ্যা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(Compound number)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BE95758-BECF-4E7B-B2BA-E8C6655C64D4}"/>
              </a:ext>
            </a:extLst>
          </p:cNvPr>
          <p:cNvSpPr/>
          <p:nvPr/>
        </p:nvSpPr>
        <p:spPr>
          <a:xfrm>
            <a:off x="2261016" y="2505195"/>
            <a:ext cx="930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</a:rPr>
              <a:t>2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</a:rPr>
              <a:t>3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dirty="0">
                <a:latin typeface="Times New Roman" panose="02020603050405020304" pitchFamily="18" charset="0"/>
              </a:rPr>
              <a:t>,7,11,13,17,19,-----------</a:t>
            </a:r>
            <a:r>
              <a:rPr lang="as-IN" sz="5400" dirty="0">
                <a:latin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F9CBE-8F7C-4155-A95C-9750D5646B5D}"/>
              </a:ext>
            </a:extLst>
          </p:cNvPr>
          <p:cNvSpPr/>
          <p:nvPr/>
        </p:nvSpPr>
        <p:spPr>
          <a:xfrm>
            <a:off x="424409" y="4452663"/>
            <a:ext cx="1114362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dirty="0">
                <a:latin typeface="NikoshBAN" panose="02000000000000000000" pitchFamily="2" charset="0"/>
                <a:cs typeface="NikoshBAN" panose="02000000000000000000" pitchFamily="2" charset="0"/>
              </a:rPr>
              <a:t>* </a:t>
            </a:r>
            <a:r>
              <a:rPr lang="en-US" sz="40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এর চেয়ে  বড় যে সব সংখ্যা </a:t>
            </a:r>
            <a:r>
              <a:rPr lang="en-US" sz="40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bn-IN" sz="4000" kern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এবং ঐ সংখ্যা ছাড়াও  অন্য কোন সংখ্যা দ্বারা নিঃশেষে বিভাজ্য হয় তাদেরকে  যৌ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 সংখ্যা বলে।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FB07415-4B08-4FD4-B71B-780626FCE240}"/>
              </a:ext>
            </a:extLst>
          </p:cNvPr>
          <p:cNvSpPr/>
          <p:nvPr/>
        </p:nvSpPr>
        <p:spPr>
          <a:xfrm>
            <a:off x="2226040" y="5776102"/>
            <a:ext cx="930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</a:rPr>
              <a:t>4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</a:rPr>
              <a:t>6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5400" dirty="0">
                <a:latin typeface="Times New Roman" panose="02020603050405020304" pitchFamily="18" charset="0"/>
              </a:rPr>
              <a:t>,9,10,12,14,15,-----------</a:t>
            </a:r>
            <a:r>
              <a:rPr lang="as-IN" sz="5400" dirty="0">
                <a:latin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5CBBDD-913A-473D-AEB4-8F64B0492428}"/>
              </a:ext>
            </a:extLst>
          </p:cNvPr>
          <p:cNvSpPr txBox="1"/>
          <p:nvPr/>
        </p:nvSpPr>
        <p:spPr>
          <a:xfrm>
            <a:off x="382874" y="5776102"/>
            <a:ext cx="16339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69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/>
      <p:bldP spid="2" grpId="0"/>
      <p:bldP spid="15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497A48B0-E12A-465B-A1CE-D96DA0E01BD3}"/>
              </a:ext>
            </a:extLst>
          </p:cNvPr>
          <p:cNvSpPr txBox="1"/>
          <p:nvPr/>
        </p:nvSpPr>
        <p:spPr>
          <a:xfrm>
            <a:off x="381000" y="533400"/>
            <a:ext cx="115511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ঋনাত্বক সংখ্যা</a:t>
            </a:r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800" dirty="0">
                <a:latin typeface="NikoshBAN" panose="02000000000000000000" pitchFamily="2" charset="0"/>
                <a:cs typeface="NikoshBAN" panose="02000000000000000000" pitchFamily="2" charset="0"/>
              </a:rPr>
              <a:t>(Negative Number)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1A0951-241B-4325-A665-968AFB1F9457}"/>
              </a:ext>
            </a:extLst>
          </p:cNvPr>
          <p:cNvSpPr/>
          <p:nvPr/>
        </p:nvSpPr>
        <p:spPr>
          <a:xfrm>
            <a:off x="381000" y="2667000"/>
            <a:ext cx="861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শূণ্য থেকে ছোট সকল বাস্তব সংখ্যাকে ঋনাত্বক সংখ্যা বলে।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82D811E-33BF-40BB-B57A-1C04B80E5155}"/>
              </a:ext>
            </a:extLst>
          </p:cNvPr>
          <p:cNvSpPr/>
          <p:nvPr/>
        </p:nvSpPr>
        <p:spPr>
          <a:xfrm>
            <a:off x="2884982" y="4738729"/>
            <a:ext cx="93070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Times New Roman" panose="02020603050405020304" pitchFamily="18" charset="0"/>
              </a:rPr>
              <a:t>2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</a:rPr>
              <a:t>3</a:t>
            </a:r>
            <a:r>
              <a:rPr lang="as-IN" sz="5400" dirty="0">
                <a:latin typeface="Times New Roman" panose="02020603050405020304" pitchFamily="18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5400" dirty="0">
                <a:latin typeface="Times New Roman" panose="02020603050405020304" pitchFamily="18" charset="0"/>
              </a:rPr>
              <a:t>,7,11,13,17,19,-----------</a:t>
            </a:r>
            <a:r>
              <a:rPr lang="as-IN" sz="5400" dirty="0">
                <a:latin typeface="Times New Roman" panose="02020603050405020304" pitchFamily="18" charset="0"/>
              </a:rPr>
              <a:t> 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272D15-D64F-46D4-861B-115A6A5B0C36}"/>
              </a:ext>
            </a:extLst>
          </p:cNvPr>
          <p:cNvSpPr txBox="1"/>
          <p:nvPr/>
        </p:nvSpPr>
        <p:spPr>
          <a:xfrm>
            <a:off x="381000" y="4713210"/>
            <a:ext cx="20773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5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C0993A2-7669-4BD0-8DF4-E3F0F5B63A67}"/>
              </a:ext>
            </a:extLst>
          </p:cNvPr>
          <p:cNvSpPr txBox="1"/>
          <p:nvPr/>
        </p:nvSpPr>
        <p:spPr>
          <a:xfrm>
            <a:off x="304801" y="0"/>
            <a:ext cx="113571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ভগ্নাংশ সংখ্যা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GB" sz="4400" dirty="0">
                <a:latin typeface="NikoshBAN" panose="02000000000000000000" pitchFamily="2" charset="0"/>
                <a:cs typeface="NikoshBAN" panose="02000000000000000000" pitchFamily="2" charset="0"/>
              </a:rPr>
              <a:t>Fractional Number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86FFFA-F945-4F71-B554-F9B89A21FE85}"/>
              </a:ext>
            </a:extLst>
          </p:cNvPr>
          <p:cNvSpPr txBox="1"/>
          <p:nvPr/>
        </p:nvSpPr>
        <p:spPr>
          <a:xfrm>
            <a:off x="265043" y="1662847"/>
            <a:ext cx="116619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পূর্ণ সংখ্যাকে বিভিন্ন অংশে ভাগ করলে যত ভাগ বা অংশ পাওয়া যায় তার প্রত্যেক ভাগ বা অংশকে ভগ্নাংশ বলে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A6983-8958-474A-8854-FE4AC042CBEE}"/>
                  </a:ext>
                </a:extLst>
              </p:cNvPr>
              <p:cNvSpPr txBox="1"/>
              <p:nvPr/>
            </p:nvSpPr>
            <p:spPr>
              <a:xfrm>
                <a:off x="463827" y="3213797"/>
                <a:ext cx="11463129" cy="1063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4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2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I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GB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bn-IN" sz="4400" dirty="0">
                    <a:solidFill>
                      <a:prstClr val="black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I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5</m:t>
                        </m:r>
                      </m:num>
                      <m:den>
                        <m:r>
                          <a:rPr lang="en-US" sz="4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9</m:t>
                        </m:r>
                      </m:den>
                    </m:f>
                    <m:r>
                      <a:rPr lang="en-GB" sz="44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………….</m:t>
                    </m:r>
                  </m:oMath>
                </a14:m>
                <a:endPara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9FA6983-8958-474A-8854-FE4AC042C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827" y="3213797"/>
                <a:ext cx="11463129" cy="1063176"/>
              </a:xfrm>
              <a:prstGeom prst="rect">
                <a:avLst/>
              </a:prstGeom>
              <a:blipFill>
                <a:blip r:embed="rId2"/>
                <a:stretch>
                  <a:fillRect l="-2127" b="-1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77CE0EF9-6952-40F4-B64E-A642DD105230}"/>
              </a:ext>
            </a:extLst>
          </p:cNvPr>
          <p:cNvSpPr txBox="1"/>
          <p:nvPr/>
        </p:nvSpPr>
        <p:spPr>
          <a:xfrm>
            <a:off x="304801" y="4678313"/>
            <a:ext cx="111185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 দুই প্রকারঃ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  সাধারণ ভগ্নাংশ    ২।   দশমিক ভগ্নাংশ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5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66928" y="1112803"/>
                <a:ext cx="10972800" cy="311469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কোনো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বস্তুকে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ভাগে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ভাগ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হতে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গৃহীত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অংশকে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লব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দ্বারা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চিহ্নিত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গানিতিকভাবে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প্রকাশ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করাকে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সাধারণ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ভগ্নাংশ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যেমনঃ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𝟑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den>
                    </m:f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𝟓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den>
                    </m:f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𝟕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8</m:t>
                        </m:r>
                      </m:den>
                    </m:f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…………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ইত্যাদি।</a:t>
                </a:r>
              </a:p>
              <a:p>
                <a:endPara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endParaRPr lang="en-US" sz="36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928" y="1112803"/>
                <a:ext cx="10972800" cy="3114699"/>
              </a:xfrm>
              <a:prstGeom prst="rect">
                <a:avLst/>
              </a:prstGeom>
              <a:blipFill>
                <a:blip r:embed="rId2"/>
                <a:stretch>
                  <a:fillRect l="-1775" t="-33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640080" y="4911990"/>
            <a:ext cx="10899648" cy="16004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চিহ্নের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3.334,7.595……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ইত্যাদি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NikoshBAN" panose="02000000000000000000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05072" y="3769623"/>
            <a:ext cx="3438144" cy="802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ভগ্নাংশঃ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5072" y="249003"/>
            <a:ext cx="3438144" cy="80272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perspectiveAbove"/>
              <a:lightRig rig="threePt" dir="t"/>
            </a:scene3d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 </a:t>
            </a:r>
            <a:r>
              <a:rPr lang="en-US" sz="44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ভগ্নাংশঃ</a:t>
            </a:r>
            <a:endParaRPr lang="en-US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90603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A8768-6FCE-4FB9-8693-5368A496E75A}"/>
              </a:ext>
            </a:extLst>
          </p:cNvPr>
          <p:cNvSpPr txBox="1"/>
          <p:nvPr/>
        </p:nvSpPr>
        <p:spPr>
          <a:xfrm>
            <a:off x="42738" y="1067830"/>
            <a:ext cx="2932043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IN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 প্রকৃত ভগ্নাংশ</a:t>
            </a:r>
            <a:r>
              <a:rPr lang="en-US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E3F1A5-9BD1-4AA4-906C-593DFBCF3926}"/>
              </a:ext>
            </a:extLst>
          </p:cNvPr>
          <p:cNvSpPr txBox="1"/>
          <p:nvPr/>
        </p:nvSpPr>
        <p:spPr>
          <a:xfrm>
            <a:off x="2743200" y="1023841"/>
            <a:ext cx="906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ভগ্নাংশের লব ছোট হর বড় তাকে প্রকৃত ভগ্নাংশ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9CBA1-830F-46F0-A0A9-251108FB3B46}"/>
                  </a:ext>
                </a:extLst>
              </p:cNvPr>
              <p:cNvSpPr txBox="1"/>
              <p:nvPr/>
            </p:nvSpPr>
            <p:spPr>
              <a:xfrm>
                <a:off x="3094181" y="1419042"/>
                <a:ext cx="5930083" cy="1445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,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5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,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6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………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ইত্যাদি</m:t>
                      </m:r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1A9CBA1-830F-46F0-A0A9-251108FB3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4181" y="1419042"/>
                <a:ext cx="5930083" cy="14457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6A5A4A9-DA5D-4C8B-AFB0-A4702E29662B}"/>
              </a:ext>
            </a:extLst>
          </p:cNvPr>
          <p:cNvSpPr txBox="1"/>
          <p:nvPr/>
        </p:nvSpPr>
        <p:spPr>
          <a:xfrm>
            <a:off x="-76200" y="2878067"/>
            <a:ext cx="5638800" cy="66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অপ্রকৃত ভগ্নাংশ</a:t>
            </a:r>
            <a:r>
              <a:rPr lang="en-US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bn-IN" sz="3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FC362D-D7A0-4228-B6E6-EFA5BBD1FA9C}"/>
              </a:ext>
            </a:extLst>
          </p:cNvPr>
          <p:cNvSpPr/>
          <p:nvPr/>
        </p:nvSpPr>
        <p:spPr>
          <a:xfrm>
            <a:off x="3008242" y="2818099"/>
            <a:ext cx="892918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যে ভগ্নাংশের লব বড় হর ছোট  তাকে প্রকৃত ভগ্নাংশ বলে।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45F518-D663-46F3-A82D-18B9A142FDAF}"/>
                  </a:ext>
                </a:extLst>
              </p:cNvPr>
              <p:cNvSpPr/>
              <p:nvPr/>
            </p:nvSpPr>
            <p:spPr>
              <a:xfrm>
                <a:off x="4025348" y="3353283"/>
                <a:ext cx="5155096" cy="1432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bn-IN" sz="400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 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3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,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8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7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,</m:t>
                      </m:r>
                      <m:f>
                        <m:fPr>
                          <m:ctrlP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</m:ctrlPr>
                        </m:fPr>
                        <m:num>
                          <m:r>
                            <a:rPr lang="en-GB" sz="4000" b="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13</m:t>
                          </m:r>
                        </m:num>
                        <m:den>
                          <m:r>
                            <a:rPr lang="en-US" sz="4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Vrinda" panose="01010600010101010101" pitchFamily="2" charset="0"/>
                            </a:rPr>
                            <m:t>11</m:t>
                          </m:r>
                        </m:den>
                      </m:f>
                      <m:r>
                        <a:rPr lang="en-US" sz="40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………</m:t>
                      </m:r>
                      <m:r>
                        <a:rPr lang="bn-IN" sz="4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Vrinda" panose="01010600010101010101" pitchFamily="2" charset="0"/>
                        </a:rPr>
                        <m:t>ইত্যাদি</m:t>
                      </m:r>
                    </m:oMath>
                  </m:oMathPara>
                </a14:m>
                <a:endParaRPr lang="en-US" sz="4000" dirty="0">
                  <a:latin typeface="NikoshBAN" panose="02000000000000000000" pitchFamily="2" charset="0"/>
                  <a:ea typeface="Calibri" panose="020F0502020204030204" pitchFamily="34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0045F518-D663-46F3-A82D-18B9A142FD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348" y="3353283"/>
                <a:ext cx="5155096" cy="14323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C49B5BF2-8E48-4378-8693-028CF967523F}"/>
              </a:ext>
            </a:extLst>
          </p:cNvPr>
          <p:cNvSpPr/>
          <p:nvPr/>
        </p:nvSpPr>
        <p:spPr>
          <a:xfrm>
            <a:off x="379276" y="395205"/>
            <a:ext cx="9369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ভগ্নাংশ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প্রকারঃ</a:t>
            </a:r>
            <a:r>
              <a:rPr lang="bn-IN" sz="4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343183-DCF2-4657-95E7-A5A87EEF50E8}"/>
              </a:ext>
            </a:extLst>
          </p:cNvPr>
          <p:cNvSpPr txBox="1"/>
          <p:nvPr/>
        </p:nvSpPr>
        <p:spPr>
          <a:xfrm>
            <a:off x="2286000" y="1568130"/>
            <a:ext cx="1954696" cy="95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B95A3A-9C51-4197-9338-6E7AA6E42C08}"/>
              </a:ext>
            </a:extLst>
          </p:cNvPr>
          <p:cNvSpPr txBox="1"/>
          <p:nvPr/>
        </p:nvSpPr>
        <p:spPr>
          <a:xfrm>
            <a:off x="2116833" y="3533599"/>
            <a:ext cx="1954696" cy="954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74320" y="4992624"/>
            <a:ext cx="24688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ভগ্নাংশঃ</a:t>
            </a:r>
            <a:r>
              <a:rPr lang="en-US" sz="40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96896" y="4985010"/>
            <a:ext cx="8924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যেসব</a:t>
            </a:r>
            <a:r>
              <a:rPr lang="en-US" sz="2400" dirty="0"/>
              <a:t> </a:t>
            </a:r>
            <a:r>
              <a:rPr lang="en-US" sz="2400" dirty="0" err="1"/>
              <a:t>ভগ্নাংশের</a:t>
            </a:r>
            <a:r>
              <a:rPr lang="en-US" sz="2400" dirty="0"/>
              <a:t> </a:t>
            </a:r>
            <a:r>
              <a:rPr lang="en-US" sz="2400" dirty="0" err="1"/>
              <a:t>লবের</a:t>
            </a:r>
            <a:r>
              <a:rPr lang="en-US" sz="2400" dirty="0"/>
              <a:t> </a:t>
            </a:r>
            <a:r>
              <a:rPr lang="en-US" sz="2400" dirty="0" err="1"/>
              <a:t>সাথে</a:t>
            </a:r>
            <a:r>
              <a:rPr lang="en-US" sz="2400" dirty="0"/>
              <a:t>  </a:t>
            </a:r>
            <a:r>
              <a:rPr lang="en-US" sz="2400" dirty="0" err="1"/>
              <a:t>প্রকৃত</a:t>
            </a:r>
            <a:r>
              <a:rPr lang="en-US" sz="2400" dirty="0"/>
              <a:t> </a:t>
            </a:r>
            <a:r>
              <a:rPr lang="en-US" sz="2400" dirty="0" err="1"/>
              <a:t>ভগ্নাংশ</a:t>
            </a:r>
            <a:r>
              <a:rPr lang="en-US" sz="2400" dirty="0"/>
              <a:t> </a:t>
            </a:r>
            <a:r>
              <a:rPr lang="en-US" sz="2400" dirty="0" err="1"/>
              <a:t>যুক্ত</a:t>
            </a:r>
            <a:r>
              <a:rPr lang="en-US" sz="2400" dirty="0"/>
              <a:t>  থাকে </a:t>
            </a:r>
            <a:r>
              <a:rPr lang="en-US" sz="2400" dirty="0" err="1"/>
              <a:t>তাকে</a:t>
            </a:r>
            <a:r>
              <a:rPr lang="en-US" sz="2400" dirty="0"/>
              <a:t> </a:t>
            </a:r>
            <a:r>
              <a:rPr lang="en-US" sz="2400" dirty="0" err="1"/>
              <a:t>মিশ্র</a:t>
            </a:r>
            <a:r>
              <a:rPr lang="en-US" sz="2400" dirty="0"/>
              <a:t> </a:t>
            </a:r>
            <a:r>
              <a:rPr lang="en-US" sz="2400" dirty="0" err="1"/>
              <a:t>ভগ্নাংশ</a:t>
            </a:r>
            <a:r>
              <a:rPr lang="en-US" sz="2400" dirty="0"/>
              <a:t> </a:t>
            </a:r>
            <a:r>
              <a:rPr lang="en-US" sz="2400" dirty="0" err="1"/>
              <a:t>বলে</a:t>
            </a:r>
            <a:r>
              <a:rPr lang="en-US" sz="2400" dirty="0"/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743200" y="5816007"/>
                <a:ext cx="8083296" cy="1280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যেমনঃ2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,3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sz="3200" b="0" i="0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  </m:t>
                        </m:r>
                      </m:den>
                    </m:f>
                  </m:oMath>
                </a14:m>
                <a:r>
                  <a:rPr lang="en-US" sz="3200" dirty="0"/>
                  <a:t>…………</a:t>
                </a:r>
                <a:r>
                  <a:rPr lang="en-US" sz="3200" dirty="0" err="1"/>
                  <a:t>ইত্যাদি</a:t>
                </a:r>
                <a:endParaRPr lang="en-US" sz="3200" dirty="0"/>
              </a:p>
              <a:p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5816007"/>
                <a:ext cx="8083296" cy="1280287"/>
              </a:xfrm>
              <a:prstGeom prst="rect">
                <a:avLst/>
              </a:prstGeom>
              <a:blipFill>
                <a:blip r:embed="rId4"/>
                <a:stretch>
                  <a:fillRect l="-18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428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80BA99-2690-4D21-8DA3-8DCCB13BF2E6}"/>
              </a:ext>
            </a:extLst>
          </p:cNvPr>
          <p:cNvSpPr/>
          <p:nvPr/>
        </p:nvSpPr>
        <p:spPr>
          <a:xfrm>
            <a:off x="318052" y="228600"/>
            <a:ext cx="11555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bn-IN" sz="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দশমিক ভগ্নাংশ </a:t>
            </a:r>
            <a:endParaRPr lang="bn-IN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 প্রকার</a:t>
            </a:r>
          </a:p>
          <a:p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সসীম দশমিক ভগ্নাংশ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333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34567</a:t>
            </a:r>
            <a:r>
              <a:rPr lang="bn-IN" sz="6000" dirty="0">
                <a:latin typeface="Times New Roman" panose="02020603050405020304" pitchFamily="18" charset="0"/>
                <a:cs typeface="NikoshBAN" panose="02000000000000000000" pitchFamily="2" charset="0"/>
              </a:rPr>
              <a:t>,</a:t>
            </a:r>
            <a:r>
              <a:rPr lang="en-US" sz="6000" dirty="0">
                <a:latin typeface="Times New Roman" panose="02020603050405020304" pitchFamily="18" charset="0"/>
                <a:cs typeface="NikoshBAN" panose="02000000000000000000" pitchFamily="2" charset="0"/>
              </a:rPr>
              <a:t>   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60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endParaRPr lang="bn-IN" sz="6000" dirty="0">
              <a:latin typeface="Times New Roman" panose="02020603050405020304" pitchFamily="18" charset="0"/>
              <a:cs typeface="NikoshBAN" panose="02000000000000000000" pitchFamily="2" charset="0"/>
            </a:endParaRPr>
          </a:p>
          <a:p>
            <a:r>
              <a:rPr lang="bn-IN" sz="4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 </a:t>
            </a:r>
            <a:r>
              <a:rPr lang="bn-IN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অসীম আবৃত দশমিক ভগ্নাংশ </a:t>
            </a:r>
            <a:endParaRPr lang="en-US" sz="5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en-US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....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, 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345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en-US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...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,    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002</a:t>
            </a:r>
            <a:r>
              <a:rPr lang="bn-IN" sz="5400" dirty="0">
                <a:latin typeface="Times New Roman" panose="02020603050405020304" pitchFamily="18" charset="0"/>
                <a:cs typeface="NikoshBAN" panose="02000000000000000000" pitchFamily="2" charset="0"/>
              </a:rPr>
              <a:t>...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94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1B756E-DF0C-4A10-A57B-0A063DC64B9A}"/>
              </a:ext>
            </a:extLst>
          </p:cNvPr>
          <p:cNvSpPr/>
          <p:nvPr/>
        </p:nvSpPr>
        <p:spPr>
          <a:xfrm>
            <a:off x="165284" y="168737"/>
            <a:ext cx="11861433" cy="6617196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চি</a:t>
            </a:r>
            <a:r>
              <a:rPr lang="en-US" sz="8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</a:t>
            </a:r>
            <a:r>
              <a:rPr lang="bn-IN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আব্দুর রাজ্জাক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						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মহিমাগঞ্জ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বালিকা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 					</a:t>
            </a:r>
            <a:r>
              <a:rPr lang="en-US" sz="5400">
                <a:latin typeface="NikoshBAN" panose="02000000000000000000" pitchFamily="2" charset="0"/>
                <a:cs typeface="NikoshBAN" panose="02000000000000000000" pitchFamily="2" charset="0"/>
              </a:rPr>
              <a:t>							গোবিন্দগঞ্জ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,গাইবান্ধা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						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০১৭৩৬-৫৯৮৪১৮</a:t>
            </a:r>
          </a:p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				   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razzaktqi2323@gmail.com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83" y="168737"/>
            <a:ext cx="2584271" cy="2611556"/>
          </a:xfrm>
          <a:prstGeom prst="ellipse">
            <a:avLst/>
          </a:prstGeom>
          <a:ln w="57150">
            <a:solidFill>
              <a:schemeClr val="tx1"/>
            </a:solidFill>
          </a:ln>
          <a:effectLst>
            <a:reflection blurRad="6350" stA="50000" endA="300" endPos="90000" dist="50800" dir="5400000" sy="-100000" algn="bl" rotWithShape="0"/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93013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laser.wav"/>
          </p:stSnd>
        </p:sndAc>
      </p:transition>
    </mc:Choice>
    <mc:Fallback xmlns="">
      <p:transition spd="slow">
        <p:fade/>
        <p:sndAc>
          <p:stSnd>
            <p:snd r:embed="rId4" name="las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A6E9676-4D9A-4FBB-A299-11C4550F45F8}"/>
              </a:ext>
            </a:extLst>
          </p:cNvPr>
          <p:cNvSpPr txBox="1"/>
          <p:nvPr/>
        </p:nvSpPr>
        <p:spPr>
          <a:xfrm>
            <a:off x="424070" y="99809"/>
            <a:ext cx="10724321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0" spc="50" normalizeH="0" baseline="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kumimoji="0" lang="en-US" sz="6600" b="1" i="0" u="none" strike="noStrike" kern="0" spc="5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6600" b="1" i="0" u="none" strike="noStrike" kern="0" spc="50" normalizeH="0" baseline="0" noProof="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F8458B-07E5-4F97-A225-2BBDB5CF5B6E}"/>
              </a:ext>
            </a:extLst>
          </p:cNvPr>
          <p:cNvSpPr txBox="1"/>
          <p:nvPr/>
        </p:nvSpPr>
        <p:spPr>
          <a:xfrm>
            <a:off x="745435" y="3018075"/>
            <a:ext cx="10840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অঋনাত্বক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কাকে বলে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উদাহরন দাও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0864C0-AE0E-4A97-BCEC-7734547698AA}"/>
              </a:ext>
            </a:extLst>
          </p:cNvPr>
          <p:cNvSpPr txBox="1"/>
          <p:nvPr/>
        </p:nvSpPr>
        <p:spPr>
          <a:xfrm>
            <a:off x="745435" y="3760925"/>
            <a:ext cx="112212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পঞ্চাশ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পর্যন্ত মৌলিক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bn-IN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গূলো লেখ    । 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B79B7A-A7E0-4E4D-B91D-BD3E55C91EE1}"/>
              </a:ext>
            </a:extLst>
          </p:cNvPr>
          <p:cNvSpPr txBox="1"/>
          <p:nvPr/>
        </p:nvSpPr>
        <p:spPr>
          <a:xfrm>
            <a:off x="851452" y="2235339"/>
            <a:ext cx="110092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 সংখ্যা কাকে বলে </a:t>
            </a: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IN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উদাহরন দাও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1BCD11-CEB1-4BBA-8135-E35FD5F981D9}"/>
              </a:ext>
            </a:extLst>
          </p:cNvPr>
          <p:cNvSpPr txBox="1"/>
          <p:nvPr/>
        </p:nvSpPr>
        <p:spPr>
          <a:xfrm>
            <a:off x="851452" y="4380664"/>
            <a:ext cx="101014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৪। ভগ্নাংশ কত প্রকার ও কি কি ? 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1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797F78C-F54F-42BE-B629-FDB92BDAB898}"/>
              </a:ext>
            </a:extLst>
          </p:cNvPr>
          <p:cNvSpPr txBox="1"/>
          <p:nvPr/>
        </p:nvSpPr>
        <p:spPr>
          <a:xfrm>
            <a:off x="424070" y="157223"/>
            <a:ext cx="11025808" cy="92333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D863E7-C59A-4C5C-A438-4660128135C8}"/>
              </a:ext>
            </a:extLst>
          </p:cNvPr>
          <p:cNvSpPr txBox="1"/>
          <p:nvPr/>
        </p:nvSpPr>
        <p:spPr>
          <a:xfrm>
            <a:off x="424070" y="1384995"/>
            <a:ext cx="108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১। পূর্ণ সংখ্যা কাকে বলে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3531AC-F846-49B1-BB47-98851537CAFB}"/>
              </a:ext>
            </a:extLst>
          </p:cNvPr>
          <p:cNvSpPr txBox="1"/>
          <p:nvPr/>
        </p:nvSpPr>
        <p:spPr>
          <a:xfrm>
            <a:off x="424070" y="2386686"/>
            <a:ext cx="108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২ । স্বাভাবিক সংখ্যা কাকে বলে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A80DE4-CED3-46F2-A420-2BA878EC61F0}"/>
              </a:ext>
            </a:extLst>
          </p:cNvPr>
          <p:cNvSpPr txBox="1"/>
          <p:nvPr/>
        </p:nvSpPr>
        <p:spPr>
          <a:xfrm>
            <a:off x="424070" y="3310016"/>
            <a:ext cx="108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৩ । মৌলিক  সংখ্যা কাকে বলে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2A7627-2ED1-4C09-8F7C-511E393A3962}"/>
              </a:ext>
            </a:extLst>
          </p:cNvPr>
          <p:cNvSpPr txBox="1"/>
          <p:nvPr/>
        </p:nvSpPr>
        <p:spPr>
          <a:xfrm>
            <a:off x="516836" y="4345561"/>
            <a:ext cx="108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৪।  বাস্তব  সংখ্যা কত প্রকার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A6FA665-875D-4C4A-BF4A-93BD8F97115B}"/>
              </a:ext>
            </a:extLst>
          </p:cNvPr>
          <p:cNvSpPr txBox="1"/>
          <p:nvPr/>
        </p:nvSpPr>
        <p:spPr>
          <a:xfrm>
            <a:off x="516835" y="5579165"/>
            <a:ext cx="108402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৫ । ঋনাত্নক  সংখ্যা কাকে বলে ?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1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099A569-F8CA-4E30-AB36-697ABEE12567}"/>
              </a:ext>
            </a:extLst>
          </p:cNvPr>
          <p:cNvSpPr txBox="1"/>
          <p:nvPr/>
        </p:nvSpPr>
        <p:spPr>
          <a:xfrm>
            <a:off x="438640" y="37238"/>
            <a:ext cx="11304104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9ABED-ECF7-4EDF-96D5-17C956761603}"/>
              </a:ext>
            </a:extLst>
          </p:cNvPr>
          <p:cNvSpPr txBox="1"/>
          <p:nvPr/>
        </p:nvSpPr>
        <p:spPr>
          <a:xfrm>
            <a:off x="438640" y="999729"/>
            <a:ext cx="618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# নিচে কতগূলো বাস্তব সংখ্যা দেওয়া হলঃ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944014-5A7E-476B-AF45-03B1DFC7FF15}"/>
                  </a:ext>
                </a:extLst>
              </p:cNvPr>
              <p:cNvSpPr txBox="1"/>
              <p:nvPr/>
            </p:nvSpPr>
            <p:spPr>
              <a:xfrm>
                <a:off x="405483" y="1714189"/>
                <a:ext cx="11537364" cy="1581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2,   3.5 ,  -5  ,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GB" sz="40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2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  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5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  <m:r>
                          <a:rPr lang="bn-IN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  </m:t>
                        </m:r>
                      </m:e>
                    </m:rad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3.45674……,</a:t>
                </a:r>
                <a:r>
                  <a:rPr lang="bn-I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2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3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   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9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7</m:t>
                        </m:r>
                      </m:den>
                    </m:f>
                    <m:r>
                      <a:rPr lang="en-US" sz="4000" i="1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,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Vrinda" panose="01010600010101010101" pitchFamily="2" charset="0"/>
                      </a:rPr>
                      <m:t>5</m:t>
                    </m:r>
                    <m:f>
                      <m:fPr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6</m:t>
                        </m:r>
                      </m:num>
                      <m:den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  0 , -7 ,  10 , 4</a:t>
                </a:r>
                <a:r>
                  <a:rPr lang="bn-I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-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1,   </a:t>
                </a:r>
                <a:r>
                  <a:rPr lang="bn-IN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……………………..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944014-5A7E-476B-AF45-03B1DFC7F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483" y="1714189"/>
                <a:ext cx="11537364" cy="1581459"/>
              </a:xfrm>
              <a:prstGeom prst="rect">
                <a:avLst/>
              </a:prstGeom>
              <a:blipFill>
                <a:blip r:embed="rId2"/>
                <a:stretch>
                  <a:fillRect l="-1903" r="-846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2EB4D64A-388E-4A23-908F-3BFE27FA4457}"/>
              </a:ext>
            </a:extLst>
          </p:cNvPr>
          <p:cNvSpPr txBox="1"/>
          <p:nvPr/>
        </p:nvSpPr>
        <p:spPr>
          <a:xfrm>
            <a:off x="238537" y="3295648"/>
            <a:ext cx="1170430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কি ?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উপরোক্ত সংখ্যা গূলোকে বাস্তব সংখ্যার শ্রেণিবিন্যাস অনুযায়ী সনাক্ত কর 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গ)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শ্রেণিবিন্যা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পোষ্টার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পেপারে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64476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790A85-12AE-472F-8C19-CACDAA43DE9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3986" y="0"/>
            <a:ext cx="12192000" cy="674176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DF81D1-AAE4-49B7-8550-22308651DE3D}"/>
              </a:ext>
            </a:extLst>
          </p:cNvPr>
          <p:cNvSpPr txBox="1"/>
          <p:nvPr/>
        </p:nvSpPr>
        <p:spPr>
          <a:xfrm>
            <a:off x="2667000" y="6038850"/>
            <a:ext cx="7543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creativecommons.org/licenses/by/3.0/"/>
              </a:rPr>
              <a:t>Y</a:t>
            </a:r>
            <a:endParaRPr lang="en-US" sz="9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7CB301-0918-47BD-8316-518DA82FFAB0}"/>
              </a:ext>
            </a:extLst>
          </p:cNvPr>
          <p:cNvSpPr txBox="1"/>
          <p:nvPr/>
        </p:nvSpPr>
        <p:spPr>
          <a:xfrm>
            <a:off x="1344800" y="13716000"/>
            <a:ext cx="85725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://frankief.deviantart.com/art/Purple-Flowers-8752972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ADCA831-81EC-49C0-B2B5-823811E825F2}"/>
              </a:ext>
            </a:extLst>
          </p:cNvPr>
          <p:cNvSpPr txBox="1"/>
          <p:nvPr/>
        </p:nvSpPr>
        <p:spPr>
          <a:xfrm>
            <a:off x="842074" y="2047442"/>
            <a:ext cx="10972799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সবাইকে</a:t>
            </a:r>
            <a:r>
              <a:rPr lang="en-US" sz="16600" b="1" dirty="0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16600" b="1" dirty="0" err="1">
                <a:ln w="6600">
                  <a:solidFill>
                    <a:schemeClr val="accent2"/>
                  </a:solidFill>
                  <a:prstDash val="solid"/>
                </a:ln>
                <a:blipFill dpi="0" rotWithShape="1"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ধন্যবাদ</a:t>
            </a:r>
            <a:endParaRPr lang="en-US" sz="16600" b="1" dirty="0">
              <a:ln w="6600">
                <a:solidFill>
                  <a:schemeClr val="accent2"/>
                </a:solidFill>
                <a:prstDash val="solid"/>
              </a:ln>
              <a:blipFill dpi="0" rotWithShape="1"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05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12026D-9020-4F30-8D9C-AB24856145F2}"/>
              </a:ext>
            </a:extLst>
          </p:cNvPr>
          <p:cNvSpPr txBox="1"/>
          <p:nvPr/>
        </p:nvSpPr>
        <p:spPr>
          <a:xfrm>
            <a:off x="160149" y="181957"/>
            <a:ext cx="11871701" cy="649408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70C0"/>
            </a:solidFill>
          </a:ln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8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নবম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প্রথম </a:t>
            </a:r>
          </a:p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১ 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 বিন্যাস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৪৫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16/06/২০21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40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7203708-D860-48EB-9684-54AFBE62DB7D}"/>
              </a:ext>
            </a:extLst>
          </p:cNvPr>
          <p:cNvSpPr txBox="1"/>
          <p:nvPr/>
        </p:nvSpPr>
        <p:spPr>
          <a:xfrm>
            <a:off x="154983" y="154983"/>
            <a:ext cx="11902697" cy="70788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Times New Roman" panose="02020603050405020304" pitchFamily="18" charset="0"/>
                <a:cs typeface="NikoshBAN" panose="02000000000000000000" pitchFamily="2" charset="0"/>
              </a:rPr>
              <a:t>নিচের ছবিতে তোমরা কি কি  দেখতে পাচ্ছ? 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3ECD3F-9AA9-4C8F-BDD4-757A0CA4261A}"/>
              </a:ext>
            </a:extLst>
          </p:cNvPr>
          <p:cNvSpPr/>
          <p:nvPr/>
        </p:nvSpPr>
        <p:spPr>
          <a:xfrm>
            <a:off x="3060424" y="2679836"/>
            <a:ext cx="990600" cy="865162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9750657-F7B7-49B7-8FC6-8E12EDECF96E}"/>
              </a:ext>
            </a:extLst>
          </p:cNvPr>
          <p:cNvSpPr/>
          <p:nvPr/>
        </p:nvSpPr>
        <p:spPr>
          <a:xfrm>
            <a:off x="276640" y="1345889"/>
            <a:ext cx="1171160" cy="1168711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B1CA8C4-036C-40E6-817A-08D02DFB239C}"/>
                  </a:ext>
                </a:extLst>
              </p:cNvPr>
              <p:cNvSpPr/>
              <p:nvPr/>
            </p:nvSpPr>
            <p:spPr>
              <a:xfrm>
                <a:off x="5779380" y="2467567"/>
                <a:ext cx="1295399" cy="1402080"/>
              </a:xfrm>
              <a:prstGeom prst="ellipse">
                <a:avLst/>
              </a:prstGeom>
              <a:solidFill>
                <a:srgbClr val="002060"/>
              </a:solidFill>
              <a:ln/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kumimoji="0" lang="en-US" sz="36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BB1CA8C4-036C-40E6-817A-08D02DFB23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9380" y="2467567"/>
                <a:ext cx="1295399" cy="1402080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>
            <a:extLst>
              <a:ext uri="{FF2B5EF4-FFF2-40B4-BE49-F238E27FC236}">
                <a16:creationId xmlns:a16="http://schemas.microsoft.com/office/drawing/2014/main" id="{9C9A4F1B-405A-4F8C-811C-87153919CD1A}"/>
              </a:ext>
            </a:extLst>
          </p:cNvPr>
          <p:cNvSpPr/>
          <p:nvPr/>
        </p:nvSpPr>
        <p:spPr>
          <a:xfrm>
            <a:off x="1745524" y="3754078"/>
            <a:ext cx="1153922" cy="1132575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√3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B102BB9-02C2-438A-916F-B4DE32559FF0}"/>
              </a:ext>
            </a:extLst>
          </p:cNvPr>
          <p:cNvSpPr/>
          <p:nvPr/>
        </p:nvSpPr>
        <p:spPr>
          <a:xfrm>
            <a:off x="4309441" y="2571940"/>
            <a:ext cx="1320760" cy="1292341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1.23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2D3FB5-6FC1-4DC3-8DF3-219CF3440ECB}"/>
                  </a:ext>
                </a:extLst>
              </p:cNvPr>
              <p:cNvSpPr/>
              <p:nvPr/>
            </p:nvSpPr>
            <p:spPr>
              <a:xfrm>
                <a:off x="9591641" y="4123832"/>
                <a:ext cx="1709669" cy="1525830"/>
              </a:xfrm>
              <a:prstGeom prst="ellipse">
                <a:avLst/>
              </a:prstGeom>
              <a:solidFill>
                <a:srgbClr val="002060"/>
              </a:solidFill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0" lang="en-US" sz="48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8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8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sz="36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42D3FB5-6FC1-4DC3-8DF3-219CF3440E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1641" y="4123832"/>
                <a:ext cx="1709669" cy="152583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696B4BD-E258-44E5-9C24-5E16F390994C}"/>
                  </a:ext>
                </a:extLst>
              </p:cNvPr>
              <p:cNvSpPr/>
              <p:nvPr/>
            </p:nvSpPr>
            <p:spPr>
              <a:xfrm>
                <a:off x="7671147" y="3963465"/>
                <a:ext cx="1473475" cy="1484784"/>
              </a:xfrm>
              <a:prstGeom prst="ellipse">
                <a:avLst/>
              </a:prstGeom>
              <a:solidFill>
                <a:srgbClr val="002060"/>
              </a:solidFill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0" lang="en-US" sz="44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3696B4BD-E258-44E5-9C24-5E16F39099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147" y="3963465"/>
                <a:ext cx="1473475" cy="1484784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>
            <a:extLst>
              <a:ext uri="{FF2B5EF4-FFF2-40B4-BE49-F238E27FC236}">
                <a16:creationId xmlns:a16="http://schemas.microsoft.com/office/drawing/2014/main" id="{EB2797BE-595E-4F6A-AE7F-49F8DC771A91}"/>
              </a:ext>
            </a:extLst>
          </p:cNvPr>
          <p:cNvSpPr/>
          <p:nvPr/>
        </p:nvSpPr>
        <p:spPr>
          <a:xfrm>
            <a:off x="1861309" y="1340700"/>
            <a:ext cx="1199115" cy="1168711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165CE48-CB68-4CB8-93EA-236283F45E53}"/>
              </a:ext>
            </a:extLst>
          </p:cNvPr>
          <p:cNvSpPr/>
          <p:nvPr/>
        </p:nvSpPr>
        <p:spPr>
          <a:xfrm>
            <a:off x="6144181" y="3818620"/>
            <a:ext cx="1271165" cy="1363304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34804B9-626B-4CD9-BBDB-1CF1881416D1}"/>
              </a:ext>
            </a:extLst>
          </p:cNvPr>
          <p:cNvSpPr/>
          <p:nvPr/>
        </p:nvSpPr>
        <p:spPr>
          <a:xfrm>
            <a:off x="1802296" y="2748836"/>
            <a:ext cx="990600" cy="865162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√2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EE96B0-064E-446F-AE7D-B5B838EC2D96}"/>
              </a:ext>
            </a:extLst>
          </p:cNvPr>
          <p:cNvSpPr/>
          <p:nvPr/>
        </p:nvSpPr>
        <p:spPr>
          <a:xfrm>
            <a:off x="3280435" y="1317778"/>
            <a:ext cx="1104071" cy="1215503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96871F1-7853-44B4-A595-07144087D9C4}"/>
              </a:ext>
            </a:extLst>
          </p:cNvPr>
          <p:cNvSpPr/>
          <p:nvPr/>
        </p:nvSpPr>
        <p:spPr>
          <a:xfrm>
            <a:off x="58964" y="4286977"/>
            <a:ext cx="1332741" cy="1284211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4B1F072D-3731-423E-9E6F-21D6DCA40D84}"/>
              </a:ext>
            </a:extLst>
          </p:cNvPr>
          <p:cNvSpPr/>
          <p:nvPr/>
        </p:nvSpPr>
        <p:spPr>
          <a:xfrm>
            <a:off x="8816536" y="2672448"/>
            <a:ext cx="1573167" cy="1484784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2.35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F837063-B092-4C2B-B9CA-C8780F4A2715}"/>
              </a:ext>
            </a:extLst>
          </p:cNvPr>
          <p:cNvSpPr/>
          <p:nvPr/>
        </p:nvSpPr>
        <p:spPr>
          <a:xfrm>
            <a:off x="3135796" y="3662421"/>
            <a:ext cx="1295400" cy="1402080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0.56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74A32B3-51AA-42A6-8B23-2FBB9C64ED53}"/>
              </a:ext>
            </a:extLst>
          </p:cNvPr>
          <p:cNvSpPr/>
          <p:nvPr/>
        </p:nvSpPr>
        <p:spPr>
          <a:xfrm>
            <a:off x="4179545" y="5181924"/>
            <a:ext cx="1121465" cy="1124774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C1A5AEB-7EE4-4E99-935F-6962106BB528}"/>
              </a:ext>
            </a:extLst>
          </p:cNvPr>
          <p:cNvSpPr/>
          <p:nvPr/>
        </p:nvSpPr>
        <p:spPr>
          <a:xfrm>
            <a:off x="4803758" y="3818620"/>
            <a:ext cx="1244062" cy="1363303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40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√3</a:t>
            </a:r>
            <a:endParaRPr kumimoji="0" lang="en-US" sz="32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E6AAA70-9FAD-41B9-9A4F-CCE843FBD6AE}"/>
                  </a:ext>
                </a:extLst>
              </p:cNvPr>
              <p:cNvSpPr/>
              <p:nvPr/>
            </p:nvSpPr>
            <p:spPr>
              <a:xfrm>
                <a:off x="126103" y="2619005"/>
                <a:ext cx="1501654" cy="1504827"/>
              </a:xfrm>
              <a:prstGeom prst="ellipse">
                <a:avLst/>
              </a:prstGeom>
              <a:solidFill>
                <a:srgbClr val="002060"/>
              </a:solidFill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lvl="0" algn="ctr" defTabSz="914400">
                  <a:defRPr/>
                </a:pPr>
                <a:r>
                  <a:rPr kumimoji="0" lang="en-US" sz="44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4400" b="1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6000" b="1" i="1" smtClean="0">
                            <a:ln w="22225">
                              <a:solidFill>
                                <a:schemeClr val="accent2"/>
                              </a:solidFill>
                              <a:prstDash val="solid"/>
                            </a:ln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4400" b="1" i="0" u="none" strike="noStrike" kern="0" normalizeH="0" baseline="0" noProof="0" dirty="0">
                    <a:ln w="22225">
                      <a:solidFill>
                        <a:schemeClr val="accent2"/>
                      </a:solidFill>
                      <a:prstDash val="solid"/>
                    </a:ln>
                    <a:solidFill>
                      <a:schemeClr val="accent2">
                        <a:lumMod val="40000"/>
                        <a:lumOff val="60000"/>
                      </a:schemeClr>
                    </a:solidFill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DE6AAA70-9FAD-41B9-9A4F-CCE843FBD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3" y="2619005"/>
                <a:ext cx="1501654" cy="1504827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88B3924A-E840-45A0-83C9-9C33C3B5AAD5}"/>
              </a:ext>
            </a:extLst>
          </p:cNvPr>
          <p:cNvSpPr/>
          <p:nvPr/>
        </p:nvSpPr>
        <p:spPr>
          <a:xfrm>
            <a:off x="5999242" y="5425210"/>
            <a:ext cx="1171160" cy="1223152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kern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4</a:t>
            </a:r>
            <a:endParaRPr kumimoji="0" lang="en-US" sz="5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21BA289-B44E-4456-8187-C69FEBC7EA6A}"/>
              </a:ext>
            </a:extLst>
          </p:cNvPr>
          <p:cNvSpPr/>
          <p:nvPr/>
        </p:nvSpPr>
        <p:spPr>
          <a:xfrm>
            <a:off x="6106331" y="1313017"/>
            <a:ext cx="1205870" cy="1058632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6</a:t>
            </a:r>
            <a:endParaRPr kumimoji="0" lang="en-US" sz="4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A4A043E-0AFF-4B45-A4FE-923116D44515}"/>
              </a:ext>
            </a:extLst>
          </p:cNvPr>
          <p:cNvSpPr/>
          <p:nvPr/>
        </p:nvSpPr>
        <p:spPr>
          <a:xfrm>
            <a:off x="4595474" y="1297725"/>
            <a:ext cx="1330578" cy="1215503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5</a:t>
            </a:r>
            <a:endParaRPr kumimoji="0" lang="en-US" sz="60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337F43-0AF2-4BE2-8293-BD9864E88CAC}"/>
              </a:ext>
            </a:extLst>
          </p:cNvPr>
          <p:cNvSpPr/>
          <p:nvPr/>
        </p:nvSpPr>
        <p:spPr>
          <a:xfrm>
            <a:off x="2792895" y="5181923"/>
            <a:ext cx="1153921" cy="1168711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4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en-US" sz="4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9</a:t>
            </a:r>
            <a:endParaRPr kumimoji="0" lang="en-US" sz="4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A4AE209-B30D-44DD-AB4B-71437E9D4EFA}"/>
              </a:ext>
            </a:extLst>
          </p:cNvPr>
          <p:cNvSpPr/>
          <p:nvPr/>
        </p:nvSpPr>
        <p:spPr>
          <a:xfrm>
            <a:off x="7223958" y="2623514"/>
            <a:ext cx="1271165" cy="1179765"/>
          </a:xfrm>
          <a:prstGeom prst="ellipse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5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kumimoji="0" lang="en-US" sz="5400" b="1" i="0" u="none" strike="noStrike" kern="0" normalizeH="0" baseline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FD7ADA4-AD3B-432C-ABDA-E657ED39193E}"/>
              </a:ext>
            </a:extLst>
          </p:cNvPr>
          <p:cNvSpPr/>
          <p:nvPr/>
        </p:nvSpPr>
        <p:spPr>
          <a:xfrm>
            <a:off x="1288704" y="4992628"/>
            <a:ext cx="1171160" cy="1314069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5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-</a:t>
            </a:r>
            <a:r>
              <a:rPr lang="en-US" sz="54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7</a:t>
            </a:r>
            <a:endParaRPr kumimoji="0" lang="en-US" sz="54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2DEBC18-1D1C-4727-9037-0843C54D2F3A}"/>
              </a:ext>
            </a:extLst>
          </p:cNvPr>
          <p:cNvSpPr/>
          <p:nvPr/>
        </p:nvSpPr>
        <p:spPr>
          <a:xfrm>
            <a:off x="10066682" y="1485458"/>
            <a:ext cx="1326538" cy="1450124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9</a:t>
            </a:r>
            <a:endParaRPr kumimoji="0" lang="en-US" sz="60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0833D0-724D-4B89-A707-43EFAF9DDECF}"/>
              </a:ext>
            </a:extLst>
          </p:cNvPr>
          <p:cNvSpPr/>
          <p:nvPr/>
        </p:nvSpPr>
        <p:spPr>
          <a:xfrm>
            <a:off x="8824149" y="1409751"/>
            <a:ext cx="1002053" cy="1099659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8</a:t>
            </a:r>
            <a:endParaRPr kumimoji="0" lang="en-US" sz="60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5030B017-FCA2-409D-A932-A8A3150A1C35}"/>
              </a:ext>
            </a:extLst>
          </p:cNvPr>
          <p:cNvSpPr/>
          <p:nvPr/>
        </p:nvSpPr>
        <p:spPr>
          <a:xfrm>
            <a:off x="7467600" y="1230320"/>
            <a:ext cx="1212933" cy="1167957"/>
          </a:xfrm>
          <a:prstGeom prst="ellipse">
            <a:avLst/>
          </a:prstGeom>
          <a:solidFill>
            <a:srgbClr val="002060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7</a:t>
            </a:r>
            <a:endParaRPr kumimoji="0" lang="en-US" sz="4800" b="1" i="0" u="none" strike="noStrike" kern="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54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5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AD74B4-B346-451F-8FA4-2E238A8807A5}"/>
              </a:ext>
            </a:extLst>
          </p:cNvPr>
          <p:cNvSpPr txBox="1"/>
          <p:nvPr/>
        </p:nvSpPr>
        <p:spPr>
          <a:xfrm>
            <a:off x="238539" y="320456"/>
            <a:ext cx="11714921" cy="6217087"/>
          </a:xfrm>
          <a:prstGeom prst="rect">
            <a:avLst/>
          </a:prstGeom>
          <a:solidFill>
            <a:srgbClr val="002060"/>
          </a:solidFill>
          <a:ln w="76200">
            <a:solidFill>
              <a:srgbClr val="FF00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199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 বিন্যাস</a:t>
            </a:r>
            <a:endParaRPr lang="en-US" sz="199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53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5F7E466D-FD3E-4F99-AE57-88D53ECCDD27}"/>
              </a:ext>
            </a:extLst>
          </p:cNvPr>
          <p:cNvSpPr txBox="1"/>
          <p:nvPr/>
        </p:nvSpPr>
        <p:spPr>
          <a:xfrm>
            <a:off x="449705" y="356802"/>
            <a:ext cx="10103370" cy="1217165"/>
          </a:xfrm>
          <a:prstGeom prst="rect">
            <a:avLst/>
          </a:prstGeom>
          <a:solidFill>
            <a:srgbClr val="00206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8959A3-10E3-4058-AD90-8EAB3EFDFCF1}"/>
              </a:ext>
            </a:extLst>
          </p:cNvPr>
          <p:cNvSpPr txBox="1"/>
          <p:nvPr/>
        </p:nvSpPr>
        <p:spPr>
          <a:xfrm>
            <a:off x="228600" y="2001078"/>
            <a:ext cx="11734800" cy="36009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শিক্ষার্থীরা--------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 বাস্তব সংখ্যা কি তা বলতে পারবে 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 বিভিন্ন প্রকার সংখ্যার পরিচিতি লাভ করতে পারবে ।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৩। বাস্তব সংখ্যার শ্রেণি বিন্যাস করতে পারবে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বাস্তব সংখ্যার শ্রেণি বিন্যা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স ব্যাখ্যা</a:t>
            </a:r>
            <a:r>
              <a:rPr lang="as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C040EDE7-27E6-44DA-B42E-53E563B529FD}"/>
              </a:ext>
            </a:extLst>
          </p:cNvPr>
          <p:cNvSpPr/>
          <p:nvPr/>
        </p:nvSpPr>
        <p:spPr>
          <a:xfrm>
            <a:off x="3657599" y="811006"/>
            <a:ext cx="3140751" cy="7441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A7781C30-EAD8-4F7B-91F3-BCE7D43E2B5C}"/>
              </a:ext>
            </a:extLst>
          </p:cNvPr>
          <p:cNvSpPr/>
          <p:nvPr/>
        </p:nvSpPr>
        <p:spPr>
          <a:xfrm>
            <a:off x="2057401" y="2095482"/>
            <a:ext cx="1889642" cy="58210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>
            <a:extLst>
              <a:ext uri="{FF2B5EF4-FFF2-40B4-BE49-F238E27FC236}">
                <a16:creationId xmlns:a16="http://schemas.microsoft.com/office/drawing/2014/main" id="{ADEDD6F0-BDC0-491B-8A6B-F009EEC6499A}"/>
              </a:ext>
            </a:extLst>
          </p:cNvPr>
          <p:cNvSpPr/>
          <p:nvPr/>
        </p:nvSpPr>
        <p:spPr>
          <a:xfrm>
            <a:off x="6705600" y="2209800"/>
            <a:ext cx="1676400" cy="5334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অমূলদ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CAF424AA-8F87-44D5-8344-A88614A4A633}"/>
              </a:ext>
            </a:extLst>
          </p:cNvPr>
          <p:cNvSpPr/>
          <p:nvPr/>
        </p:nvSpPr>
        <p:spPr>
          <a:xfrm>
            <a:off x="1201882" y="3151909"/>
            <a:ext cx="855518" cy="53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4A1342C8-BE3C-45A6-BD19-278C7FD8C498}"/>
              </a:ext>
            </a:extLst>
          </p:cNvPr>
          <p:cNvSpPr/>
          <p:nvPr/>
        </p:nvSpPr>
        <p:spPr>
          <a:xfrm>
            <a:off x="5746173" y="3200400"/>
            <a:ext cx="1340427" cy="533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051FA303-3821-4E6E-AEA7-19318A5F93DC}"/>
              </a:ext>
            </a:extLst>
          </p:cNvPr>
          <p:cNvSpPr/>
          <p:nvPr/>
        </p:nvSpPr>
        <p:spPr>
          <a:xfrm>
            <a:off x="318655" y="4191000"/>
            <a:ext cx="1310986" cy="533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1B9495B9-6791-441B-84AE-96F51DAC35AD}"/>
              </a:ext>
            </a:extLst>
          </p:cNvPr>
          <p:cNvSpPr/>
          <p:nvPr/>
        </p:nvSpPr>
        <p:spPr>
          <a:xfrm>
            <a:off x="1828800" y="4191000"/>
            <a:ext cx="519546" cy="533400"/>
          </a:xfrm>
          <a:prstGeom prst="flowChartAlternate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F268803-C997-47BE-B743-634565D0AFC7}"/>
              </a:ext>
            </a:extLst>
          </p:cNvPr>
          <p:cNvSpPr/>
          <p:nvPr/>
        </p:nvSpPr>
        <p:spPr>
          <a:xfrm>
            <a:off x="2514600" y="4191000"/>
            <a:ext cx="1544782" cy="533400"/>
          </a:xfrm>
          <a:prstGeom prst="flowChartAlternate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60675DA2-2B40-4A2D-9C51-71054D852AC6}"/>
              </a:ext>
            </a:extLst>
          </p:cNvPr>
          <p:cNvSpPr/>
          <p:nvPr/>
        </p:nvSpPr>
        <p:spPr>
          <a:xfrm>
            <a:off x="4267200" y="4191000"/>
            <a:ext cx="1544782" cy="533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4135CAD6-6011-48A6-A0D6-D3A089B6FD6B}"/>
              </a:ext>
            </a:extLst>
          </p:cNvPr>
          <p:cNvSpPr/>
          <p:nvPr/>
        </p:nvSpPr>
        <p:spPr>
          <a:xfrm>
            <a:off x="7315200" y="4191000"/>
            <a:ext cx="1544782" cy="533400"/>
          </a:xfrm>
          <a:prstGeom prst="flowChartAlternateProces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দশমিক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F2B11FD3-40BA-4612-AC36-9459BA09B54C}"/>
              </a:ext>
            </a:extLst>
          </p:cNvPr>
          <p:cNvSpPr/>
          <p:nvPr/>
        </p:nvSpPr>
        <p:spPr>
          <a:xfrm>
            <a:off x="76201" y="5181600"/>
            <a:ext cx="987136" cy="533400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D18105CC-E83C-4AB2-A611-318154D07A85}"/>
              </a:ext>
            </a:extLst>
          </p:cNvPr>
          <p:cNvSpPr/>
          <p:nvPr/>
        </p:nvSpPr>
        <p:spPr>
          <a:xfrm>
            <a:off x="1174174" y="5185064"/>
            <a:ext cx="455468" cy="53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9834D57-E218-4F7B-A954-AA2658E37F7A}"/>
              </a:ext>
            </a:extLst>
          </p:cNvPr>
          <p:cNvSpPr/>
          <p:nvPr/>
        </p:nvSpPr>
        <p:spPr>
          <a:xfrm>
            <a:off x="1835728" y="5181600"/>
            <a:ext cx="1326572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যৌগিক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Alternate Process 15">
            <a:extLst>
              <a:ext uri="{FF2B5EF4-FFF2-40B4-BE49-F238E27FC236}">
                <a16:creationId xmlns:a16="http://schemas.microsoft.com/office/drawing/2014/main" id="{FCF25879-30EF-4CBA-A355-3313BC08F114}"/>
              </a:ext>
            </a:extLst>
          </p:cNvPr>
          <p:cNvSpPr/>
          <p:nvPr/>
        </p:nvSpPr>
        <p:spPr>
          <a:xfrm>
            <a:off x="3505200" y="5181600"/>
            <a:ext cx="1039091" cy="533400"/>
          </a:xfrm>
          <a:prstGeom prst="flowChartAlternateProcess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17" name="Flowchart: Alternate Process 16">
            <a:extLst>
              <a:ext uri="{FF2B5EF4-FFF2-40B4-BE49-F238E27FC236}">
                <a16:creationId xmlns:a16="http://schemas.microsoft.com/office/drawing/2014/main" id="{7BC28F06-D783-4806-8031-7F80F9103693}"/>
              </a:ext>
            </a:extLst>
          </p:cNvPr>
          <p:cNvSpPr/>
          <p:nvPr/>
        </p:nvSpPr>
        <p:spPr>
          <a:xfrm>
            <a:off x="4648200" y="5181600"/>
            <a:ext cx="1295400" cy="533400"/>
          </a:xfrm>
          <a:prstGeom prst="flowChartAlternateProcess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অপ্রকৃত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Alternate Process 17">
            <a:extLst>
              <a:ext uri="{FF2B5EF4-FFF2-40B4-BE49-F238E27FC236}">
                <a16:creationId xmlns:a16="http://schemas.microsoft.com/office/drawing/2014/main" id="{11D901F3-75B0-4613-B11C-CF725E0920AC}"/>
              </a:ext>
            </a:extLst>
          </p:cNvPr>
          <p:cNvSpPr/>
          <p:nvPr/>
        </p:nvSpPr>
        <p:spPr>
          <a:xfrm>
            <a:off x="6096000" y="5181600"/>
            <a:ext cx="838201" cy="5334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মিশ্র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Alternate Process 18">
            <a:extLst>
              <a:ext uri="{FF2B5EF4-FFF2-40B4-BE49-F238E27FC236}">
                <a16:creationId xmlns:a16="http://schemas.microsoft.com/office/drawing/2014/main" id="{9C7D0ECF-C35B-45E6-88DB-9773C369AA06}"/>
              </a:ext>
            </a:extLst>
          </p:cNvPr>
          <p:cNvSpPr/>
          <p:nvPr/>
        </p:nvSpPr>
        <p:spPr>
          <a:xfrm>
            <a:off x="7360226" y="2996045"/>
            <a:ext cx="1783774" cy="737755"/>
          </a:xfrm>
          <a:prstGeom prst="flowChartAlternateProcess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অসীম অনাবৃত দশমিক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Flowchart: Alternate Process 19">
            <a:extLst>
              <a:ext uri="{FF2B5EF4-FFF2-40B4-BE49-F238E27FC236}">
                <a16:creationId xmlns:a16="http://schemas.microsoft.com/office/drawing/2014/main" id="{0B08C150-16BE-4D93-9832-BC1CAF707F49}"/>
              </a:ext>
            </a:extLst>
          </p:cNvPr>
          <p:cNvSpPr/>
          <p:nvPr/>
        </p:nvSpPr>
        <p:spPr>
          <a:xfrm>
            <a:off x="7086598" y="5288972"/>
            <a:ext cx="990601" cy="654628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সসীম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Flowchart: Alternate Process 20">
            <a:extLst>
              <a:ext uri="{FF2B5EF4-FFF2-40B4-BE49-F238E27FC236}">
                <a16:creationId xmlns:a16="http://schemas.microsoft.com/office/drawing/2014/main" id="{6725C4CF-F6DA-4016-956F-7940FA1FB105}"/>
              </a:ext>
            </a:extLst>
          </p:cNvPr>
          <p:cNvSpPr/>
          <p:nvPr/>
        </p:nvSpPr>
        <p:spPr>
          <a:xfrm>
            <a:off x="8160324" y="5247407"/>
            <a:ext cx="917863" cy="775855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অসীম আবৃত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C51A7-0AAD-490A-BE03-DAEE60D902B7}"/>
              </a:ext>
            </a:extLst>
          </p:cNvPr>
          <p:cNvCxnSpPr/>
          <p:nvPr/>
        </p:nvCxnSpPr>
        <p:spPr>
          <a:xfrm>
            <a:off x="2966605" y="1859954"/>
            <a:ext cx="46533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F366947C-5E12-4BAA-B3AB-16299C77E75B}"/>
              </a:ext>
            </a:extLst>
          </p:cNvPr>
          <p:cNvCxnSpPr/>
          <p:nvPr/>
        </p:nvCxnSpPr>
        <p:spPr>
          <a:xfrm>
            <a:off x="1676400" y="2895600"/>
            <a:ext cx="465339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C5CD481-8B84-4D11-AC78-809BF3133D44}"/>
              </a:ext>
            </a:extLst>
          </p:cNvPr>
          <p:cNvCxnSpPr/>
          <p:nvPr/>
        </p:nvCxnSpPr>
        <p:spPr>
          <a:xfrm>
            <a:off x="838200" y="3886200"/>
            <a:ext cx="25908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292895D-7644-46EE-9F7B-12DE2018101B}"/>
              </a:ext>
            </a:extLst>
          </p:cNvPr>
          <p:cNvCxnSpPr/>
          <p:nvPr/>
        </p:nvCxnSpPr>
        <p:spPr>
          <a:xfrm>
            <a:off x="5039591" y="3948545"/>
            <a:ext cx="318135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6FB38C-7F6B-443C-830E-9375A4EB7C54}"/>
              </a:ext>
            </a:extLst>
          </p:cNvPr>
          <p:cNvCxnSpPr/>
          <p:nvPr/>
        </p:nvCxnSpPr>
        <p:spPr>
          <a:xfrm>
            <a:off x="495301" y="4959927"/>
            <a:ext cx="2019299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E83CE2E-D4AA-4775-9920-C5209828CC6C}"/>
              </a:ext>
            </a:extLst>
          </p:cNvPr>
          <p:cNvCxnSpPr/>
          <p:nvPr/>
        </p:nvCxnSpPr>
        <p:spPr>
          <a:xfrm>
            <a:off x="4236027" y="4946072"/>
            <a:ext cx="12884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00FE810-7473-4446-B8C8-E96D9F22F742}"/>
              </a:ext>
            </a:extLst>
          </p:cNvPr>
          <p:cNvCxnSpPr/>
          <p:nvPr/>
        </p:nvCxnSpPr>
        <p:spPr>
          <a:xfrm>
            <a:off x="7436427" y="4904508"/>
            <a:ext cx="128847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EEC4DB6-61C9-48D1-A96C-8FCE76223A88}"/>
              </a:ext>
            </a:extLst>
          </p:cNvPr>
          <p:cNvCxnSpPr/>
          <p:nvPr/>
        </p:nvCxnSpPr>
        <p:spPr>
          <a:xfrm>
            <a:off x="5039591" y="1555154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750A521D-2224-417E-A578-EEC9A06AF13D}"/>
              </a:ext>
            </a:extLst>
          </p:cNvPr>
          <p:cNvCxnSpPr>
            <a:cxnSpLocks/>
          </p:cNvCxnSpPr>
          <p:nvPr/>
        </p:nvCxnSpPr>
        <p:spPr>
          <a:xfrm>
            <a:off x="2966605" y="1859954"/>
            <a:ext cx="0" cy="2736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783FAA52-D233-4C8A-BDAD-CC62BD4DA86F}"/>
              </a:ext>
            </a:extLst>
          </p:cNvPr>
          <p:cNvCxnSpPr>
            <a:cxnSpLocks/>
          </p:cNvCxnSpPr>
          <p:nvPr/>
        </p:nvCxnSpPr>
        <p:spPr>
          <a:xfrm>
            <a:off x="7580244" y="1859954"/>
            <a:ext cx="0" cy="381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8">
            <a:extLst>
              <a:ext uri="{FF2B5EF4-FFF2-40B4-BE49-F238E27FC236}">
                <a16:creationId xmlns:a16="http://schemas.microsoft.com/office/drawing/2014/main" id="{B82766A0-7091-42E1-AC9C-6E0AE7A92E05}"/>
              </a:ext>
            </a:extLst>
          </p:cNvPr>
          <p:cNvCxnSpPr/>
          <p:nvPr/>
        </p:nvCxnSpPr>
        <p:spPr>
          <a:xfrm rot="16200000" flipH="1">
            <a:off x="8293678" y="2523409"/>
            <a:ext cx="519547" cy="342902"/>
          </a:xfrm>
          <a:prstGeom prst="bentConnector3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F3509D6-0EA0-43A5-9E6A-C1810EF8A844}"/>
              </a:ext>
            </a:extLst>
          </p:cNvPr>
          <p:cNvCxnSpPr/>
          <p:nvPr/>
        </p:nvCxnSpPr>
        <p:spPr>
          <a:xfrm>
            <a:off x="838200" y="3886200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355C5B0-0F71-46D8-A639-DEFF72408913}"/>
              </a:ext>
            </a:extLst>
          </p:cNvPr>
          <p:cNvCxnSpPr/>
          <p:nvPr/>
        </p:nvCxnSpPr>
        <p:spPr>
          <a:xfrm>
            <a:off x="5746173" y="4959927"/>
            <a:ext cx="58362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BD1E2552-F9EC-4B4F-B0F5-EB33059D62AC}"/>
              </a:ext>
            </a:extLst>
          </p:cNvPr>
          <p:cNvSpPr txBox="1"/>
          <p:nvPr/>
        </p:nvSpPr>
        <p:spPr>
          <a:xfrm>
            <a:off x="838200" y="41322"/>
            <a:ext cx="10545416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F6201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সংখ্যার শ্রেণি বিন্যাস </a:t>
            </a:r>
            <a:endParaRPr lang="en-US" sz="4400" dirty="0">
              <a:solidFill>
                <a:srgbClr val="F6201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D11571C3-074C-41E0-9B2F-2B91BDB4FC2E}"/>
              </a:ext>
            </a:extLst>
          </p:cNvPr>
          <p:cNvCxnSpPr/>
          <p:nvPr/>
        </p:nvCxnSpPr>
        <p:spPr>
          <a:xfrm>
            <a:off x="3372678" y="3913909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AD648F45-A671-4D41-B239-D30F6C7D405D}"/>
              </a:ext>
            </a:extLst>
          </p:cNvPr>
          <p:cNvCxnSpPr/>
          <p:nvPr/>
        </p:nvCxnSpPr>
        <p:spPr>
          <a:xfrm>
            <a:off x="6225209" y="2885661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8A21821-5F22-4D0A-AC73-8F709FA06219}"/>
              </a:ext>
            </a:extLst>
          </p:cNvPr>
          <p:cNvCxnSpPr/>
          <p:nvPr/>
        </p:nvCxnSpPr>
        <p:spPr>
          <a:xfrm>
            <a:off x="5158409" y="3948545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6885CE28-5926-43A2-8A58-7B8BDDEE1C2C}"/>
              </a:ext>
            </a:extLst>
          </p:cNvPr>
          <p:cNvCxnSpPr/>
          <p:nvPr/>
        </p:nvCxnSpPr>
        <p:spPr>
          <a:xfrm>
            <a:off x="8177871" y="3913909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E8343179-8C03-4048-913C-68BB28551588}"/>
              </a:ext>
            </a:extLst>
          </p:cNvPr>
          <p:cNvCxnSpPr/>
          <p:nvPr/>
        </p:nvCxnSpPr>
        <p:spPr>
          <a:xfrm>
            <a:off x="8724900" y="4904508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3929BC4A-1B53-4F4E-8EDA-03E9632F082B}"/>
              </a:ext>
            </a:extLst>
          </p:cNvPr>
          <p:cNvCxnSpPr/>
          <p:nvPr/>
        </p:nvCxnSpPr>
        <p:spPr>
          <a:xfrm>
            <a:off x="7540487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25E9751-B92B-4E72-8AC2-B0ADB23460A4}"/>
              </a:ext>
            </a:extLst>
          </p:cNvPr>
          <p:cNvCxnSpPr/>
          <p:nvPr/>
        </p:nvCxnSpPr>
        <p:spPr>
          <a:xfrm>
            <a:off x="5811982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5DBBA99E-9369-4F82-934E-9393FC5E2588}"/>
              </a:ext>
            </a:extLst>
          </p:cNvPr>
          <p:cNvCxnSpPr/>
          <p:nvPr/>
        </p:nvCxnSpPr>
        <p:spPr>
          <a:xfrm>
            <a:off x="6329795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5280CF67-AA75-49B9-9CB0-FB53E971ACCE}"/>
              </a:ext>
            </a:extLst>
          </p:cNvPr>
          <p:cNvCxnSpPr/>
          <p:nvPr/>
        </p:nvCxnSpPr>
        <p:spPr>
          <a:xfrm>
            <a:off x="4265844" y="4904508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8EF4FC9-69C0-4034-A949-7158C70B720F}"/>
              </a:ext>
            </a:extLst>
          </p:cNvPr>
          <p:cNvCxnSpPr/>
          <p:nvPr/>
        </p:nvCxnSpPr>
        <p:spPr>
          <a:xfrm>
            <a:off x="5518853" y="4904508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CC4ABD4A-CA4B-4AAE-ACDF-52BF7E915D46}"/>
              </a:ext>
            </a:extLst>
          </p:cNvPr>
          <p:cNvCxnSpPr/>
          <p:nvPr/>
        </p:nvCxnSpPr>
        <p:spPr>
          <a:xfrm>
            <a:off x="1411357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4FC222FD-47E0-43BF-89B3-C6EEEFA356D0}"/>
              </a:ext>
            </a:extLst>
          </p:cNvPr>
          <p:cNvCxnSpPr/>
          <p:nvPr/>
        </p:nvCxnSpPr>
        <p:spPr>
          <a:xfrm>
            <a:off x="558249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F1BA5A6E-187D-4083-9CC2-B400B97A40BE}"/>
              </a:ext>
            </a:extLst>
          </p:cNvPr>
          <p:cNvCxnSpPr/>
          <p:nvPr/>
        </p:nvCxnSpPr>
        <p:spPr>
          <a:xfrm>
            <a:off x="2083904" y="3913909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E84BFD6D-EC83-42A5-A09E-F0E59C6AAEBC}"/>
              </a:ext>
            </a:extLst>
          </p:cNvPr>
          <p:cNvCxnSpPr/>
          <p:nvPr/>
        </p:nvCxnSpPr>
        <p:spPr>
          <a:xfrm>
            <a:off x="1699591" y="2895600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B91FD574-BE97-4895-8FB0-0B9556C7EDE2}"/>
              </a:ext>
            </a:extLst>
          </p:cNvPr>
          <p:cNvCxnSpPr>
            <a:cxnSpLocks/>
          </p:cNvCxnSpPr>
          <p:nvPr/>
        </p:nvCxnSpPr>
        <p:spPr>
          <a:xfrm>
            <a:off x="2411294" y="4942607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55648E4A-DB12-4A6F-9246-9A84381BDCAF}"/>
              </a:ext>
            </a:extLst>
          </p:cNvPr>
          <p:cNvCxnSpPr/>
          <p:nvPr/>
        </p:nvCxnSpPr>
        <p:spPr>
          <a:xfrm>
            <a:off x="2966605" y="2649834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7E6182C-9A26-48E4-A12D-47BC490E9241}"/>
              </a:ext>
            </a:extLst>
          </p:cNvPr>
          <p:cNvCxnSpPr/>
          <p:nvPr/>
        </p:nvCxnSpPr>
        <p:spPr>
          <a:xfrm>
            <a:off x="1643269" y="3685309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7F20AEEC-D458-49F7-AE23-8916DD6CEE70}"/>
              </a:ext>
            </a:extLst>
          </p:cNvPr>
          <p:cNvCxnSpPr>
            <a:cxnSpLocks/>
          </p:cNvCxnSpPr>
          <p:nvPr/>
        </p:nvCxnSpPr>
        <p:spPr>
          <a:xfrm>
            <a:off x="6587196" y="3706091"/>
            <a:ext cx="0" cy="33250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6F64A0FB-5978-4899-A458-E8A317D8AD46}"/>
              </a:ext>
            </a:extLst>
          </p:cNvPr>
          <p:cNvCxnSpPr/>
          <p:nvPr/>
        </p:nvCxnSpPr>
        <p:spPr>
          <a:xfrm>
            <a:off x="1063337" y="4724400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FA9E126C-4C94-4FD6-988A-BBC0135DE018}"/>
              </a:ext>
            </a:extLst>
          </p:cNvPr>
          <p:cNvCxnSpPr/>
          <p:nvPr/>
        </p:nvCxnSpPr>
        <p:spPr>
          <a:xfrm>
            <a:off x="4930260" y="4656031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9974A2F7-90CD-4F97-9DC1-9C09CE72CD5A}"/>
              </a:ext>
            </a:extLst>
          </p:cNvPr>
          <p:cNvCxnSpPr/>
          <p:nvPr/>
        </p:nvCxnSpPr>
        <p:spPr>
          <a:xfrm>
            <a:off x="8077199" y="4656031"/>
            <a:ext cx="0" cy="304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94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745E84C-F41E-40CF-9385-9DFA90455BF2}"/>
              </a:ext>
            </a:extLst>
          </p:cNvPr>
          <p:cNvSpPr txBox="1"/>
          <p:nvPr/>
        </p:nvSpPr>
        <p:spPr>
          <a:xfrm>
            <a:off x="404735" y="106314"/>
            <a:ext cx="11167672" cy="14465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</a:t>
            </a:r>
            <a:r>
              <a:rPr lang="en-US" sz="8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(Real Number)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B872E-A0B8-477D-8F6B-FAC320F645C0}"/>
              </a:ext>
            </a:extLst>
          </p:cNvPr>
          <p:cNvSpPr txBox="1"/>
          <p:nvPr/>
        </p:nvSpPr>
        <p:spPr>
          <a:xfrm>
            <a:off x="404735" y="2363556"/>
            <a:ext cx="11167671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সংখ্যারেখায়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সংখ্যাকে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বলে।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1019D-8B5B-45B7-8B84-BCDA38895AE2}"/>
                  </a:ext>
                </a:extLst>
              </p:cNvPr>
              <p:cNvSpPr txBox="1"/>
              <p:nvPr/>
            </p:nvSpPr>
            <p:spPr>
              <a:xfrm>
                <a:off x="222183" y="4331309"/>
                <a:ext cx="11747633" cy="171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bn-IN" sz="4000" b="1" spc="50" dirty="0">
                    <a:ln w="9525" cmpd="sng">
                      <a:solidFill>
                        <a:schemeClr val="accent1"/>
                      </a:solidFill>
                      <a:prstDash val="solid"/>
                    </a:ln>
                    <a:solidFill>
                      <a:srgbClr val="70AD47">
                        <a:tint val="1000"/>
                      </a:srgbClr>
                    </a:solidFill>
                    <a:effectLst>
                      <a:glow rad="38100">
                        <a:schemeClr val="accent1">
                          <a:alpha val="40000"/>
                        </a:schemeClr>
                      </a:glow>
                    </a:effectLst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যেমনঃ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- </a:t>
                </a:r>
                <a:r>
                  <a:rPr lang="en-GB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 </a:t>
                </a:r>
                <a:r>
                  <a:rPr lang="en-GB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5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5.5, -------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0,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-</a:t>
                </a:r>
                <a:r>
                  <a:rPr lang="en-GB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GB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-</a:t>
                </a:r>
                <a:r>
                  <a:rPr lang="en-GB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......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bn-IN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I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1</m:t>
                        </m:r>
                      </m:num>
                      <m:den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bn-IN" sz="4000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NikoshBAN" panose="02000000000000000000" pitchFamily="2" charset="0"/>
                  </a:rPr>
                  <a:t>,</a:t>
                </a:r>
                <a14:m>
                  <m:oMath xmlns:m="http://schemas.openxmlformats.org/officeDocument/2006/math">
                    <m:r>
                      <a:rPr lang="bn-IN" sz="40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8</m:t>
                        </m:r>
                      </m:num>
                      <m:den>
                        <m:r>
                          <a:rPr lang="en-GB" sz="40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9</m:t>
                        </m:r>
                      </m:den>
                    </m:f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,……</m:t>
                    </m:r>
                  </m:oMath>
                </a14:m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4000" dirty="0"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3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0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Vrinda" panose="01010600010101010101" pitchFamily="2" charset="0"/>
                          </a:rPr>
                          <m:t>7</m:t>
                        </m:r>
                      </m:e>
                    </m:rad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10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0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7</m:t>
                        </m:r>
                        <m:r>
                          <a:rPr lang="en-US" sz="40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Vrinda" panose="01010600010101010101" pitchFamily="2" charset="0"/>
                          </a:rPr>
                          <m:t>,</m:t>
                        </m:r>
                      </m:e>
                    </m:rad>
                    <m:r>
                      <a:rPr lang="en-US" sz="400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…</m:t>
                    </m:r>
                    <m:r>
                      <a:rPr lang="en-US" sz="4000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Vrinda" panose="01010600010101010101" pitchFamily="2" charset="0"/>
                      </a:rPr>
                      <m:t>………..</m:t>
                    </m:r>
                  </m:oMath>
                </a14:m>
                <a:r>
                  <a:rPr lang="bn-IN" sz="4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NikoshBAN" panose="02000000000000000000" pitchFamily="2" charset="0"/>
                  </a:rPr>
                  <a:t>ইত্যাদি।</a:t>
                </a:r>
                <a:endPara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341019D-8B5B-45B7-8B84-BCDA38895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83" y="4331309"/>
                <a:ext cx="11747633" cy="1718484"/>
              </a:xfrm>
              <a:prstGeom prst="rect">
                <a:avLst/>
              </a:prstGeom>
              <a:blipFill>
                <a:blip r:embed="rId2"/>
                <a:stretch>
                  <a:fillRect b="-15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24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D1E6C3-4547-43B2-BE37-FC82F7784D14}"/>
              </a:ext>
            </a:extLst>
          </p:cNvPr>
          <p:cNvSpPr txBox="1"/>
          <p:nvPr/>
        </p:nvSpPr>
        <p:spPr>
          <a:xfrm>
            <a:off x="314793" y="409949"/>
            <a:ext cx="11167673" cy="1015663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বাস্তব সংখ্যা দুই প্রকারঃ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5C45695-34BE-40BC-9F59-E61BEFB4EA2C}"/>
              </a:ext>
            </a:extLst>
          </p:cNvPr>
          <p:cNvSpPr/>
          <p:nvPr/>
        </p:nvSpPr>
        <p:spPr>
          <a:xfrm>
            <a:off x="164892" y="2367171"/>
            <a:ext cx="11167672" cy="110799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১। মূলদ সংখ্যা 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২।  অমূলদ সংখ্যা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41809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976</Words>
  <Application>Microsoft Office PowerPoint</Application>
  <PresentationFormat>Widescreen</PresentationFormat>
  <Paragraphs>156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Algerian</vt:lpstr>
      <vt:lpstr>Arial Black</vt:lpstr>
      <vt:lpstr>Calibri</vt:lpstr>
      <vt:lpstr>Cambria Math</vt:lpstr>
      <vt:lpstr>NikoshBAN</vt:lpstr>
      <vt:lpstr>SutonnyMJ</vt:lpstr>
      <vt:lpstr>Times New Roman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 COMPUTER</dc:creator>
  <cp:lastModifiedBy>User</cp:lastModifiedBy>
  <cp:revision>312</cp:revision>
  <dcterms:created xsi:type="dcterms:W3CDTF">2019-04-22T03:52:26Z</dcterms:created>
  <dcterms:modified xsi:type="dcterms:W3CDTF">2021-06-16T17:19:00Z</dcterms:modified>
</cp:coreProperties>
</file>