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886DE-DC3F-459E-969C-6DBFF09754B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38D4487-ACE3-48F9-AFBF-E556948DEBCD}">
      <dgm:prSet phldrT="[Text]" custT="1"/>
      <dgm:spPr>
        <a:solidFill>
          <a:schemeClr val="accent3"/>
        </a:solidFill>
      </dgm:spPr>
      <dgm:t>
        <a:bodyPr/>
        <a:lstStyle/>
        <a:p>
          <a:r>
            <a:rPr lang="bn-BD" sz="2800" dirty="0" smtClean="0"/>
            <a:t>জন্ম ১৮৬১</a:t>
          </a:r>
          <a:endParaRPr lang="en-US" sz="2800" dirty="0"/>
        </a:p>
      </dgm:t>
    </dgm:pt>
    <dgm:pt modelId="{B99CEDD8-401B-42AB-9645-288A79B12D10}" type="parTrans" cxnId="{8AD68AA8-E015-4D2B-8CC5-C358308A4A78}">
      <dgm:prSet/>
      <dgm:spPr/>
      <dgm:t>
        <a:bodyPr/>
        <a:lstStyle/>
        <a:p>
          <a:endParaRPr lang="en-US"/>
        </a:p>
      </dgm:t>
    </dgm:pt>
    <dgm:pt modelId="{1B1A2500-4992-420D-ACC9-0CEC7AD02DC8}" type="sibTrans" cxnId="{8AD68AA8-E015-4D2B-8CC5-C358308A4A78}">
      <dgm:prSet/>
      <dgm:spPr/>
      <dgm:t>
        <a:bodyPr/>
        <a:lstStyle/>
        <a:p>
          <a:endParaRPr lang="en-US"/>
        </a:p>
      </dgm:t>
    </dgm:pt>
    <dgm:pt modelId="{DB821418-1CC5-45EF-BB7A-25D949737F51}">
      <dgm:prSet phldrT="[Text]" custT="1"/>
      <dgm:spPr>
        <a:solidFill>
          <a:schemeClr val="accent2">
            <a:lumMod val="20000"/>
            <a:lumOff val="80000"/>
          </a:schemeClr>
        </a:solidFill>
      </dgm:spPr>
      <dgm:t>
        <a:bodyPr/>
        <a:lstStyle/>
        <a:p>
          <a:r>
            <a:rPr lang="bn-BD" sz="2800" dirty="0" smtClean="0">
              <a:solidFill>
                <a:srgbClr val="FF0000"/>
              </a:solidFill>
            </a:rPr>
            <a:t>কলকাতায়</a:t>
          </a:r>
          <a:endParaRPr lang="en-US" sz="2800" dirty="0">
            <a:solidFill>
              <a:srgbClr val="FF0000"/>
            </a:solidFill>
          </a:endParaRPr>
        </a:p>
      </dgm:t>
    </dgm:pt>
    <dgm:pt modelId="{826B8058-297D-402D-8FAA-773647BEFD5B}" type="parTrans" cxnId="{6DA01BD4-E9E0-462D-B83E-CA8574C9A222}">
      <dgm:prSet/>
      <dgm:spPr/>
      <dgm:t>
        <a:bodyPr/>
        <a:lstStyle/>
        <a:p>
          <a:endParaRPr lang="en-US"/>
        </a:p>
      </dgm:t>
    </dgm:pt>
    <dgm:pt modelId="{8E69BB31-D78D-4BCD-B541-BD3564D38220}" type="sibTrans" cxnId="{6DA01BD4-E9E0-462D-B83E-CA8574C9A222}">
      <dgm:prSet/>
      <dgm:spPr/>
      <dgm:t>
        <a:bodyPr/>
        <a:lstStyle/>
        <a:p>
          <a:endParaRPr lang="en-US"/>
        </a:p>
      </dgm:t>
    </dgm:pt>
    <dgm:pt modelId="{135D65A9-5ED6-4A1F-BD09-79569C764731}">
      <dgm:prSet phldrT="[Text]"/>
      <dgm:spPr>
        <a:solidFill>
          <a:schemeClr val="accent4"/>
        </a:solidFill>
      </dgm:spPr>
      <dgm:t>
        <a:bodyPr/>
        <a:lstStyle/>
        <a:p>
          <a:r>
            <a:rPr lang="bn-BD" dirty="0" smtClean="0"/>
            <a:t>কথাসাহিত্যিক,নাট্যকার</a:t>
          </a:r>
        </a:p>
        <a:p>
          <a:r>
            <a:rPr lang="bn-BD" dirty="0" smtClean="0"/>
            <a:t>দার্শনিক,গীতিকার </a:t>
          </a:r>
          <a:endParaRPr lang="en-US" dirty="0"/>
        </a:p>
      </dgm:t>
    </dgm:pt>
    <dgm:pt modelId="{BAE06896-1F18-4E51-8E80-8483337D292C}" type="parTrans" cxnId="{252F6B65-E9E8-4E0A-B748-8902865F0925}">
      <dgm:prSet/>
      <dgm:spPr/>
      <dgm:t>
        <a:bodyPr/>
        <a:lstStyle/>
        <a:p>
          <a:endParaRPr lang="en-US"/>
        </a:p>
      </dgm:t>
    </dgm:pt>
    <dgm:pt modelId="{FE37D36C-598E-42A5-B32E-A42DD9FC9729}" type="sibTrans" cxnId="{252F6B65-E9E8-4E0A-B748-8902865F0925}">
      <dgm:prSet/>
      <dgm:spPr/>
      <dgm:t>
        <a:bodyPr/>
        <a:lstStyle/>
        <a:p>
          <a:endParaRPr lang="en-US"/>
        </a:p>
      </dgm:t>
    </dgm:pt>
    <dgm:pt modelId="{02A5D1AF-7A4D-4537-A440-43D652AB0732}">
      <dgm:prSet phldrT="[Text]" custT="1"/>
      <dgm:spPr>
        <a:solidFill>
          <a:schemeClr val="accent6">
            <a:lumMod val="60000"/>
            <a:lumOff val="40000"/>
          </a:schemeClr>
        </a:solidFill>
      </dgm:spPr>
      <dgm:t>
        <a:bodyPr/>
        <a:lstStyle/>
        <a:p>
          <a:r>
            <a:rPr lang="bn-BD" sz="2800" dirty="0" smtClean="0"/>
            <a:t>নোবেল পুরুষ্কার ১৯১৩</a:t>
          </a:r>
          <a:endParaRPr lang="en-US" sz="2800" dirty="0"/>
        </a:p>
      </dgm:t>
    </dgm:pt>
    <dgm:pt modelId="{52A77EBD-E4E5-4978-8E98-4C5C199B3A4A}" type="parTrans" cxnId="{4BA38D05-B217-465E-9BD6-AC1617BD0E79}">
      <dgm:prSet/>
      <dgm:spPr/>
      <dgm:t>
        <a:bodyPr/>
        <a:lstStyle/>
        <a:p>
          <a:endParaRPr lang="en-US"/>
        </a:p>
      </dgm:t>
    </dgm:pt>
    <dgm:pt modelId="{2E6C902D-4928-43AA-90B7-93C58CD73366}" type="sibTrans" cxnId="{4BA38D05-B217-465E-9BD6-AC1617BD0E79}">
      <dgm:prSet/>
      <dgm:spPr/>
      <dgm:t>
        <a:bodyPr/>
        <a:lstStyle/>
        <a:p>
          <a:endParaRPr lang="en-US"/>
        </a:p>
      </dgm:t>
    </dgm:pt>
    <dgm:pt modelId="{F38F4C84-6264-4DE6-A8BC-244DBF287414}">
      <dgm:prSet phldrT="[Text]" custT="1"/>
      <dgm:spPr>
        <a:solidFill>
          <a:schemeClr val="accent5">
            <a:lumMod val="60000"/>
            <a:lumOff val="40000"/>
          </a:schemeClr>
        </a:solidFill>
      </dgm:spPr>
      <dgm:t>
        <a:bodyPr/>
        <a:lstStyle/>
        <a:p>
          <a:r>
            <a:rPr lang="bn-BD" sz="2800" dirty="0" smtClean="0"/>
            <a:t>মৃত্যু ১৯৪১</a:t>
          </a:r>
          <a:endParaRPr lang="en-US" sz="2800" dirty="0"/>
        </a:p>
      </dgm:t>
    </dgm:pt>
    <dgm:pt modelId="{4B7035C4-575A-4AEC-94E8-CA60B852001F}" type="parTrans" cxnId="{DFC73581-CF7E-4B1B-9BF6-6A026744E831}">
      <dgm:prSet/>
      <dgm:spPr/>
      <dgm:t>
        <a:bodyPr/>
        <a:lstStyle/>
        <a:p>
          <a:endParaRPr lang="en-US"/>
        </a:p>
      </dgm:t>
    </dgm:pt>
    <dgm:pt modelId="{30885055-D90F-4BD4-A46C-10F1D0053CFF}" type="sibTrans" cxnId="{DFC73581-CF7E-4B1B-9BF6-6A026744E831}">
      <dgm:prSet/>
      <dgm:spPr/>
      <dgm:t>
        <a:bodyPr/>
        <a:lstStyle/>
        <a:p>
          <a:endParaRPr lang="en-US"/>
        </a:p>
      </dgm:t>
    </dgm:pt>
    <dgm:pt modelId="{248C47FA-6A0D-48B6-8C75-39C64A209AC8}" type="pres">
      <dgm:prSet presAssocID="{6FD886DE-DC3F-459E-969C-6DBFF09754B7}" presName="diagram" presStyleCnt="0">
        <dgm:presLayoutVars>
          <dgm:dir/>
          <dgm:resizeHandles val="exact"/>
        </dgm:presLayoutVars>
      </dgm:prSet>
      <dgm:spPr/>
      <dgm:t>
        <a:bodyPr/>
        <a:lstStyle/>
        <a:p>
          <a:endParaRPr lang="en-US"/>
        </a:p>
      </dgm:t>
    </dgm:pt>
    <dgm:pt modelId="{594DF153-0595-49E9-9CD4-F8958FB1C0C5}" type="pres">
      <dgm:prSet presAssocID="{C38D4487-ACE3-48F9-AFBF-E556948DEBCD}" presName="node" presStyleLbl="node1" presStyleIdx="0" presStyleCnt="5">
        <dgm:presLayoutVars>
          <dgm:bulletEnabled val="1"/>
        </dgm:presLayoutVars>
      </dgm:prSet>
      <dgm:spPr/>
      <dgm:t>
        <a:bodyPr/>
        <a:lstStyle/>
        <a:p>
          <a:endParaRPr lang="en-US"/>
        </a:p>
      </dgm:t>
    </dgm:pt>
    <dgm:pt modelId="{7B955233-C9A1-43E6-8DEB-6B34CBEFF114}" type="pres">
      <dgm:prSet presAssocID="{1B1A2500-4992-420D-ACC9-0CEC7AD02DC8}" presName="sibTrans" presStyleCnt="0"/>
      <dgm:spPr/>
    </dgm:pt>
    <dgm:pt modelId="{E0815C45-873A-42FF-BE0B-9BD71C109D26}" type="pres">
      <dgm:prSet presAssocID="{DB821418-1CC5-45EF-BB7A-25D949737F51}" presName="node" presStyleLbl="node1" presStyleIdx="1" presStyleCnt="5">
        <dgm:presLayoutVars>
          <dgm:bulletEnabled val="1"/>
        </dgm:presLayoutVars>
      </dgm:prSet>
      <dgm:spPr/>
      <dgm:t>
        <a:bodyPr/>
        <a:lstStyle/>
        <a:p>
          <a:endParaRPr lang="en-US"/>
        </a:p>
      </dgm:t>
    </dgm:pt>
    <dgm:pt modelId="{C5705A70-C837-482E-AC40-73D6DA8FD6FF}" type="pres">
      <dgm:prSet presAssocID="{8E69BB31-D78D-4BCD-B541-BD3564D38220}" presName="sibTrans" presStyleCnt="0"/>
      <dgm:spPr/>
    </dgm:pt>
    <dgm:pt modelId="{7CF8142E-D655-4750-BA99-39A89C270B9A}" type="pres">
      <dgm:prSet presAssocID="{135D65A9-5ED6-4A1F-BD09-79569C764731}" presName="node" presStyleLbl="node1" presStyleIdx="2" presStyleCnt="5">
        <dgm:presLayoutVars>
          <dgm:bulletEnabled val="1"/>
        </dgm:presLayoutVars>
      </dgm:prSet>
      <dgm:spPr/>
      <dgm:t>
        <a:bodyPr/>
        <a:lstStyle/>
        <a:p>
          <a:endParaRPr lang="en-US"/>
        </a:p>
      </dgm:t>
    </dgm:pt>
    <dgm:pt modelId="{C2B805E2-DF95-4DFE-9BF2-8CEF311BCF38}" type="pres">
      <dgm:prSet presAssocID="{FE37D36C-598E-42A5-B32E-A42DD9FC9729}" presName="sibTrans" presStyleCnt="0"/>
      <dgm:spPr/>
    </dgm:pt>
    <dgm:pt modelId="{5626F144-B17C-4497-AD6D-45E89850B26D}" type="pres">
      <dgm:prSet presAssocID="{02A5D1AF-7A4D-4537-A440-43D652AB0732}" presName="node" presStyleLbl="node1" presStyleIdx="3" presStyleCnt="5" custLinFactNeighborX="4381" custLinFactNeighborY="-4668">
        <dgm:presLayoutVars>
          <dgm:bulletEnabled val="1"/>
        </dgm:presLayoutVars>
      </dgm:prSet>
      <dgm:spPr/>
      <dgm:t>
        <a:bodyPr/>
        <a:lstStyle/>
        <a:p>
          <a:endParaRPr lang="en-US"/>
        </a:p>
      </dgm:t>
    </dgm:pt>
    <dgm:pt modelId="{F779BDBF-03DD-4FEE-8661-431FB8821B68}" type="pres">
      <dgm:prSet presAssocID="{2E6C902D-4928-43AA-90B7-93C58CD73366}" presName="sibTrans" presStyleCnt="0"/>
      <dgm:spPr/>
    </dgm:pt>
    <dgm:pt modelId="{C0FBF640-BD12-4B8E-AD5C-9D2D4BB5BF13}" type="pres">
      <dgm:prSet presAssocID="{F38F4C84-6264-4DE6-A8BC-244DBF287414}" presName="node" presStyleLbl="node1" presStyleIdx="4" presStyleCnt="5" custLinFactNeighborX="3247" custLinFactNeighborY="831">
        <dgm:presLayoutVars>
          <dgm:bulletEnabled val="1"/>
        </dgm:presLayoutVars>
      </dgm:prSet>
      <dgm:spPr/>
      <dgm:t>
        <a:bodyPr/>
        <a:lstStyle/>
        <a:p>
          <a:endParaRPr lang="en-US"/>
        </a:p>
      </dgm:t>
    </dgm:pt>
  </dgm:ptLst>
  <dgm:cxnLst>
    <dgm:cxn modelId="{73209C1A-4402-4B6F-9374-758530051D7C}" type="presOf" srcId="{C38D4487-ACE3-48F9-AFBF-E556948DEBCD}" destId="{594DF153-0595-49E9-9CD4-F8958FB1C0C5}" srcOrd="0" destOrd="0" presId="urn:microsoft.com/office/officeart/2005/8/layout/default"/>
    <dgm:cxn modelId="{8AD68AA8-E015-4D2B-8CC5-C358308A4A78}" srcId="{6FD886DE-DC3F-459E-969C-6DBFF09754B7}" destId="{C38D4487-ACE3-48F9-AFBF-E556948DEBCD}" srcOrd="0" destOrd="0" parTransId="{B99CEDD8-401B-42AB-9645-288A79B12D10}" sibTransId="{1B1A2500-4992-420D-ACC9-0CEC7AD02DC8}"/>
    <dgm:cxn modelId="{252F6B65-E9E8-4E0A-B748-8902865F0925}" srcId="{6FD886DE-DC3F-459E-969C-6DBFF09754B7}" destId="{135D65A9-5ED6-4A1F-BD09-79569C764731}" srcOrd="2" destOrd="0" parTransId="{BAE06896-1F18-4E51-8E80-8483337D292C}" sibTransId="{FE37D36C-598E-42A5-B32E-A42DD9FC9729}"/>
    <dgm:cxn modelId="{DFC73581-CF7E-4B1B-9BF6-6A026744E831}" srcId="{6FD886DE-DC3F-459E-969C-6DBFF09754B7}" destId="{F38F4C84-6264-4DE6-A8BC-244DBF287414}" srcOrd="4" destOrd="0" parTransId="{4B7035C4-575A-4AEC-94E8-CA60B852001F}" sibTransId="{30885055-D90F-4BD4-A46C-10F1D0053CFF}"/>
    <dgm:cxn modelId="{6DA01BD4-E9E0-462D-B83E-CA8574C9A222}" srcId="{6FD886DE-DC3F-459E-969C-6DBFF09754B7}" destId="{DB821418-1CC5-45EF-BB7A-25D949737F51}" srcOrd="1" destOrd="0" parTransId="{826B8058-297D-402D-8FAA-773647BEFD5B}" sibTransId="{8E69BB31-D78D-4BCD-B541-BD3564D38220}"/>
    <dgm:cxn modelId="{A5EF4C1C-BB11-409F-A0CA-718DF2E17EA7}" type="presOf" srcId="{F38F4C84-6264-4DE6-A8BC-244DBF287414}" destId="{C0FBF640-BD12-4B8E-AD5C-9D2D4BB5BF13}" srcOrd="0" destOrd="0" presId="urn:microsoft.com/office/officeart/2005/8/layout/default"/>
    <dgm:cxn modelId="{4BA38D05-B217-465E-9BD6-AC1617BD0E79}" srcId="{6FD886DE-DC3F-459E-969C-6DBFF09754B7}" destId="{02A5D1AF-7A4D-4537-A440-43D652AB0732}" srcOrd="3" destOrd="0" parTransId="{52A77EBD-E4E5-4978-8E98-4C5C199B3A4A}" sibTransId="{2E6C902D-4928-43AA-90B7-93C58CD73366}"/>
    <dgm:cxn modelId="{746C953C-6168-4D99-95E5-36BBDF9179B9}" type="presOf" srcId="{DB821418-1CC5-45EF-BB7A-25D949737F51}" destId="{E0815C45-873A-42FF-BE0B-9BD71C109D26}" srcOrd="0" destOrd="0" presId="urn:microsoft.com/office/officeart/2005/8/layout/default"/>
    <dgm:cxn modelId="{AACC54BD-BD35-4438-A876-E90A895ADF46}" type="presOf" srcId="{02A5D1AF-7A4D-4537-A440-43D652AB0732}" destId="{5626F144-B17C-4497-AD6D-45E89850B26D}" srcOrd="0" destOrd="0" presId="urn:microsoft.com/office/officeart/2005/8/layout/default"/>
    <dgm:cxn modelId="{BD82BFBD-EC5B-4D7D-A2B4-10C1F329607E}" type="presOf" srcId="{6FD886DE-DC3F-459E-969C-6DBFF09754B7}" destId="{248C47FA-6A0D-48B6-8C75-39C64A209AC8}" srcOrd="0" destOrd="0" presId="urn:microsoft.com/office/officeart/2005/8/layout/default"/>
    <dgm:cxn modelId="{A7C97DE4-72C2-4F3B-9C12-364A8D237A44}" type="presOf" srcId="{135D65A9-5ED6-4A1F-BD09-79569C764731}" destId="{7CF8142E-D655-4750-BA99-39A89C270B9A}" srcOrd="0" destOrd="0" presId="urn:microsoft.com/office/officeart/2005/8/layout/default"/>
    <dgm:cxn modelId="{D93464B4-B756-43F0-BCCC-C37930F291DD}" type="presParOf" srcId="{248C47FA-6A0D-48B6-8C75-39C64A209AC8}" destId="{594DF153-0595-49E9-9CD4-F8958FB1C0C5}" srcOrd="0" destOrd="0" presId="urn:microsoft.com/office/officeart/2005/8/layout/default"/>
    <dgm:cxn modelId="{C67475E7-533C-4DB1-9A25-450F1271CD33}" type="presParOf" srcId="{248C47FA-6A0D-48B6-8C75-39C64A209AC8}" destId="{7B955233-C9A1-43E6-8DEB-6B34CBEFF114}" srcOrd="1" destOrd="0" presId="urn:microsoft.com/office/officeart/2005/8/layout/default"/>
    <dgm:cxn modelId="{9EAE9525-127C-4EEC-9DA7-0460AE5D9CCF}" type="presParOf" srcId="{248C47FA-6A0D-48B6-8C75-39C64A209AC8}" destId="{E0815C45-873A-42FF-BE0B-9BD71C109D26}" srcOrd="2" destOrd="0" presId="urn:microsoft.com/office/officeart/2005/8/layout/default"/>
    <dgm:cxn modelId="{3BE78788-B6AF-47DA-BF6A-7D1147599963}" type="presParOf" srcId="{248C47FA-6A0D-48B6-8C75-39C64A209AC8}" destId="{C5705A70-C837-482E-AC40-73D6DA8FD6FF}" srcOrd="3" destOrd="0" presId="urn:microsoft.com/office/officeart/2005/8/layout/default"/>
    <dgm:cxn modelId="{78CD38BC-8BAB-43BE-9D41-915A78D0B147}" type="presParOf" srcId="{248C47FA-6A0D-48B6-8C75-39C64A209AC8}" destId="{7CF8142E-D655-4750-BA99-39A89C270B9A}" srcOrd="4" destOrd="0" presId="urn:microsoft.com/office/officeart/2005/8/layout/default"/>
    <dgm:cxn modelId="{DF7D9373-5B1E-4DC7-8881-B655D66BA014}" type="presParOf" srcId="{248C47FA-6A0D-48B6-8C75-39C64A209AC8}" destId="{C2B805E2-DF95-4DFE-9BF2-8CEF311BCF38}" srcOrd="5" destOrd="0" presId="urn:microsoft.com/office/officeart/2005/8/layout/default"/>
    <dgm:cxn modelId="{FC0F91A2-9C1B-4E1C-9644-4C64CB009A15}" type="presParOf" srcId="{248C47FA-6A0D-48B6-8C75-39C64A209AC8}" destId="{5626F144-B17C-4497-AD6D-45E89850B26D}" srcOrd="6" destOrd="0" presId="urn:microsoft.com/office/officeart/2005/8/layout/default"/>
    <dgm:cxn modelId="{E8BBD3D1-3045-4455-9A5C-ECFEE59B39B6}" type="presParOf" srcId="{248C47FA-6A0D-48B6-8C75-39C64A209AC8}" destId="{F779BDBF-03DD-4FEE-8661-431FB8821B68}" srcOrd="7" destOrd="0" presId="urn:microsoft.com/office/officeart/2005/8/layout/default"/>
    <dgm:cxn modelId="{322AFF92-35A1-4545-B53E-C9A934D0538D}" type="presParOf" srcId="{248C47FA-6A0D-48B6-8C75-39C64A209AC8}" destId="{C0FBF640-BD12-4B8E-AD5C-9D2D4BB5BF13}"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B61E925-21F4-4DD8-AB7B-1B4C468C1C77}" type="datetimeFigureOut">
              <a:rPr lang="en-US" smtClean="0"/>
              <a:pPr/>
              <a:t>6/13/2021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1672231-8914-4A37-B598-D81834BA22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B61E925-21F4-4DD8-AB7B-1B4C468C1C77}" type="datetimeFigureOut">
              <a:rPr lang="en-US" smtClean="0"/>
              <a:pPr/>
              <a:t>6/13/2021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1672231-8914-4A37-B598-D81834BA22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B61E925-21F4-4DD8-AB7B-1B4C468C1C77}" type="datetimeFigureOut">
              <a:rPr lang="en-US" smtClean="0"/>
              <a:pPr/>
              <a:t>6/13/2021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1672231-8914-4A37-B598-D81834BA22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B61E925-21F4-4DD8-AB7B-1B4C468C1C77}" type="datetimeFigureOut">
              <a:rPr lang="en-US" smtClean="0"/>
              <a:pPr/>
              <a:t>6/13/2021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672231-8914-4A37-B598-D81834BA22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B61E925-21F4-4DD8-AB7B-1B4C468C1C77}" type="datetimeFigureOut">
              <a:rPr lang="en-US" smtClean="0"/>
              <a:pPr/>
              <a:t>6/13/2021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672231-8914-4A37-B598-D81834BA22E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B61E925-21F4-4DD8-AB7B-1B4C468C1C77}" type="datetimeFigureOut">
              <a:rPr lang="en-US" smtClean="0"/>
              <a:pPr/>
              <a:t>6/13/2021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1672231-8914-4A37-B598-D81834BA22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ideo" Target="file:///C:\Users\Dell\Desktop\&#2470;&#2497;&#2439;%20&#2468;&#2496;&#2480;&#2503;%20__%20&#2453;&#2476;&#2495;&#2468;&#2494;%20__%20&#2474;&#2462;&#2509;&#2458;&#2478;%20&#2438;&#2478;&#2494;&#2480;%20&#2476;&#2494;&#2434;&#2482;&#2494;%20&#2476;&#2439;%20__%20PEC%20Bangla%20__%20Dui%20Tire%20Kobita%20__%20Five%20Bangla.m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1524000"/>
            <a:ext cx="5486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err="1" smtClean="0"/>
              <a:t>স্বাগতম</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r>
              <a:rPr lang="bn-BD" sz="3600" dirty="0" smtClean="0"/>
              <a:t>মূল্যায়ণ/একক কাজ</a:t>
            </a:r>
            <a:endParaRPr lang="en-US" sz="3600" dirty="0"/>
          </a:p>
        </p:txBody>
      </p:sp>
      <p:sp>
        <p:nvSpPr>
          <p:cNvPr id="3" name="Content Placeholder 2"/>
          <p:cNvSpPr>
            <a:spLocks noGrp="1"/>
          </p:cNvSpPr>
          <p:nvPr>
            <p:ph idx="1"/>
          </p:nvPr>
        </p:nvSpPr>
        <p:spPr>
          <a:xfrm>
            <a:off x="457200" y="1600200"/>
            <a:ext cx="8229600" cy="5029200"/>
          </a:xfrm>
          <a:solidFill>
            <a:schemeClr val="accent6">
              <a:lumMod val="40000"/>
              <a:lumOff val="60000"/>
            </a:schemeClr>
          </a:solidFill>
        </p:spPr>
        <p:txBody>
          <a:bodyPr/>
          <a:lstStyle/>
          <a:p>
            <a:r>
              <a:rPr lang="bn-BD" dirty="0" smtClean="0"/>
              <a:t>রবীন্দ্রনাথ ঠাঁকুর কত সালে জন্ম গ্রহণ করেন?</a:t>
            </a:r>
          </a:p>
          <a:p>
            <a:r>
              <a:rPr lang="bn-BD" dirty="0" smtClean="0"/>
              <a:t>রবীন্দ্রনাথ ঠাঁকুর কত সালে নোবেল পুরুস্কার পান?</a:t>
            </a:r>
          </a:p>
          <a:p>
            <a:r>
              <a:rPr lang="bn-BD" dirty="0" smtClean="0"/>
              <a:t>নির্জন শব্দের অর্থ কী?</a:t>
            </a:r>
          </a:p>
          <a:p>
            <a:r>
              <a:rPr lang="bn-BD" dirty="0" smtClean="0"/>
              <a:t>নদীর বালুচরে কী ঘটে?</a:t>
            </a:r>
          </a:p>
          <a:p>
            <a:r>
              <a:rPr lang="bn-BD" dirty="0" smtClean="0"/>
              <a:t>দুই তীরে কবিতায় ওই পারের বনটি কেমন?</a:t>
            </a:r>
          </a:p>
          <a:p>
            <a:r>
              <a:rPr lang="bn-BD" dirty="0" smtClean="0"/>
              <a:t>ঘাটে বধূর মেলা বলতে কী বুঝানো হয়েছে?</a:t>
            </a:r>
          </a:p>
          <a:p>
            <a:r>
              <a:rPr lang="bn-BD" dirty="0" smtClean="0"/>
              <a:t>সাকাল-সন্ধেবেলা ছেলের দল কী করে?</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2358"/>
          </a:xfrm>
          <a:solidFill>
            <a:schemeClr val="accent1">
              <a:lumMod val="40000"/>
              <a:lumOff val="60000"/>
            </a:schemeClr>
          </a:solidFill>
        </p:spPr>
        <p:txBody>
          <a:bodyPr>
            <a:normAutofit/>
          </a:bodyPr>
          <a:lstStyle/>
          <a:p>
            <a:r>
              <a:rPr lang="bn-BD" sz="3600" dirty="0" smtClean="0"/>
              <a:t>দলীয় কাজ</a:t>
            </a:r>
            <a:endParaRPr lang="en-US" sz="3600" dirty="0"/>
          </a:p>
        </p:txBody>
      </p:sp>
      <p:sp>
        <p:nvSpPr>
          <p:cNvPr id="3" name="Content Placeholder 2"/>
          <p:cNvSpPr>
            <a:spLocks noGrp="1"/>
          </p:cNvSpPr>
          <p:nvPr>
            <p:ph idx="1"/>
          </p:nvPr>
        </p:nvSpPr>
        <p:spPr>
          <a:xfrm>
            <a:off x="457200" y="1600200"/>
            <a:ext cx="8229600" cy="4800600"/>
          </a:xfrm>
          <a:solidFill>
            <a:schemeClr val="accent1">
              <a:lumMod val="40000"/>
              <a:lumOff val="60000"/>
            </a:schemeClr>
          </a:solidFill>
        </p:spPr>
        <p:txBody>
          <a:bodyPr/>
          <a:lstStyle/>
          <a:p>
            <a:pPr>
              <a:buNone/>
            </a:pPr>
            <a:endParaRPr lang="bn-BD" dirty="0" smtClean="0"/>
          </a:p>
          <a:p>
            <a:pPr>
              <a:buNone/>
            </a:pPr>
            <a:endParaRPr lang="bn-BD" dirty="0" smtClean="0"/>
          </a:p>
          <a:p>
            <a:pPr>
              <a:buNone/>
            </a:pPr>
            <a:r>
              <a:rPr lang="bn-BD" dirty="0" smtClean="0"/>
              <a:t>সবাই মিলে কবিতাটি আবৃত্তি কর।</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2358"/>
          </a:xfrm>
          <a:solidFill>
            <a:schemeClr val="bg2">
              <a:lumMod val="90000"/>
            </a:schemeClr>
          </a:solidFill>
        </p:spPr>
        <p:txBody>
          <a:bodyPr>
            <a:normAutofit/>
          </a:bodyPr>
          <a:lstStyle/>
          <a:p>
            <a:r>
              <a:rPr lang="bn-BD" sz="3600" dirty="0" smtClean="0"/>
              <a:t>বাড়ীর কাজ</a:t>
            </a:r>
            <a:endParaRPr lang="en-US" sz="3600" dirty="0"/>
          </a:p>
        </p:txBody>
      </p:sp>
      <p:sp>
        <p:nvSpPr>
          <p:cNvPr id="3" name="Content Placeholder 2"/>
          <p:cNvSpPr>
            <a:spLocks noGrp="1"/>
          </p:cNvSpPr>
          <p:nvPr>
            <p:ph idx="1"/>
          </p:nvPr>
        </p:nvSpPr>
        <p:spPr>
          <a:xfrm>
            <a:off x="457200" y="1600200"/>
            <a:ext cx="8229600" cy="4800600"/>
          </a:xfrm>
          <a:solidFill>
            <a:schemeClr val="bg2">
              <a:lumMod val="90000"/>
            </a:schemeClr>
          </a:solidFill>
        </p:spPr>
        <p:txBody>
          <a:bodyPr/>
          <a:lstStyle/>
          <a:p>
            <a:pPr>
              <a:buNone/>
            </a:pPr>
            <a:endParaRPr lang="bn-BD" dirty="0" smtClean="0"/>
          </a:p>
          <a:p>
            <a:pPr>
              <a:buNone/>
            </a:pPr>
            <a:endParaRPr lang="bn-BD" dirty="0" smtClean="0"/>
          </a:p>
          <a:p>
            <a:pPr>
              <a:buNone/>
            </a:pPr>
            <a:r>
              <a:rPr lang="bn-BD" dirty="0" smtClean="0"/>
              <a:t>দুই তীরে কবিতার মূল ভাব নিজের ভাষায় লিখ।</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pic>
        <p:nvPicPr>
          <p:cNvPr id="3" name="Picture 2" descr="download (7).jpg"/>
          <p:cNvPicPr>
            <a:picLocks noChangeAspect="1"/>
          </p:cNvPicPr>
          <p:nvPr/>
        </p:nvPicPr>
        <p:blipFill>
          <a:blip r:embed="rId2"/>
          <a:stretch>
            <a:fillRect/>
          </a:stretch>
        </p:blipFill>
        <p:spPr>
          <a:xfrm>
            <a:off x="914400" y="609600"/>
            <a:ext cx="7391400" cy="5562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2">
              <a:lumMod val="20000"/>
              <a:lumOff val="80000"/>
            </a:schemeClr>
          </a:solidFill>
        </p:spPr>
        <p:txBody>
          <a:bodyPr>
            <a:normAutofit fontScale="90000"/>
          </a:bodyPr>
          <a:lstStyle/>
          <a:p>
            <a:r>
              <a:rPr lang="bn-BD" sz="3600" dirty="0"/>
              <a:t/>
            </a:r>
            <a:br>
              <a:rPr lang="bn-BD" sz="3600" dirty="0"/>
            </a:br>
            <a:r>
              <a:rPr lang="bn-BD" sz="3600" dirty="0" smtClean="0"/>
              <a:t/>
            </a:r>
            <a:br>
              <a:rPr lang="bn-BD" sz="3600" dirty="0" smtClean="0"/>
            </a:br>
            <a:r>
              <a:rPr lang="bn-BD" sz="3600" dirty="0"/>
              <a:t/>
            </a:r>
            <a:br>
              <a:rPr lang="bn-BD" sz="3600" dirty="0"/>
            </a:br>
            <a:r>
              <a:rPr lang="en-US" sz="3600" dirty="0" err="1" smtClean="0"/>
              <a:t>সাবিকুন</a:t>
            </a:r>
            <a:r>
              <a:rPr lang="en-US" sz="3600" dirty="0" smtClean="0"/>
              <a:t> </a:t>
            </a:r>
            <a:r>
              <a:rPr lang="en-US" sz="3600" dirty="0" err="1" smtClean="0"/>
              <a:t>নাহার</a:t>
            </a:r>
            <a:r>
              <a:rPr lang="en-US" sz="3600" dirty="0" smtClean="0"/>
              <a:t/>
            </a:r>
            <a:br>
              <a:rPr lang="en-US" sz="3600" dirty="0" smtClean="0"/>
            </a:br>
            <a:r>
              <a:rPr lang="bn-BD" sz="3600" dirty="0" smtClean="0"/>
              <a:t>সহকারি শিক্ষক</a:t>
            </a:r>
            <a:br>
              <a:rPr lang="bn-BD" sz="3600" dirty="0" smtClean="0"/>
            </a:br>
            <a:r>
              <a:rPr lang="en-US" sz="3600" dirty="0" err="1" smtClean="0"/>
              <a:t>দক্ষিণ</a:t>
            </a:r>
            <a:r>
              <a:rPr lang="en-US" sz="3600" dirty="0" smtClean="0"/>
              <a:t> </a:t>
            </a:r>
            <a:r>
              <a:rPr lang="en-US" sz="3600" dirty="0" err="1" smtClean="0"/>
              <a:t>কারারচর</a:t>
            </a:r>
            <a:r>
              <a:rPr lang="en-US" sz="3600" dirty="0" smtClean="0"/>
              <a:t> </a:t>
            </a:r>
            <a:r>
              <a:rPr lang="en-US" sz="3600" dirty="0" err="1" smtClean="0"/>
              <a:t>সরকারি</a:t>
            </a:r>
            <a:r>
              <a:rPr lang="en-US" sz="3600" dirty="0" smtClean="0"/>
              <a:t> </a:t>
            </a:r>
            <a:r>
              <a:rPr lang="en-US" sz="3600" dirty="0" err="1" smtClean="0"/>
              <a:t>প্রাথমিক</a:t>
            </a:r>
            <a:r>
              <a:rPr lang="en-US" sz="3600" dirty="0" smtClean="0"/>
              <a:t> </a:t>
            </a:r>
            <a:r>
              <a:rPr lang="en-US" sz="3600" dirty="0" err="1" smtClean="0"/>
              <a:t>বিদ্যালয়</a:t>
            </a:r>
            <a:r>
              <a:rPr lang="en-US" sz="3600" dirty="0" smtClean="0"/>
              <a:t/>
            </a:r>
            <a:br>
              <a:rPr lang="en-US" sz="3600" dirty="0" smtClean="0"/>
            </a:br>
            <a:r>
              <a:rPr lang="en-US" sz="3600" dirty="0" err="1" smtClean="0"/>
              <a:t>শিবপুর</a:t>
            </a:r>
            <a:r>
              <a:rPr lang="en-US" sz="3600" dirty="0" smtClean="0"/>
              <a:t>, </a:t>
            </a:r>
            <a:r>
              <a:rPr lang="en-US" sz="3600" dirty="0" err="1" smtClean="0"/>
              <a:t>নরসিংদী</a:t>
            </a:r>
            <a:r>
              <a:rPr lang="en-US" sz="3600" smtClean="0"/>
              <a:t>।</a:t>
            </a:r>
            <a:br>
              <a:rPr lang="en-US" sz="3600" smtClean="0"/>
            </a:br>
            <a:r>
              <a:rPr lang="bn-BD" sz="3600" dirty="0" smtClean="0"/>
              <a:t/>
            </a:r>
            <a:br>
              <a:rPr lang="bn-BD" sz="3600" dirty="0" smtClean="0"/>
            </a:br>
            <a:r>
              <a:rPr lang="bn-BD" sz="3600" dirty="0"/>
              <a:t/>
            </a:r>
            <a:br>
              <a:rPr lang="bn-BD" sz="3600" dirty="0"/>
            </a:br>
            <a:r>
              <a:rPr lang="bn-BD" sz="3600" dirty="0" smtClean="0"/>
              <a:t/>
            </a:r>
            <a:br>
              <a:rPr lang="bn-BD" sz="3600" dirty="0" smtClean="0"/>
            </a:br>
            <a:r>
              <a:rPr lang="bn-BD" sz="3600" dirty="0"/>
              <a:t/>
            </a:r>
            <a:br>
              <a:rPr lang="bn-BD" sz="3600" dirty="0"/>
            </a:br>
            <a:r>
              <a:rPr lang="bn-BD" sz="3600" dirty="0" smtClean="0"/>
              <a:t/>
            </a:r>
            <a:br>
              <a:rPr lang="bn-BD" sz="3600" dirty="0" smtClean="0"/>
            </a:br>
            <a:r>
              <a:rPr lang="bn-BD" sz="3600" dirty="0" smtClean="0"/>
              <a:t>শ্রেনিঃ৫ম</a:t>
            </a:r>
            <a:br>
              <a:rPr lang="bn-BD" sz="3600" dirty="0" smtClean="0"/>
            </a:br>
            <a:r>
              <a:rPr lang="bn-BD" sz="3600" dirty="0" smtClean="0"/>
              <a:t> বিষয়ঃবাংলা</a:t>
            </a:r>
            <a:br>
              <a:rPr lang="bn-BD" sz="3600" dirty="0" smtClean="0"/>
            </a:br>
            <a:r>
              <a:rPr lang="bn-BD" sz="3600" dirty="0" smtClean="0"/>
              <a:t/>
            </a:r>
            <a:br>
              <a:rPr lang="bn-BD" sz="3600" dirty="0" smtClean="0"/>
            </a:br>
            <a:endParaRPr lang="en-US" sz="3600" dirty="0"/>
          </a:p>
        </p:txBody>
      </p:sp>
      <p:sp>
        <p:nvSpPr>
          <p:cNvPr id="3" name="Down Arrow 2"/>
          <p:cNvSpPr/>
          <p:nvPr/>
        </p:nvSpPr>
        <p:spPr>
          <a:xfrm>
            <a:off x="4419600" y="3276600"/>
            <a:ext cx="484632" cy="978408"/>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42).jpg"/>
          <p:cNvPicPr>
            <a:picLocks noChangeAspect="1"/>
          </p:cNvPicPr>
          <p:nvPr/>
        </p:nvPicPr>
        <p:blipFill>
          <a:blip r:embed="rId2"/>
          <a:stretch>
            <a:fillRect/>
          </a:stretch>
        </p:blipFill>
        <p:spPr>
          <a:xfrm>
            <a:off x="304800" y="533400"/>
            <a:ext cx="8305800" cy="5867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2358"/>
          </a:xfrm>
          <a:solidFill>
            <a:schemeClr val="accent3">
              <a:lumMod val="40000"/>
              <a:lumOff val="60000"/>
            </a:schemeClr>
          </a:solidFill>
        </p:spPr>
        <p:txBody>
          <a:bodyPr>
            <a:normAutofit/>
          </a:bodyPr>
          <a:lstStyle/>
          <a:p>
            <a:r>
              <a:rPr lang="bn-BD" sz="3600" dirty="0" smtClean="0"/>
              <a:t>আজকের পাঠঃ দুই তীরে</a:t>
            </a:r>
            <a:endParaRPr lang="en-US" sz="3600" dirty="0"/>
          </a:p>
        </p:txBody>
      </p:sp>
      <p:sp>
        <p:nvSpPr>
          <p:cNvPr id="3" name="Content Placeholder 2"/>
          <p:cNvSpPr>
            <a:spLocks noGrp="1"/>
          </p:cNvSpPr>
          <p:nvPr>
            <p:ph idx="1"/>
          </p:nvPr>
        </p:nvSpPr>
        <p:spPr>
          <a:xfrm>
            <a:off x="457200" y="1600200"/>
            <a:ext cx="8229600" cy="4800600"/>
          </a:xfrm>
          <a:solidFill>
            <a:schemeClr val="accent3">
              <a:lumMod val="40000"/>
              <a:lumOff val="60000"/>
            </a:schemeClr>
          </a:solidFill>
        </p:spPr>
        <p:txBody>
          <a:bodyPr/>
          <a:lstStyle/>
          <a:p>
            <a:pPr>
              <a:buNone/>
            </a:pPr>
            <a:endParaRPr lang="bn-BD" dirty="0" smtClean="0"/>
          </a:p>
          <a:p>
            <a:pPr>
              <a:buNone/>
            </a:pPr>
            <a:r>
              <a:rPr lang="bn-BD" dirty="0" smtClean="0"/>
              <a:t>এই পাঠ শেষে----</a:t>
            </a:r>
          </a:p>
          <a:p>
            <a:pPr>
              <a:buNone/>
            </a:pPr>
            <a:r>
              <a:rPr lang="bn-BD" dirty="0" smtClean="0"/>
              <a:t>.কবি পরিচিতি বলতে পারবে;</a:t>
            </a:r>
          </a:p>
          <a:p>
            <a:pPr>
              <a:buNone/>
            </a:pPr>
            <a:r>
              <a:rPr lang="bn-BD" dirty="0" smtClean="0"/>
              <a:t>.নতুন শব্দের অর্থ লিখতে পারবে;</a:t>
            </a:r>
          </a:p>
          <a:p>
            <a:pPr>
              <a:buNone/>
            </a:pPr>
            <a:r>
              <a:rPr lang="bn-BD" dirty="0" smtClean="0"/>
              <a:t>.কবিতার মূল ভাব বর্ণনা করতে পারবে।</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17).jpg"/>
          <p:cNvPicPr>
            <a:picLocks noChangeAspect="1"/>
          </p:cNvPicPr>
          <p:nvPr/>
        </p:nvPicPr>
        <p:blipFill>
          <a:blip r:embed="rId2"/>
          <a:stretch>
            <a:fillRect/>
          </a:stretch>
        </p:blipFill>
        <p:spPr>
          <a:xfrm>
            <a:off x="533400" y="533400"/>
            <a:ext cx="7848600" cy="57911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endParaRPr lang="en-US" dirty="0"/>
          </a:p>
        </p:txBody>
      </p:sp>
      <p:graphicFrame>
        <p:nvGraphicFramePr>
          <p:cNvPr id="3" name="Diagram 2"/>
          <p:cNvGraphicFramePr/>
          <p:nvPr/>
        </p:nvGraphicFramePr>
        <p:xfrm>
          <a:off x="990600" y="1143000"/>
          <a:ext cx="739140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দুই তীরে __ কবিতা __ পঞ্চম আমার বাংলা বই __ PEC Bangla __ Dui Tire Kobita __ Five Bangla.mp4">
            <a:hlinkClick r:id="" action="ppaction://media"/>
          </p:cNvPr>
          <p:cNvPicPr>
            <a:picLocks noRot="1" noChangeAspect="1"/>
          </p:cNvPicPr>
          <p:nvPr>
            <a:videoFile r:link="rId1"/>
          </p:nvPr>
        </p:nvPicPr>
        <p:blipFill>
          <a:blip r:embed="rId3"/>
          <a:stretch>
            <a:fillRect/>
          </a:stretch>
        </p:blipFill>
        <p:spPr>
          <a:xfrm>
            <a:off x="609600" y="457200"/>
            <a:ext cx="7924800" cy="601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a:solidFill>
            <a:schemeClr val="accent4">
              <a:lumMod val="40000"/>
              <a:lumOff val="60000"/>
            </a:schemeClr>
          </a:solidFill>
        </p:spPr>
        <p:txBody>
          <a:bodyPr>
            <a:normAutofit/>
          </a:bodyPr>
          <a:lstStyle/>
          <a:p>
            <a:r>
              <a:rPr lang="bn-BD" sz="3600" dirty="0" smtClean="0"/>
              <a:t>নতুন শব্দ ও তার অর্থ</a:t>
            </a:r>
            <a:br>
              <a:rPr lang="bn-BD" sz="3600" dirty="0" smtClean="0"/>
            </a:br>
            <a:r>
              <a:rPr lang="bn-BD" sz="3600" dirty="0" smtClean="0"/>
              <a:t/>
            </a:r>
            <a:br>
              <a:rPr lang="bn-BD" sz="3600" dirty="0" smtClean="0"/>
            </a:br>
            <a:r>
              <a:rPr lang="bn-BD" sz="3600" dirty="0" smtClean="0"/>
              <a:t>নির্জন-জন শুন্য স্থান</a:t>
            </a:r>
            <a:br>
              <a:rPr lang="bn-BD" sz="3600" dirty="0" smtClean="0"/>
            </a:br>
            <a:r>
              <a:rPr lang="bn-BD" sz="3600" dirty="0" smtClean="0"/>
              <a:t>চকাচকি-হাঁস জাতীয় পাখি</a:t>
            </a:r>
            <a:br>
              <a:rPr lang="bn-BD" sz="3600" dirty="0" smtClean="0"/>
            </a:br>
            <a:r>
              <a:rPr lang="bn-BD" sz="3600" dirty="0" smtClean="0"/>
              <a:t>তট-নদীরতীর</a:t>
            </a:r>
            <a:br>
              <a:rPr lang="bn-BD" sz="3600" dirty="0" smtClean="0"/>
            </a:br>
            <a:r>
              <a:rPr lang="bn-BD" sz="3600" dirty="0" smtClean="0"/>
              <a:t>ডিঙি-এক ধরনের নৌকা</a:t>
            </a:r>
            <a:br>
              <a:rPr lang="bn-BD" sz="3600" dirty="0" smtClean="0"/>
            </a:br>
            <a:r>
              <a:rPr lang="bn-BD" sz="3600" dirty="0" smtClean="0"/>
              <a:t>আচ্ছাদন-ঢাকনি,ছাউনি</a:t>
            </a:r>
            <a:br>
              <a:rPr lang="bn-BD" sz="3600" dirty="0" smtClean="0"/>
            </a:br>
            <a:r>
              <a:rPr lang="bn-BD" sz="3600" dirty="0" smtClean="0"/>
              <a:t>বেণুবন-বাঁশবন</a:t>
            </a:r>
            <a:br>
              <a:rPr lang="bn-BD" sz="3600" dirty="0" smtClean="0"/>
            </a:b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5">
              <a:lumMod val="40000"/>
              <a:lumOff val="60000"/>
            </a:schemeClr>
          </a:solidFill>
        </p:spPr>
        <p:txBody>
          <a:bodyPr>
            <a:normAutofit/>
          </a:bodyPr>
          <a:lstStyle/>
          <a:p>
            <a:pPr algn="l"/>
            <a:r>
              <a:rPr lang="bn-BD" sz="3200" dirty="0" smtClean="0"/>
              <a:t>কবিতার মূলভাব</a:t>
            </a:r>
            <a:br>
              <a:rPr lang="bn-BD" sz="3200" dirty="0" smtClean="0"/>
            </a:br>
            <a:r>
              <a:rPr lang="bn-BD" sz="3200" dirty="0" smtClean="0"/>
              <a:t>একটি নদী,তার দুই তীরে দু-জন মানুষ বাস করে।একজন ভালোবাসে তার নদীর বালুচর, শরৎকালে চকাচকিরা যেখানে ঘর বাঁধে।এর</a:t>
            </a:r>
            <a:br>
              <a:rPr lang="bn-BD" sz="3200" dirty="0" smtClean="0"/>
            </a:br>
            <a:r>
              <a:rPr lang="bn-BD" sz="3200" dirty="0" smtClean="0"/>
              <a:t>তীরে তীরে ফুটে থাকে কাশফুল।শীতের সময় হাঁসেরা এসে ভিড় করে,কচ্ছপ রোদ পোহায়।সন্ধ্যায় জেলের ডিঙি এসে ভেড়ে।অন্যজন ভালোবাসে বন,যার আছে ঘন ছায়া।সেখান থেকে একটা রাস্তা এসে মিশেছে নদীতে।নদীর ঘাটে বধূরা আসে,ছেলেরা জলে ভেলা ভাসায়।একটি নদী দুই তীরের মানুষকে কী সুন্দর মিলিয়ে দিয়েছে।</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116</Words>
  <Application>Microsoft Office PowerPoint</Application>
  <PresentationFormat>On-screen Show (4:3)</PresentationFormat>
  <Paragraphs>32</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Slide 1</vt:lpstr>
      <vt:lpstr>   সাবিকুন নাহার সহকারি শিক্ষক দক্ষিণ কারারচর সরকারি প্রাথমিক বিদ্যালয় শিবপুর, নরসিংদী।      শ্রেনিঃ৫ম  বিষয়ঃবাংলা  </vt:lpstr>
      <vt:lpstr>Slide 3</vt:lpstr>
      <vt:lpstr>আজকের পাঠঃ দুই তীরে</vt:lpstr>
      <vt:lpstr>Slide 5</vt:lpstr>
      <vt:lpstr>Slide 6</vt:lpstr>
      <vt:lpstr>Slide 7</vt:lpstr>
      <vt:lpstr>নতুন শব্দ ও তার অর্থ  নির্জন-জন শুন্য স্থান চকাচকি-হাঁস জাতীয় পাখি তট-নদীরতীর ডিঙি-এক ধরনের নৌকা আচ্ছাদন-ঢাকনি,ছাউনি বেণুবন-বাঁশবন </vt:lpstr>
      <vt:lpstr>কবিতার মূলভাব একটি নদী,তার দুই তীরে দু-জন মানুষ বাস করে।একজন ভালোবাসে তার নদীর বালুচর, শরৎকালে চকাচকিরা যেখানে ঘর বাঁধে।এর তীরে তীরে ফুটে থাকে কাশফুল।শীতের সময় হাঁসেরা এসে ভিড় করে,কচ্ছপ রোদ পোহায়।সন্ধ্যায় জেলের ডিঙি এসে ভেড়ে।অন্যজন ভালোবাসে বন,যার আছে ঘন ছায়া।সেখান থেকে একটা রাস্তা এসে মিশেছে নদীতে।নদীর ঘাটে বধূরা আসে,ছেলেরা জলে ভেলা ভাসায়।একটি নদী দুই তীরের মানুষকে কী সুন্দর মিলিয়ে দিয়েছে।</vt:lpstr>
      <vt:lpstr>মূল্যায়ণ/একক কাজ</vt:lpstr>
      <vt:lpstr>দলীয় কাজ</vt:lpstr>
      <vt:lpstr>বাড়ীর কাজ</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E-Center</cp:lastModifiedBy>
  <cp:revision>19</cp:revision>
  <dcterms:created xsi:type="dcterms:W3CDTF">2021-03-13T06:01:50Z</dcterms:created>
  <dcterms:modified xsi:type="dcterms:W3CDTF">2021-06-14T05:39:28Z</dcterms:modified>
</cp:coreProperties>
</file>