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86" r:id="rId13"/>
    <p:sldId id="271" r:id="rId14"/>
    <p:sldId id="272" r:id="rId15"/>
    <p:sldId id="273" r:id="rId16"/>
    <p:sldId id="274" r:id="rId17"/>
    <p:sldId id="283" r:id="rId18"/>
    <p:sldId id="275" r:id="rId19"/>
    <p:sldId id="276" r:id="rId20"/>
    <p:sldId id="285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88C"/>
    <a:srgbClr val="708598"/>
    <a:srgbClr val="D1EBC8"/>
    <a:srgbClr val="A5D7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3BA5-62A7-4C0B-B528-B82725D22E85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390F0-C163-4013-B72F-ADC9D07D6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01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51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5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4ED0-F1A4-4B16-A0E8-5CE12EA89A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91CE90-A463-482C-BF7E-50EE73404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CE8DE5-F25C-47C9-BB33-D00AD6C99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9BFAA0-8D1A-44AA-A4CF-8132796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A0FAE-0BD2-4B1B-B055-27BAD430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70E5CC-05E0-41CE-B347-3C811672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84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D3D17-9A51-4DD8-B30D-4F7F9EE0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EE47EE-0169-49AB-993D-D6489B592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7C79DA-4436-4BCB-8CCF-C3338D6D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F11AF0-471F-405D-B829-89D8521D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34923D-6469-4765-A15D-7A639F40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B45513-C213-4803-804C-FB01A4F43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D31FEF-6A4F-4079-AC72-0D55902C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69D78C-5B0F-49FF-9F98-FFFA4D75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1DB11B-301A-4BD0-BC6D-5304F520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D445D6-22EC-4FF1-A3FF-A58788D8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07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4A430-65DA-4261-990C-1FFFFBF6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D18D7-2DF8-4F51-982C-94D6B9A5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F6F365-FF41-41CF-AC49-E3CB39E6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58EA19-3256-43D6-A738-1DFEC877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19F7CF-650E-40EC-80C0-C55AE909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97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5A61E-29F4-4003-AC1C-8AED468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AC0982-712A-4724-B4B7-69A1136B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771A5B-3065-4CAA-B829-8A0FF015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66B93E-328D-4D90-A9D0-BEC03124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6F3032-0611-4494-921D-046D34D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823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09ABC-CB49-4C80-8032-4A183C89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F4D898-FEA5-4142-BAE8-FA8F28FF3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BEFF33-3079-42B6-89EE-6637ED56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02EE1A-1E41-4D13-A0E6-939E70BF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758697-3860-41A0-93D6-5FA1E094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D4D38B-5011-45C4-9624-B1B419D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75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202C4-C576-4FB5-BDA2-41CBE042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9EB3C3-1100-4232-B4EB-CEFB7189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9AC4E1-B425-4809-8A74-C9D95652E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72D0D7-90DC-4C45-B985-DBB1CBA5E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6C375E-B711-4EDE-955D-609EEF70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025D11-C6AE-4873-8B3E-0D8EB832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EAA1B2-6A12-470F-B46D-9C5FB5A1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70BFEC5-0264-46E2-907E-57467793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3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21071-9063-4564-A9FA-8B80D892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08B709-7CDD-4BDC-82C0-CEDE423C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AA7AC6-CFD2-4171-9312-76AA5B6E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5D6B0C-78BF-416E-8696-06453024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47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B70DED-8C36-4EF9-A01E-C5062C64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C34B9E-39E3-47C4-A209-607741EF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430D01-82F0-4F3D-ABDF-B2F59168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7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312D0-DEA5-4AC4-8174-CAE89C9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857CF-00E0-4D86-9912-8CD94E67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F12050-020F-42E0-A006-A6B44EEA1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723596-C2D3-432D-B111-CA8E37DF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EDC52E-6FC1-42B1-A782-DA5B3638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D45392-2705-4DD2-94DA-101A48EB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2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89FDF4-E8D8-4E90-9E9E-0BA54B7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53325A-E780-42F1-8FBC-DD2376211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5F1AD9-F3B1-4CBB-802D-D37AC0645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C94787-5CFE-40CA-B66A-757174E2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4F45E6-422F-490C-9936-973AD476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CA6B6E-3B84-4D19-857B-52D638F7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8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E16CC0-DA2E-4424-A156-A7DD47C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BD13A8-D743-44DD-A4F2-264D5D2A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D6A60D-3C17-4845-8AB2-E4107626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4E92-A2A9-46B4-BF79-9B4765F08BA7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FC5765-2659-4B5B-BDE4-F43C3FF31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2790EA-2D26-4D46-A973-C3C09241F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4F23-F683-423E-954D-4011D4E8E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35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6B2F41-432D-4ED8-8A7D-ED9DC8C1C33A}"/>
              </a:ext>
            </a:extLst>
          </p:cNvPr>
          <p:cNvSpPr/>
          <p:nvPr/>
        </p:nvSpPr>
        <p:spPr>
          <a:xfrm>
            <a:off x="1132449" y="218939"/>
            <a:ext cx="9927102" cy="1131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643D6A-B70A-47FA-B9FC-34A5BB745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92" y="1690906"/>
            <a:ext cx="8907415" cy="4541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2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4192174" y="5065344"/>
            <a:ext cx="264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টেবিল-চেয়ার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C93775-DFAF-44C3-839C-86C3C2E4853C}"/>
              </a:ext>
            </a:extLst>
          </p:cNvPr>
          <p:cNvSpPr txBox="1"/>
          <p:nvPr/>
        </p:nvSpPr>
        <p:spPr>
          <a:xfrm>
            <a:off x="3778003" y="5092225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240AC6-D294-4581-8DAD-3BAFB979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44">
            <a:off x="1808603" y="684786"/>
            <a:ext cx="1694795" cy="169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F35883-B7FC-47EA-A12B-1948261CC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81"/>
          <a:stretch/>
        </p:blipFill>
        <p:spPr>
          <a:xfrm rot="432613">
            <a:off x="1111893" y="2337551"/>
            <a:ext cx="2324100" cy="1810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50DD59-279C-45CC-8524-B9E8B2406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66" b="5101"/>
          <a:stretch/>
        </p:blipFill>
        <p:spPr>
          <a:xfrm>
            <a:off x="4139712" y="2471880"/>
            <a:ext cx="2569236" cy="1814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BA1D94-FBD1-40CA-A0E3-646923F6A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4" y="508050"/>
            <a:ext cx="1353225" cy="1989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AC861F-8641-4DA5-92B9-73E563E92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26"/>
          <a:stretch/>
        </p:blipFill>
        <p:spPr>
          <a:xfrm>
            <a:off x="7137835" y="2445416"/>
            <a:ext cx="4058130" cy="2452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4F2F68-F336-4AA9-B47D-5780C37DE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4" y="684785"/>
            <a:ext cx="1694795" cy="1694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45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4459454" y="5577281"/>
            <a:ext cx="243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 ও বাস  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3B27AC-06CE-4B23-8C2D-41CA6F553B4F}"/>
              </a:ext>
            </a:extLst>
          </p:cNvPr>
          <p:cNvSpPr txBox="1"/>
          <p:nvPr/>
        </p:nvSpPr>
        <p:spPr>
          <a:xfrm>
            <a:off x="3938949" y="5577281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69AD2F-2D0D-4C4F-8A28-D17B64CE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4" y="851514"/>
            <a:ext cx="5945757" cy="4169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A7510F-F4B4-4B4F-A193-6C661849E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3" r="30664"/>
          <a:stretch/>
        </p:blipFill>
        <p:spPr>
          <a:xfrm>
            <a:off x="6457071" y="851514"/>
            <a:ext cx="5223615" cy="4169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0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2569921" y="6082098"/>
            <a:ext cx="844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ট্রেন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3B27AC-06CE-4B23-8C2D-41CA6F553B4F}"/>
              </a:ext>
            </a:extLst>
          </p:cNvPr>
          <p:cNvSpPr txBox="1"/>
          <p:nvPr/>
        </p:nvSpPr>
        <p:spPr>
          <a:xfrm>
            <a:off x="3895410" y="6057490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41D184-1DE8-441D-9EDB-C4B0D81C06CE}"/>
              </a:ext>
            </a:extLst>
          </p:cNvPr>
          <p:cNvSpPr txBox="1"/>
          <p:nvPr/>
        </p:nvSpPr>
        <p:spPr>
          <a:xfrm>
            <a:off x="8606861" y="5981890"/>
            <a:ext cx="101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3CC9ED-EA25-4650-8575-0A5E9E5C7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60"/>
          <a:stretch/>
        </p:blipFill>
        <p:spPr>
          <a:xfrm>
            <a:off x="6096000" y="2763360"/>
            <a:ext cx="5239656" cy="2983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01F7C3-17C0-4B9C-96CB-FA1BBB7C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35"/>
            <a:ext cx="5342969" cy="2770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6C252E-8E5D-4E65-B7B6-7EEA89682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6" t="13561" r="7162" b="15541"/>
          <a:stretch/>
        </p:blipFill>
        <p:spPr>
          <a:xfrm>
            <a:off x="604963" y="3107866"/>
            <a:ext cx="5239656" cy="2742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99FC5F-AA04-4691-9C49-F489E581B2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59"/>
          <a:stretch/>
        </p:blipFill>
        <p:spPr>
          <a:xfrm>
            <a:off x="1276644" y="80161"/>
            <a:ext cx="3896294" cy="3041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2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9684" y="324335"/>
            <a:ext cx="10192631" cy="1244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472440" y="194669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n-IN" sz="40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1146822" y="2701441"/>
            <a:ext cx="10192631" cy="3299394"/>
          </a:xfrm>
          <a:prstGeom prst="flowChartPredefinedProcess">
            <a:avLst/>
          </a:pr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4F81BD">
                <a:shade val="50000"/>
              </a:srgbClr>
            </a:solidFill>
            <a:prstDash val="lgDash"/>
            <a:miter lim="800000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  : </a:t>
            </a:r>
            <a:r>
              <a:rPr lang="bn-IN" sz="4400" kern="0" baseline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পৃষ্ঠা নম্বর  : ৩ </a:t>
            </a:r>
            <a:r>
              <a:rPr lang="bn-IN" sz="44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endParaRPr lang="bn-IN" sz="4400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31546A-51F4-407B-9B30-89614231090D}"/>
              </a:ext>
            </a:extLst>
          </p:cNvPr>
          <p:cNvSpPr/>
          <p:nvPr/>
        </p:nvSpPr>
        <p:spPr>
          <a:xfrm>
            <a:off x="2413416" y="3039498"/>
            <a:ext cx="7629744" cy="2623279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51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94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2707" y="303069"/>
            <a:ext cx="11113477" cy="1103700"/>
          </a:xfrm>
          <a:prstGeom prst="roundRect">
            <a:avLst/>
          </a:prstGeom>
          <a:gradFill>
            <a:gsLst>
              <a:gs pos="80000">
                <a:schemeClr val="bg1"/>
              </a:gs>
              <a:gs pos="45000">
                <a:schemeClr val="bg1"/>
              </a:gs>
              <a:gs pos="9200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>
            <a:glow rad="139700">
              <a:srgbClr val="4F81B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</a:t>
            </a:r>
            <a:r>
              <a:rPr lang="bn-IN" sz="4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পড়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9D5651-35C9-4872-9214-F0F9EE4C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80" t="2307"/>
          <a:stretch/>
        </p:blipFill>
        <p:spPr>
          <a:xfrm>
            <a:off x="3434100" y="1808131"/>
            <a:ext cx="5370689" cy="4288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4468" y="225093"/>
            <a:ext cx="3521931" cy="42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EC97EA-3910-4D7D-8015-7189C4D143EA}"/>
              </a:ext>
            </a:extLst>
          </p:cNvPr>
          <p:cNvSpPr/>
          <p:nvPr/>
        </p:nvSpPr>
        <p:spPr>
          <a:xfrm>
            <a:off x="450584" y="1676890"/>
            <a:ext cx="11290832" cy="5670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পরিবেশের শ্রেণিবিন্যাস করতে পারি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Flowchart: Delay 19">
            <a:extLst>
              <a:ext uri="{FF2B5EF4-FFF2-40B4-BE49-F238E27FC236}">
                <a16:creationId xmlns="" xmlns:a16="http://schemas.microsoft.com/office/drawing/2014/main" id="{4685F2F0-8FD3-4188-B08B-C8A1DC0FD22E}"/>
              </a:ext>
            </a:extLst>
          </p:cNvPr>
          <p:cNvSpPr/>
          <p:nvPr/>
        </p:nvSpPr>
        <p:spPr>
          <a:xfrm>
            <a:off x="0" y="35548"/>
            <a:ext cx="2191657" cy="671189"/>
          </a:xfrm>
          <a:prstGeom prst="flowChartDela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431CAB7-D558-4C24-935D-6E459677CFDB}"/>
              </a:ext>
            </a:extLst>
          </p:cNvPr>
          <p:cNvSpPr txBox="1">
            <a:spLocks/>
          </p:cNvSpPr>
          <p:nvPr/>
        </p:nvSpPr>
        <p:spPr>
          <a:xfrm>
            <a:off x="311162" y="896242"/>
            <a:ext cx="4809477" cy="74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ধরনের পরিবেশ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6BA6A72C-58AB-4348-B244-462E83AC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5895178"/>
              </p:ext>
            </p:extLst>
          </p:nvPr>
        </p:nvGraphicFramePr>
        <p:xfrm>
          <a:off x="2916038" y="4559073"/>
          <a:ext cx="5946608" cy="1402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3304">
                  <a:extLst>
                    <a:ext uri="{9D8B030D-6E8A-4147-A177-3AD203B41FA5}">
                      <a16:colId xmlns="" xmlns:a16="http://schemas.microsoft.com/office/drawing/2014/main" val="1565827973"/>
                    </a:ext>
                  </a:extLst>
                </a:gridCol>
                <a:gridCol w="2973304">
                  <a:extLst>
                    <a:ext uri="{9D8B030D-6E8A-4147-A177-3AD203B41FA5}">
                      <a16:colId xmlns="" xmlns:a16="http://schemas.microsoft.com/office/drawing/2014/main" val="2518208760"/>
                    </a:ext>
                  </a:extLst>
                </a:gridCol>
              </a:tblGrid>
              <a:tr h="585213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নয়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7032211"/>
                  </a:ext>
                </a:extLst>
              </a:tr>
              <a:tr h="817472"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5414040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E0A12F7F-A2DF-4A41-A86B-809132F05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5924940"/>
              </p:ext>
            </p:extLst>
          </p:nvPr>
        </p:nvGraphicFramePr>
        <p:xfrm>
          <a:off x="450584" y="2447778"/>
          <a:ext cx="11290832" cy="3717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832">
                  <a:extLst>
                    <a:ext uri="{9D8B030D-6E8A-4147-A177-3AD203B41FA5}">
                      <a16:colId xmlns="" xmlns:a16="http://schemas.microsoft.com/office/drawing/2014/main" val="3660790192"/>
                    </a:ext>
                  </a:extLst>
                </a:gridCol>
              </a:tblGrid>
              <a:tr h="3717861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কা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:    </a:t>
                      </a:r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 পরিবেশের শ্রেণিবিন্যাস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 দেখানো ছকের মতো একটি ছক তৈরি কর।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 দেখানো ছবি দেখে কোনটি মানুষের তৈরি এবং কোনটি মানুষের তৈরি নয় তা আলাদা কর।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৩। তোমার কাজ নিয়ে সহপাঠীদের সাথে আলোচনা কর।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977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756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0767" y="1238647"/>
            <a:ext cx="10464913" cy="386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 উপাদানগুলোকে  আমরা দুই  ভাগে ভাগ করতে  পারি। যেগুলো মানুষের তৈরি নয় সেগুলো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যেগুলো  মানুষের তৈরি সেগুলো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পরিবেশকে এর উপাদান অনুসারেও আমরা দুই ভাগে ভাগ করতে পারি। যেমন -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আমরা যে  পরিবেশে  বাস করি তাতে  এই দুই ধরনের পরিবেশই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="" xmlns:a16="http://schemas.microsoft.com/office/drawing/2014/main" id="{C3920080-3A1E-4310-8784-6E6E466BA3D9}"/>
              </a:ext>
            </a:extLst>
          </p:cNvPr>
          <p:cNvSpPr/>
          <p:nvPr/>
        </p:nvSpPr>
        <p:spPr>
          <a:xfrm>
            <a:off x="0" y="234397"/>
            <a:ext cx="4642338" cy="739790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565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20427" y="462855"/>
            <a:ext cx="3712421" cy="465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4133" y="4892460"/>
            <a:ext cx="233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7A52FEC5-3E0D-460C-A132-694CC2209CC6}"/>
              </a:ext>
            </a:extLst>
          </p:cNvPr>
          <p:cNvSpPr txBox="1">
            <a:spLocks/>
          </p:cNvSpPr>
          <p:nvPr/>
        </p:nvSpPr>
        <p:spPr>
          <a:xfrm>
            <a:off x="620427" y="928466"/>
            <a:ext cx="4868317" cy="43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    চারদিকে     রয়েছে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গাছপালা ,    পশুপাখি ,    সূর্যের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 ,  মাটি ,  পানি ,  ও  বায়ু। এগুলো আমরা তৈরি করতে পারি না।   প্রাকৃতিক   উপায়ে   এগুলো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তৈরি    হয়েছে।   প্রকৃতির  এসব উপাদান     নিয়েই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245A03-7F4F-4F24-8BE5-B1E4FDA9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8466"/>
            <a:ext cx="5378340" cy="3840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0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6435" y="241638"/>
            <a:ext cx="11043140" cy="1083212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83000">
                <a:srgbClr val="FFFF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3753" y="1617785"/>
            <a:ext cx="11324492" cy="10832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Autofit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ও মানুষের তৈরি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পরিবেশের পাঁচটি করে উপাদানের নাম লেখ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7348ACE4-1819-4C03-BA25-F01E71AE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5849932"/>
              </p:ext>
            </p:extLst>
          </p:nvPr>
        </p:nvGraphicFramePr>
        <p:xfrm>
          <a:off x="761707" y="3010488"/>
          <a:ext cx="10532597" cy="325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0114">
                  <a:extLst>
                    <a:ext uri="{9D8B030D-6E8A-4147-A177-3AD203B41FA5}">
                      <a16:colId xmlns="" xmlns:a16="http://schemas.microsoft.com/office/drawing/2014/main" val="1449538399"/>
                    </a:ext>
                  </a:extLst>
                </a:gridCol>
                <a:gridCol w="5282483">
                  <a:extLst>
                    <a:ext uri="{9D8B030D-6E8A-4147-A177-3AD203B41FA5}">
                      <a16:colId xmlns="" xmlns:a16="http://schemas.microsoft.com/office/drawing/2014/main" val="3113649921"/>
                    </a:ext>
                  </a:extLst>
                </a:gridCol>
              </a:tblGrid>
              <a:tr h="67524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উপাদান 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পরিবেশের উপাদান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185709"/>
                  </a:ext>
                </a:extLst>
              </a:tr>
              <a:tr h="257893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95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12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7523" y="330591"/>
            <a:ext cx="10796954" cy="1209822"/>
          </a:xfrm>
          <a:prstGeom prst="rect">
            <a:avLst/>
          </a:prstGeom>
          <a:gradFill>
            <a:gsLst>
              <a:gs pos="60000">
                <a:schemeClr val="accent1">
                  <a:lumMod val="5000"/>
                  <a:lumOff val="95000"/>
                </a:schemeClr>
              </a:gs>
              <a:gs pos="71000">
                <a:srgbClr val="FF0000"/>
              </a:gs>
              <a:gs pos="83000">
                <a:schemeClr val="accent2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3976" y="2228052"/>
            <a:ext cx="7899009" cy="369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9568" indent="-289568" algn="l" defTabSz="1158270" rtl="0" eaLnBrk="1" latinLnBrk="0" hangingPunct="1">
              <a:lnSpc>
                <a:spcPct val="90000"/>
              </a:lnSpc>
              <a:spcBef>
                <a:spcPts val="1267"/>
              </a:spcBef>
              <a:buFont typeface="Arial" panose="020B0604020202020204" pitchFamily="34" charset="0"/>
              <a:buChar char="•"/>
              <a:defRPr sz="35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70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3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838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973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610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524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379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514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650" indent="-289568" algn="l" defTabSz="1158270" rtl="0" eaLnBrk="1" latinLnBrk="0" hangingPunct="1">
              <a:lnSpc>
                <a:spcPct val="90000"/>
              </a:lnSpc>
              <a:spcBef>
                <a:spcPts val="633"/>
              </a:spcBef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প্রশ্ন দুটির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লেখ :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প্রাকৃতিক পরিবেশ কী? তিনটির নাম লেখ।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মানুষের তৈরি পরিবেশ কী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তিনটির নাম লেখ।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715CF964-C453-4FFC-BD15-E13315868148}"/>
              </a:ext>
            </a:extLst>
          </p:cNvPr>
          <p:cNvSpPr/>
          <p:nvPr/>
        </p:nvSpPr>
        <p:spPr>
          <a:xfrm>
            <a:off x="1070025" y="138393"/>
            <a:ext cx="10578905" cy="1575581"/>
          </a:xfrm>
          <a:prstGeom prst="ribbon">
            <a:avLst>
              <a:gd name="adj1" fmla="val 22396"/>
              <a:gd name="adj2" fmla="val 5029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5210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5210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C3D2074-927D-4CB4-9B76-8DF620753EAE}"/>
              </a:ext>
            </a:extLst>
          </p:cNvPr>
          <p:cNvSpPr/>
          <p:nvPr/>
        </p:nvSpPr>
        <p:spPr>
          <a:xfrm>
            <a:off x="3067681" y="2234387"/>
            <a:ext cx="6526529" cy="3784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সাবিকুন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কারারচর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রকারি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5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763811" y="2120333"/>
            <a:ext cx="977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করে খাতায়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25184E-E766-4747-9CE1-AEF6D454DAB5}"/>
              </a:ext>
            </a:extLst>
          </p:cNvPr>
          <p:cNvSpPr txBox="1"/>
          <p:nvPr/>
        </p:nvSpPr>
        <p:spPr>
          <a:xfrm>
            <a:off x="983515" y="2894843"/>
            <a:ext cx="9890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কাপড়-চোপড়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="" xmlns:a16="http://schemas.microsoft.com/office/drawing/2014/main" id="{750A78E4-5BE6-47F3-A3F5-C859327F7188}"/>
              </a:ext>
            </a:extLst>
          </p:cNvPr>
          <p:cNvSpPr/>
          <p:nvPr/>
        </p:nvSpPr>
        <p:spPr>
          <a:xfrm>
            <a:off x="763811" y="221779"/>
            <a:ext cx="10518478" cy="1156855"/>
          </a:xfrm>
          <a:prstGeom prst="roundRect">
            <a:avLst/>
          </a:prstGeom>
          <a:gradFill>
            <a:gsLst>
              <a:gs pos="70000">
                <a:srgbClr val="FF0000"/>
              </a:gs>
              <a:gs pos="93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61000">
                <a:schemeClr val="bg1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203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8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="" xmlns:a16="http://schemas.microsoft.com/office/drawing/2014/main" id="{F3BDC5C4-3730-4622-8196-D01AF1F15C36}"/>
              </a:ext>
            </a:extLst>
          </p:cNvPr>
          <p:cNvSpPr/>
          <p:nvPr/>
        </p:nvSpPr>
        <p:spPr>
          <a:xfrm>
            <a:off x="819443" y="267286"/>
            <a:ext cx="10553114" cy="1533379"/>
          </a:xfrm>
          <a:prstGeom prst="can">
            <a:avLst/>
          </a:prstGeom>
          <a:gradFill>
            <a:gsLst>
              <a:gs pos="6500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1143">
                <a:srgbClr val="FFFF00"/>
              </a:gs>
              <a:gs pos="73000">
                <a:srgbClr val="FF0000"/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9D9983-1947-42A0-B44B-FC58826C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27" y="1926047"/>
            <a:ext cx="8496545" cy="44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3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01E20CA3-510C-41AB-A256-A3C821EE67D1}"/>
              </a:ext>
            </a:extLst>
          </p:cNvPr>
          <p:cNvSpPr/>
          <p:nvPr/>
        </p:nvSpPr>
        <p:spPr>
          <a:xfrm>
            <a:off x="703385" y="126610"/>
            <a:ext cx="10775852" cy="164591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0F34033E-F4ED-4FEB-BDCF-A9FD34B09595}"/>
              </a:ext>
            </a:extLst>
          </p:cNvPr>
          <p:cNvSpPr/>
          <p:nvPr/>
        </p:nvSpPr>
        <p:spPr>
          <a:xfrm>
            <a:off x="712763" y="2247337"/>
            <a:ext cx="7544972" cy="372540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defTabSz="457200">
              <a:defRPr/>
            </a:pP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 বিজ্ঞান   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 পাঠ : বিভিন্ন ধরনের পরিবেশ   </a:t>
            </a:r>
            <a:endParaRPr lang="en-US" sz="36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en-US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BD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মানুষের তৈরি  পরিবেশ।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 : ৪০ মিনিট </a:t>
            </a: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bn-IN" sz="3600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২৪/০</a:t>
            </a:r>
            <a:r>
              <a:rPr lang="en-US" sz="3600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/২০২১ </a:t>
            </a:r>
            <a:r>
              <a:rPr lang="bn-IN" sz="3600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খ্রিঃ  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সস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F0430D-8F1D-43A5-B270-D03CC5D8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48" y="2323210"/>
            <a:ext cx="2839789" cy="3649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="" xmlns:p14="http://schemas.microsoft.com/office/powerpoint/2010/main" val="8816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="" xmlns:a16="http://schemas.microsoft.com/office/drawing/2014/main" id="{903A0383-B494-4FA5-8DB3-2D3BEA616BFB}"/>
              </a:ext>
            </a:extLst>
          </p:cNvPr>
          <p:cNvSpPr/>
          <p:nvPr/>
        </p:nvSpPr>
        <p:spPr>
          <a:xfrm>
            <a:off x="998806" y="196950"/>
            <a:ext cx="10330375" cy="1364564"/>
          </a:xfrm>
          <a:prstGeom prst="doubleWave">
            <a:avLst>
              <a:gd name="adj1" fmla="val 6250"/>
              <a:gd name="adj2" fmla="val -1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5403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BA52F8-E762-4CCE-9690-56692486C4CE}"/>
              </a:ext>
            </a:extLst>
          </p:cNvPr>
          <p:cNvSpPr/>
          <p:nvPr/>
        </p:nvSpPr>
        <p:spPr>
          <a:xfrm>
            <a:off x="998807" y="1927274"/>
            <a:ext cx="10330375" cy="423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∑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­.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পর্যবেক্ষণের মাধ্যমে প্রাকৃতিক পরিবেশ ও মানুষের তৈরি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পরিবেশের মধ্যে পার্থক্য নির্ণয় করতে পারবে। 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8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0850" y="303013"/>
            <a:ext cx="9411288" cy="1258501"/>
          </a:xfrm>
          <a:prstGeom prst="rect">
            <a:avLst/>
          </a:prstGeom>
          <a:gradFill flip="none" rotWithShape="1">
            <a:gsLst>
              <a:gs pos="83000">
                <a:schemeClr val="accent4">
                  <a:lumMod val="60000"/>
                  <a:lumOff val="40000"/>
                </a:schemeClr>
              </a:gs>
              <a:gs pos="40000">
                <a:schemeClr val="bg2">
                  <a:tint val="94000"/>
                  <a:satMod val="80000"/>
                  <a:lumMod val="106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11582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582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080E32-6F7B-4924-9BDA-82877F091E6B}"/>
              </a:ext>
            </a:extLst>
          </p:cNvPr>
          <p:cNvSpPr/>
          <p:nvPr/>
        </p:nvSpPr>
        <p:spPr>
          <a:xfrm>
            <a:off x="1250850" y="1955407"/>
            <a:ext cx="9411288" cy="3713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defRPr/>
            </a:pPr>
            <a:r>
              <a:rPr lang="bn-IN" sz="3600" kern="0" dirty="0">
                <a:solidFill>
                  <a:srgbClr val="94D347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4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ধরনের পরিবেশ   </a:t>
            </a:r>
            <a:endParaRPr lang="en-US" sz="40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defTabSz="457200"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lvl="0" defTabSz="457200">
              <a:defRPr/>
            </a:pPr>
            <a:r>
              <a:rPr lang="bn-IN" sz="32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কীভাবে </a:t>
            </a:r>
            <a:r>
              <a:rPr lang="bn-BD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bn-IN" sz="32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মানুষের তৈরি  পরিবেশ।]  </a:t>
            </a:r>
          </a:p>
        </p:txBody>
      </p:sp>
    </p:spTree>
    <p:extLst>
      <p:ext uri="{BB962C8B-B14F-4D97-AF65-F5344CB8AC3E}">
        <p14:creationId xmlns="" xmlns:p14="http://schemas.microsoft.com/office/powerpoint/2010/main" val="2455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5023287" y="6080529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C9B163D-05AB-424C-8E9C-137E8B14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" y="3687700"/>
            <a:ext cx="3256679" cy="2255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808F933-F21E-4FFA-898A-629E6EEF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5" y="284813"/>
            <a:ext cx="2858116" cy="15804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D661F50-D989-4CBE-B033-800C47C2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6" y="1883704"/>
            <a:ext cx="2867330" cy="1925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FA4781F-D65A-4D70-9B0F-A434D582A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5" y="2450143"/>
            <a:ext cx="2646325" cy="1964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8B765A3-ADB4-461A-9BBD-3DEA1DBCB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8" y="4379638"/>
            <a:ext cx="2809932" cy="15735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374329F-C56B-48D3-AF4C-F065F50D3B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109"/>
          <a:stretch/>
        </p:blipFill>
        <p:spPr>
          <a:xfrm>
            <a:off x="6159676" y="2167439"/>
            <a:ext cx="2596177" cy="23129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D35CD3F-7A9F-408A-A43F-2AB57F080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90" y="4414466"/>
            <a:ext cx="2749104" cy="15735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400E1D7B-D229-4974-9686-B0B56BA14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4" y="251109"/>
            <a:ext cx="2205567" cy="21957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6E479746-784E-4536-B1F1-DF3ABFD453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93" y="298862"/>
            <a:ext cx="2564859" cy="18332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6FD8BA29-822F-42E0-B328-870CAC71B4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03" b="14151"/>
          <a:stretch/>
        </p:blipFill>
        <p:spPr>
          <a:xfrm>
            <a:off x="8744922" y="2167438"/>
            <a:ext cx="2667631" cy="186857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141E5DB-CF47-463E-9F89-9B486CA25A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66" y="284813"/>
            <a:ext cx="3142313" cy="193373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52A5B2B1-79EF-45A6-B453-A60857C55E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96" b="12679"/>
          <a:stretch/>
        </p:blipFill>
        <p:spPr>
          <a:xfrm>
            <a:off x="8753079" y="3809210"/>
            <a:ext cx="2659474" cy="2178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91B011-ED3A-4B85-9BE1-6AE06C00F069}"/>
              </a:ext>
            </a:extLst>
          </p:cNvPr>
          <p:cNvSpPr txBox="1"/>
          <p:nvPr/>
        </p:nvSpPr>
        <p:spPr>
          <a:xfrm>
            <a:off x="4303813" y="6080529"/>
            <a:ext cx="274910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6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7626921" y="5428471"/>
            <a:ext cx="246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908516" y="5428471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4987D0-3039-4837-BF1B-1F7D11A7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" y="992109"/>
            <a:ext cx="5105400" cy="340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CB458A-1ADF-4099-B258-67E4B4B1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3469"/>
            <a:ext cx="5586564" cy="302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16255B-7560-44F3-B95F-8A747AB96C9B}"/>
              </a:ext>
            </a:extLst>
          </p:cNvPr>
          <p:cNvSpPr txBox="1"/>
          <p:nvPr/>
        </p:nvSpPr>
        <p:spPr>
          <a:xfrm>
            <a:off x="3927224" y="5428471"/>
            <a:ext cx="345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3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49575-ADE2-4800-881E-6B636CA6FA74}"/>
              </a:ext>
            </a:extLst>
          </p:cNvPr>
          <p:cNvSpPr txBox="1"/>
          <p:nvPr/>
        </p:nvSpPr>
        <p:spPr>
          <a:xfrm>
            <a:off x="7587970" y="5541012"/>
            <a:ext cx="214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1927653" y="5541013"/>
            <a:ext cx="160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0C0692-9171-468C-9E5E-E45F06FF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" y="552365"/>
            <a:ext cx="4353189" cy="2445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7A7F69-87D7-4E68-B376-6FEC98DF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49" y="3076072"/>
            <a:ext cx="2847975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3D41E8-FE1E-4922-A81C-59DF8A5BF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382" t="-7610" r="-4178"/>
          <a:stretch/>
        </p:blipFill>
        <p:spPr>
          <a:xfrm>
            <a:off x="554090" y="2954296"/>
            <a:ext cx="1606062" cy="172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2C642B-E24A-42A1-A1A0-67A491CAB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24" y="1148020"/>
            <a:ext cx="5894368" cy="3368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70857F-E5BD-4271-A661-8004778AD797}"/>
              </a:ext>
            </a:extLst>
          </p:cNvPr>
          <p:cNvSpPr txBox="1"/>
          <p:nvPr/>
        </p:nvSpPr>
        <p:spPr>
          <a:xfrm>
            <a:off x="3821971" y="5541012"/>
            <a:ext cx="317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উপাদান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7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42785E-5902-4BE6-B934-F023DD401CC7}"/>
              </a:ext>
            </a:extLst>
          </p:cNvPr>
          <p:cNvSpPr txBox="1"/>
          <p:nvPr/>
        </p:nvSpPr>
        <p:spPr>
          <a:xfrm>
            <a:off x="3861582" y="5168220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 ও দালানকোঠা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F331B9-5BA7-4EC4-9A4F-F03C2408C92F}"/>
              </a:ext>
            </a:extLst>
          </p:cNvPr>
          <p:cNvSpPr txBox="1"/>
          <p:nvPr/>
        </p:nvSpPr>
        <p:spPr>
          <a:xfrm>
            <a:off x="4023360" y="5168219"/>
            <a:ext cx="347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A429D0-1418-497C-8BE2-AB0CB9DE5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" y="655530"/>
            <a:ext cx="5473777" cy="386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FD281F7-9964-4E52-899D-B90F48E81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31" y="655530"/>
            <a:ext cx="5851791" cy="386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3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540</Words>
  <Application>Microsoft Office PowerPoint</Application>
  <PresentationFormat>Custom</PresentationFormat>
  <Paragraphs>92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E-Center</cp:lastModifiedBy>
  <cp:revision>45</cp:revision>
  <dcterms:created xsi:type="dcterms:W3CDTF">2021-03-25T02:41:38Z</dcterms:created>
  <dcterms:modified xsi:type="dcterms:W3CDTF">2021-06-14T04:21:12Z</dcterms:modified>
</cp:coreProperties>
</file>