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88" r:id="rId2"/>
    <p:sldId id="258" r:id="rId3"/>
    <p:sldId id="265" r:id="rId4"/>
    <p:sldId id="270" r:id="rId5"/>
    <p:sldId id="278" r:id="rId6"/>
    <p:sldId id="271" r:id="rId7"/>
    <p:sldId id="273" r:id="rId8"/>
    <p:sldId id="272" r:id="rId9"/>
    <p:sldId id="275" r:id="rId10"/>
    <p:sldId id="274" r:id="rId11"/>
    <p:sldId id="287" r:id="rId12"/>
    <p:sldId id="266" r:id="rId13"/>
    <p:sldId id="268" r:id="rId14"/>
    <p:sldId id="267" r:id="rId15"/>
    <p:sldId id="269" r:id="rId16"/>
    <p:sldId id="28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0000FF"/>
    <a:srgbClr val="D8EB21"/>
    <a:srgbClr val="00FF00"/>
    <a:srgbClr val="CC0099"/>
    <a:srgbClr val="A61C96"/>
    <a:srgbClr val="4EB9BE"/>
    <a:srgbClr val="FF9900"/>
    <a:srgbClr val="A8E2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601" autoAdjust="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925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704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8914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65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9687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84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115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17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722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6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831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17-Jun-21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505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17-Jun-21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317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17-Jun-21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49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77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435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17-Jun-21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771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&#2439;&#2478;&#2503;&#2439;&#2482;&#2435;faizulrajshahi@gmail.com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06BA003-DE28-47CD-B58C-E89336CF7DFA}"/>
              </a:ext>
            </a:extLst>
          </p:cNvPr>
          <p:cNvGrpSpPr/>
          <p:nvPr/>
        </p:nvGrpSpPr>
        <p:grpSpPr>
          <a:xfrm>
            <a:off x="0" y="15240"/>
            <a:ext cx="12192000" cy="6781800"/>
            <a:chOff x="0" y="15240"/>
            <a:chExt cx="12192000" cy="67818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4CF1F72-03AB-41D4-9B97-AA2A77B1C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5240"/>
              <a:ext cx="12192000" cy="67818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9FF1CC8-85A1-4E3D-9A47-15291C5181B0}"/>
                </a:ext>
              </a:extLst>
            </p:cNvPr>
            <p:cNvSpPr/>
            <p:nvPr/>
          </p:nvSpPr>
          <p:spPr>
            <a:xfrm>
              <a:off x="1828800" y="26963"/>
              <a:ext cx="8069839" cy="92333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54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effectLst>
                    <a:outerShdw dist="38100" dir="2640000" algn="bl" rotWithShape="0">
                      <a:schemeClr val="accent1"/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আজকের ক্লাসে সবাইকে স্বাগতম</a:t>
              </a:r>
              <a:endPara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376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228600"/>
            <a:ext cx="3048000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Ging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971800"/>
            <a:ext cx="3146494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CHILI2_021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2819400"/>
            <a:ext cx="30480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Onion-garlic.jpg"/>
          <p:cNvPicPr>
            <a:picLocks noChangeAspect="1"/>
          </p:cNvPicPr>
          <p:nvPr/>
        </p:nvPicPr>
        <p:blipFill>
          <a:blip r:embed="rId5"/>
          <a:srcRect l="54610" r="5674"/>
          <a:stretch>
            <a:fillRect/>
          </a:stretch>
        </p:blipFill>
        <p:spPr>
          <a:xfrm rot="10800000">
            <a:off x="838199" y="304800"/>
            <a:ext cx="3200399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D28047-218B-49E5-89B7-E42DAC5D0768}"/>
              </a:ext>
            </a:extLst>
          </p:cNvPr>
          <p:cNvSpPr txBox="1"/>
          <p:nvPr/>
        </p:nvSpPr>
        <p:spPr>
          <a:xfrm>
            <a:off x="1600200" y="24384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rgbClr val="0000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পেঁয়াজ</a:t>
            </a:r>
            <a:endParaRPr lang="en-US" b="1" dirty="0">
              <a:solidFill>
                <a:srgbClr val="0000FF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6A9813-7DE6-4DA5-9AD6-3A5658E93F7F}"/>
              </a:ext>
            </a:extLst>
          </p:cNvPr>
          <p:cNvSpPr txBox="1"/>
          <p:nvPr/>
        </p:nvSpPr>
        <p:spPr>
          <a:xfrm>
            <a:off x="9144000" y="22098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rgbClr val="0000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রসুন</a:t>
            </a:r>
            <a:endParaRPr lang="en-US" b="1" dirty="0">
              <a:solidFill>
                <a:srgbClr val="0000FF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2090F7-F014-4E28-8629-C24AEB41AD4C}"/>
              </a:ext>
            </a:extLst>
          </p:cNvPr>
          <p:cNvSpPr txBox="1"/>
          <p:nvPr/>
        </p:nvSpPr>
        <p:spPr>
          <a:xfrm>
            <a:off x="1676400" y="51816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rgbClr val="0000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আদা</a:t>
            </a:r>
            <a:endParaRPr lang="en-US" b="1" dirty="0">
              <a:solidFill>
                <a:srgbClr val="0000FF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32A29E-6145-45C3-B076-36DE4B4D5915}"/>
              </a:ext>
            </a:extLst>
          </p:cNvPr>
          <p:cNvSpPr txBox="1"/>
          <p:nvPr/>
        </p:nvSpPr>
        <p:spPr>
          <a:xfrm>
            <a:off x="9372600" y="51054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rgbClr val="0000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মরিচ</a:t>
            </a:r>
            <a:endParaRPr lang="en-US" b="1" dirty="0">
              <a:solidFill>
                <a:srgbClr val="0000FF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4842D8-3939-4EF1-951C-49B357CE802F}"/>
              </a:ext>
            </a:extLst>
          </p:cNvPr>
          <p:cNvSpPr txBox="1"/>
          <p:nvPr/>
        </p:nvSpPr>
        <p:spPr>
          <a:xfrm>
            <a:off x="1524000" y="5791200"/>
            <a:ext cx="990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বাংলাদেশের উল্লেখযোগ্য মশলাগুলো হচ্ছে পেঁয়াজ,রসুন,আদা,মরিচ।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580D42-074B-4B46-BBFC-A03DBC77E1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33400"/>
            <a:ext cx="10443353" cy="558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76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52800" y="57912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68A5055-7DEC-4221-80A3-0A3C09A2253A}"/>
              </a:ext>
            </a:extLst>
          </p:cNvPr>
          <p:cNvGrpSpPr/>
          <p:nvPr/>
        </p:nvGrpSpPr>
        <p:grpSpPr>
          <a:xfrm>
            <a:off x="304800" y="228600"/>
            <a:ext cx="11353800" cy="4837331"/>
            <a:chOff x="304800" y="228600"/>
            <a:chExt cx="11353800" cy="483733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8BF7AF0-AE48-4C6D-8EA8-E599A29023B2}"/>
                </a:ext>
              </a:extLst>
            </p:cNvPr>
            <p:cNvSpPr txBox="1"/>
            <p:nvPr/>
          </p:nvSpPr>
          <p:spPr>
            <a:xfrm>
              <a:off x="3505200" y="228600"/>
              <a:ext cx="3276600" cy="584775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200" b="1" dirty="0">
                  <a:solidFill>
                    <a:srgbClr val="C0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দলীয় কাজ</a:t>
              </a:r>
              <a:endParaRPr lang="en-US" b="1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5794B5A-A5D5-4299-85B9-2CFC2F4B2E7F}"/>
                </a:ext>
              </a:extLst>
            </p:cNvPr>
            <p:cNvSpPr txBox="1"/>
            <p:nvPr/>
          </p:nvSpPr>
          <p:spPr>
            <a:xfrm>
              <a:off x="1981200" y="1371600"/>
              <a:ext cx="3200400" cy="6463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600" b="1" dirty="0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ক দল ও খ দল</a:t>
              </a:r>
              <a:endParaRPr lang="en-US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18B6A09-A18D-4BEC-83CC-951DC0D4C52F}"/>
                </a:ext>
              </a:extLst>
            </p:cNvPr>
            <p:cNvSpPr txBox="1"/>
            <p:nvPr/>
          </p:nvSpPr>
          <p:spPr>
            <a:xfrm>
              <a:off x="1981200" y="3505200"/>
              <a:ext cx="3124200" cy="6463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600" b="1" dirty="0">
                  <a:solidFill>
                    <a:srgbClr val="FF0066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গ দল ও ঘ দল</a:t>
              </a:r>
              <a:endParaRPr lang="en-US" b="1" dirty="0">
                <a:solidFill>
                  <a:srgbClr val="FF0066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4411321-3FF5-4EC3-A631-0D3B5AE4C80C}"/>
                </a:ext>
              </a:extLst>
            </p:cNvPr>
            <p:cNvSpPr txBox="1"/>
            <p:nvPr/>
          </p:nvSpPr>
          <p:spPr>
            <a:xfrm>
              <a:off x="457200" y="4419600"/>
              <a:ext cx="6858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b="1" dirty="0">
                  <a:solidFill>
                    <a:srgbClr val="0000CC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ডাল জাতীয় খাদ্যদ্রব্য গুলোর নাম লিখ।</a:t>
              </a:r>
              <a:endParaRPr lang="en-US" b="1" dirty="0">
                <a:solidFill>
                  <a:srgbClr val="0000CC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1D64E9F-9D39-428C-A186-28246DC62014}"/>
                </a:ext>
              </a:extLst>
            </p:cNvPr>
            <p:cNvSpPr txBox="1"/>
            <p:nvPr/>
          </p:nvSpPr>
          <p:spPr>
            <a:xfrm>
              <a:off x="304800" y="2362200"/>
              <a:ext cx="6858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b="1" dirty="0">
                  <a:latin typeface="Kalpurush" panose="02000600000000000000" pitchFamily="2" charset="0"/>
                  <a:cs typeface="Kalpurush" panose="02000600000000000000" pitchFamily="2" charset="0"/>
                </a:rPr>
                <a:t>আমদানিকারক দ্রব্যগুলোর নাম লিখ।</a:t>
              </a:r>
              <a:endParaRPr lang="en-US" b="1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85D9AF7-CCE5-4768-B9E7-75779D4510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3800" y="1066800"/>
              <a:ext cx="4114800" cy="342900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1401" y="1752600"/>
            <a:ext cx="337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A953A7A-09B8-4469-B703-B33261E92635}"/>
              </a:ext>
            </a:extLst>
          </p:cNvPr>
          <p:cNvGrpSpPr/>
          <p:nvPr/>
        </p:nvGrpSpPr>
        <p:grpSpPr>
          <a:xfrm>
            <a:off x="1295400" y="152400"/>
            <a:ext cx="9220200" cy="5804595"/>
            <a:chOff x="1295400" y="152400"/>
            <a:chExt cx="9220200" cy="5804595"/>
          </a:xfrm>
        </p:grpSpPr>
        <p:sp>
          <p:nvSpPr>
            <p:cNvPr id="2" name="TextBox 1"/>
            <p:cNvSpPr txBox="1"/>
            <p:nvPr/>
          </p:nvSpPr>
          <p:spPr>
            <a:xfrm>
              <a:off x="1447800" y="1524000"/>
              <a:ext cx="5181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CC0099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সঠিক</a:t>
              </a:r>
              <a:r>
                <a:rPr lang="en-US" sz="3200" b="1" dirty="0">
                  <a:solidFill>
                    <a:srgbClr val="CC0099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b="1" dirty="0" err="1">
                  <a:solidFill>
                    <a:srgbClr val="CC0099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উত্তরে</a:t>
              </a:r>
              <a:r>
                <a:rPr lang="en-US" sz="3200" b="1" dirty="0">
                  <a:solidFill>
                    <a:srgbClr val="CC0099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b="1" dirty="0" err="1">
                  <a:solidFill>
                    <a:srgbClr val="CC0099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টিক</a:t>
              </a:r>
              <a:r>
                <a:rPr lang="en-US" sz="3200" b="1" dirty="0">
                  <a:solidFill>
                    <a:srgbClr val="CC0099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b="1" dirty="0" err="1">
                  <a:solidFill>
                    <a:srgbClr val="CC0099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চিহ্ন</a:t>
              </a:r>
              <a:r>
                <a:rPr lang="en-US" sz="3200" b="1" dirty="0">
                  <a:solidFill>
                    <a:srgbClr val="CC0099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b="1" dirty="0" err="1">
                  <a:solidFill>
                    <a:srgbClr val="CC0099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দাও</a:t>
              </a:r>
              <a:r>
                <a:rPr lang="en-US" sz="3200" b="1" dirty="0">
                  <a:solidFill>
                    <a:srgbClr val="CC0099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295400" y="2362200"/>
              <a:ext cx="87630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বাংলাদেশের</a:t>
              </a:r>
              <a:r>
                <a:rPr lang="en-US" sz="2800" dirty="0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প্রধান</a:t>
              </a:r>
              <a:r>
                <a:rPr lang="en-US" sz="2800" dirty="0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খাদ্যজাতীয়</a:t>
              </a:r>
              <a:r>
                <a:rPr lang="en-US" sz="2800" dirty="0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 </a:t>
              </a:r>
              <a:r>
                <a:rPr lang="en-US" sz="2800" dirty="0" err="1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ফসল</a:t>
              </a:r>
              <a:r>
                <a:rPr lang="en-US" sz="2800" dirty="0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কোনটি</a:t>
              </a:r>
              <a:r>
                <a:rPr lang="en-US" sz="2800" dirty="0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? </a:t>
              </a:r>
            </a:p>
            <a:p>
              <a:r>
                <a:rPr lang="en-US" sz="2800" dirty="0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ক) </a:t>
              </a:r>
              <a:r>
                <a:rPr lang="en-US" sz="2800" dirty="0" err="1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ধান</a:t>
              </a:r>
              <a:r>
                <a:rPr lang="en-US" sz="2800" dirty="0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       খ) </a:t>
              </a:r>
              <a:r>
                <a:rPr lang="en-US" sz="2800" dirty="0" err="1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গম</a:t>
              </a:r>
              <a:r>
                <a:rPr lang="en-US" sz="2800" dirty="0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</a:p>
            <a:p>
              <a:r>
                <a:rPr lang="en-US" sz="2800" dirty="0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খ) </a:t>
              </a:r>
              <a:r>
                <a:rPr lang="en-US" sz="2800" dirty="0" err="1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ভুট্টা</a:t>
              </a:r>
              <a:r>
                <a:rPr lang="en-US" sz="2800" dirty="0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        ঘ) </a:t>
              </a:r>
              <a:r>
                <a:rPr lang="en-US" sz="2800" dirty="0" err="1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আলু</a:t>
              </a:r>
              <a:r>
                <a:rPr lang="en-US" sz="2800" dirty="0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                      </a:t>
              </a:r>
              <a:r>
                <a:rPr lang="en-US" sz="3200" dirty="0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  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71600" y="4572000"/>
              <a:ext cx="91440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rgbClr val="0000FF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বাংলাদেশের</a:t>
              </a:r>
              <a:r>
                <a:rPr lang="en-US" sz="2800" dirty="0">
                  <a:solidFill>
                    <a:srgbClr val="0000FF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কোন</a:t>
              </a:r>
              <a:r>
                <a:rPr lang="en-US" sz="2800" dirty="0">
                  <a:solidFill>
                    <a:srgbClr val="0000FF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অঞ্চলের</a:t>
              </a:r>
              <a:r>
                <a:rPr lang="en-US" sz="2800" dirty="0">
                  <a:solidFill>
                    <a:srgbClr val="0000FF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জেলাগুলোতে</a:t>
              </a:r>
              <a:r>
                <a:rPr lang="en-US" sz="2800" dirty="0">
                  <a:solidFill>
                    <a:srgbClr val="0000FF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গমের</a:t>
              </a:r>
              <a:r>
                <a:rPr lang="en-US" sz="2800" dirty="0">
                  <a:solidFill>
                    <a:srgbClr val="0000FF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চাষ</a:t>
              </a:r>
              <a:r>
                <a:rPr lang="en-US" sz="2800" dirty="0">
                  <a:solidFill>
                    <a:srgbClr val="0000FF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বেশি</a:t>
              </a:r>
              <a:r>
                <a:rPr lang="en-US" sz="2800" dirty="0">
                  <a:solidFill>
                    <a:srgbClr val="0000FF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হয়</a:t>
              </a:r>
              <a:r>
                <a:rPr lang="en-US" sz="2800" dirty="0">
                  <a:solidFill>
                    <a:srgbClr val="0000FF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?</a:t>
              </a:r>
            </a:p>
            <a:p>
              <a:r>
                <a:rPr lang="en-US" sz="2800" dirty="0">
                  <a:solidFill>
                    <a:srgbClr val="0000FF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ক)</a:t>
              </a:r>
              <a:r>
                <a:rPr lang="en-US" sz="2800" dirty="0" err="1">
                  <a:solidFill>
                    <a:srgbClr val="0000FF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দক্ষিন</a:t>
              </a:r>
              <a:r>
                <a:rPr lang="en-US" sz="2800" dirty="0">
                  <a:solidFill>
                    <a:srgbClr val="0000FF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ও </a:t>
              </a:r>
              <a:r>
                <a:rPr lang="en-US" sz="2800" dirty="0" err="1">
                  <a:solidFill>
                    <a:srgbClr val="0000FF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পশ্চিম</a:t>
              </a:r>
              <a:r>
                <a:rPr lang="en-US" sz="2800" dirty="0">
                  <a:solidFill>
                    <a:srgbClr val="0000FF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  খ)</a:t>
              </a:r>
              <a:r>
                <a:rPr lang="en-US" sz="2800" dirty="0" err="1">
                  <a:solidFill>
                    <a:srgbClr val="0000FF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উত্তর</a:t>
              </a:r>
              <a:r>
                <a:rPr lang="en-US" sz="2800" dirty="0">
                  <a:solidFill>
                    <a:srgbClr val="0000FF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ও </a:t>
              </a:r>
              <a:r>
                <a:rPr lang="en-US" sz="2800" dirty="0" err="1">
                  <a:solidFill>
                    <a:srgbClr val="0000FF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পূর্ব</a:t>
              </a:r>
              <a:r>
                <a:rPr lang="en-US" sz="2800" dirty="0">
                  <a:solidFill>
                    <a:srgbClr val="0000FF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</a:p>
            <a:p>
              <a:r>
                <a:rPr lang="en-US" sz="2800" dirty="0">
                  <a:solidFill>
                    <a:srgbClr val="0000FF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গ)</a:t>
              </a:r>
              <a:r>
                <a:rPr lang="en-US" sz="2800" dirty="0" err="1">
                  <a:solidFill>
                    <a:srgbClr val="0000FF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উত্তর</a:t>
              </a:r>
              <a:r>
                <a:rPr lang="en-US" sz="2800" dirty="0">
                  <a:solidFill>
                    <a:srgbClr val="0000FF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ও </a:t>
              </a:r>
              <a:r>
                <a:rPr lang="en-US" sz="2800" dirty="0" err="1">
                  <a:solidFill>
                    <a:srgbClr val="0000FF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পশ্চিম</a:t>
              </a:r>
              <a:r>
                <a:rPr lang="en-US" sz="2800" dirty="0">
                  <a:solidFill>
                    <a:srgbClr val="0000FF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     ঘ)</a:t>
              </a:r>
              <a:r>
                <a:rPr lang="en-US" sz="2800" dirty="0" err="1">
                  <a:solidFill>
                    <a:srgbClr val="0000FF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দক্ষিন</a:t>
              </a:r>
              <a:r>
                <a:rPr lang="en-US" sz="2800" dirty="0">
                  <a:solidFill>
                    <a:srgbClr val="0000FF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ও </a:t>
              </a:r>
              <a:r>
                <a:rPr lang="en-US" sz="2800" dirty="0" err="1">
                  <a:solidFill>
                    <a:srgbClr val="0000FF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পূর্ব</a:t>
              </a:r>
              <a:r>
                <a:rPr lang="en-US" sz="2800" dirty="0">
                  <a:solidFill>
                    <a:srgbClr val="0000FF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</a:p>
          </p:txBody>
        </p:sp>
        <p:sp>
          <p:nvSpPr>
            <p:cNvPr id="6" name="Horizontal Scroll 5"/>
            <p:cNvSpPr/>
            <p:nvPr/>
          </p:nvSpPr>
          <p:spPr>
            <a:xfrm>
              <a:off x="5486400" y="2819400"/>
              <a:ext cx="3200400" cy="914400"/>
            </a:xfrm>
            <a:prstGeom prst="horizontalScroll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উঃ</a:t>
              </a:r>
              <a:r>
                <a:rPr lang="en-US" sz="2800" b="1" dirty="0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ধান</a:t>
              </a:r>
              <a:endParaRPr lang="en-US" sz="28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7" name="Horizontal Scroll 6"/>
            <p:cNvSpPr/>
            <p:nvPr/>
          </p:nvSpPr>
          <p:spPr>
            <a:xfrm>
              <a:off x="7086600" y="5029200"/>
              <a:ext cx="3200400" cy="914400"/>
            </a:xfrm>
            <a:prstGeom prst="horizontalScroll">
              <a:avLst/>
            </a:prstGeom>
            <a:solidFill>
              <a:srgbClr val="A8E22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উঃ</a:t>
              </a:r>
              <a:r>
                <a:rPr lang="en-US" sz="2800" b="1" dirty="0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উত্তর</a:t>
              </a:r>
              <a:r>
                <a:rPr lang="en-US" sz="2800" b="1" dirty="0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ও </a:t>
              </a:r>
              <a:r>
                <a:rPr lang="en-US" sz="2800" b="1" dirty="0" err="1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পশ্চিম</a:t>
              </a:r>
              <a:endParaRPr lang="en-US" sz="28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9" name="Horizontal Scroll 8"/>
            <p:cNvSpPr/>
            <p:nvPr/>
          </p:nvSpPr>
          <p:spPr>
            <a:xfrm>
              <a:off x="4191000" y="152400"/>
              <a:ext cx="3352800" cy="1066800"/>
            </a:xfrm>
            <a:prstGeom prst="horizontalScroll">
              <a:avLst>
                <a:gd name="adj" fmla="val 25000"/>
              </a:avLst>
            </a:prstGeom>
            <a:solidFill>
              <a:srgbClr val="4EB9B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মূল্যায়ন</a:t>
              </a:r>
              <a:endParaRPr lang="en-US" sz="32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548758E6-5137-4934-BE2E-643C7A0541A3}"/>
              </a:ext>
            </a:extLst>
          </p:cNvPr>
          <p:cNvGrpSpPr/>
          <p:nvPr/>
        </p:nvGrpSpPr>
        <p:grpSpPr>
          <a:xfrm>
            <a:off x="2209800" y="228600"/>
            <a:ext cx="7162800" cy="5095220"/>
            <a:chOff x="2209800" y="228600"/>
            <a:chExt cx="7162800" cy="5095220"/>
          </a:xfrm>
        </p:grpSpPr>
        <p:sp>
          <p:nvSpPr>
            <p:cNvPr id="2" name="TextBox 1"/>
            <p:cNvSpPr txBox="1"/>
            <p:nvPr/>
          </p:nvSpPr>
          <p:spPr>
            <a:xfrm>
              <a:off x="4419600" y="228600"/>
              <a:ext cx="3048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CC0099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মিলকরণ</a:t>
              </a:r>
              <a:r>
                <a:rPr lang="en-US" b="1" dirty="0"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209800" y="1295401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ধান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286000" y="2209801"/>
              <a:ext cx="914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গম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286000" y="3124200"/>
              <a:ext cx="990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আলু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286000" y="4800600"/>
              <a:ext cx="1219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তৈলবীজ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362200" y="3962400"/>
              <a:ext cx="838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মশলা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715000" y="1219201"/>
              <a:ext cx="2895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Kalpurush" panose="02000600000000000000" pitchFamily="2" charset="0"/>
                  <a:cs typeface="Kalpurush" panose="02000600000000000000" pitchFamily="2" charset="0"/>
                </a:rPr>
                <a:t>৪০ </a:t>
              </a:r>
              <a:r>
                <a:rPr lang="en-US" sz="2800" b="1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লক্ষ</a:t>
              </a:r>
              <a:r>
                <a:rPr lang="en-US" sz="2800" b="1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800" b="1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মেট্রিক</a:t>
              </a:r>
              <a:r>
                <a:rPr lang="en-US" sz="2800" b="1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800" b="1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টন</a:t>
              </a:r>
              <a:r>
                <a:rPr lang="en-US" sz="2800" b="1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91200" y="2971801"/>
              <a:ext cx="2362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Kalpurush" panose="02000600000000000000" pitchFamily="2" charset="0"/>
                  <a:cs typeface="Kalpurush" panose="02000600000000000000" pitchFamily="2" charset="0"/>
                </a:rPr>
                <a:t>৩ </a:t>
              </a:r>
              <a:r>
                <a:rPr lang="en-US" sz="2800" b="1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প্রকার</a:t>
              </a:r>
              <a:r>
                <a:rPr lang="en-US" sz="2800" b="1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943600" y="4648200"/>
              <a:ext cx="3429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শীতকালে</a:t>
              </a:r>
              <a:r>
                <a:rPr lang="en-US" sz="2800" b="1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800" b="1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চাষ</a:t>
              </a:r>
              <a:r>
                <a:rPr lang="en-US" sz="2800" b="1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800" b="1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হয়</a:t>
              </a:r>
              <a:r>
                <a:rPr lang="en-US" sz="2800" b="1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91200" y="3733801"/>
              <a:ext cx="3429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সরিষা,তিসি</a:t>
              </a:r>
              <a:r>
                <a:rPr lang="en-US" sz="2800" b="1" dirty="0">
                  <a:latin typeface="Kalpurush" panose="02000600000000000000" pitchFamily="2" charset="0"/>
                  <a:cs typeface="Kalpurush" panose="02000600000000000000" pitchFamily="2" charset="0"/>
                </a:rPr>
                <a:t> ও </a:t>
              </a:r>
              <a:r>
                <a:rPr lang="en-US" sz="2800" b="1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বাদাম</a:t>
              </a:r>
              <a:r>
                <a:rPr lang="en-US" sz="2800" b="1" dirty="0">
                  <a:latin typeface="Kalpurush" panose="02000600000000000000" pitchFamily="2" charset="0"/>
                  <a:cs typeface="Kalpurush" panose="02000600000000000000" pitchFamily="2" charset="0"/>
                </a:rPr>
                <a:t>   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91200" y="2133601"/>
              <a:ext cx="3200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পেয়াঁজ,রসূন</a:t>
              </a:r>
              <a:r>
                <a:rPr lang="en-US" sz="2800" b="1" dirty="0">
                  <a:latin typeface="Kalpurush" panose="02000600000000000000" pitchFamily="2" charset="0"/>
                  <a:cs typeface="Kalpurush" panose="02000600000000000000" pitchFamily="2" charset="0"/>
                </a:rPr>
                <a:t>, </a:t>
              </a:r>
              <a:r>
                <a:rPr lang="en-US" sz="2800" b="1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আদা,মরিচ</a:t>
              </a:r>
              <a:r>
                <a:rPr lang="en-US" sz="2800" b="1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3048000" y="1600200"/>
              <a:ext cx="2743200" cy="1752600"/>
            </a:xfrm>
            <a:prstGeom prst="straightConnector1">
              <a:avLst/>
            </a:prstGeom>
            <a:ln w="57150">
              <a:solidFill>
                <a:srgbClr val="CC0099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3276600" y="2514600"/>
              <a:ext cx="2667000" cy="1600200"/>
            </a:xfrm>
            <a:prstGeom prst="straightConnector1">
              <a:avLst/>
            </a:prstGeom>
            <a:ln w="57150">
              <a:solidFill>
                <a:srgbClr val="CC0099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cxnSpLocks/>
              <a:endCxn id="11" idx="1"/>
            </p:cNvCxnSpPr>
            <p:nvPr/>
          </p:nvCxnSpPr>
          <p:spPr>
            <a:xfrm flipV="1">
              <a:off x="3657600" y="3995411"/>
              <a:ext cx="2133600" cy="957590"/>
            </a:xfrm>
            <a:prstGeom prst="straightConnector1">
              <a:avLst/>
            </a:prstGeom>
            <a:ln w="57150">
              <a:solidFill>
                <a:srgbClr val="CC0099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cxnSpLocks/>
              <a:endCxn id="9" idx="1"/>
            </p:cNvCxnSpPr>
            <p:nvPr/>
          </p:nvCxnSpPr>
          <p:spPr>
            <a:xfrm>
              <a:off x="2971800" y="1828800"/>
              <a:ext cx="2819400" cy="1404611"/>
            </a:xfrm>
            <a:prstGeom prst="straightConnector1">
              <a:avLst/>
            </a:prstGeom>
            <a:ln w="57150">
              <a:solidFill>
                <a:srgbClr val="CC0099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2971800" y="2667000"/>
              <a:ext cx="3048000" cy="2286000"/>
            </a:xfrm>
            <a:prstGeom prst="straightConnector1">
              <a:avLst/>
            </a:prstGeom>
            <a:ln w="57150">
              <a:solidFill>
                <a:srgbClr val="CC0099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10F31FC-EDB8-44F5-B473-559D770E5146}"/>
              </a:ext>
            </a:extLst>
          </p:cNvPr>
          <p:cNvGrpSpPr/>
          <p:nvPr/>
        </p:nvGrpSpPr>
        <p:grpSpPr>
          <a:xfrm>
            <a:off x="1066800" y="381000"/>
            <a:ext cx="9601200" cy="6135945"/>
            <a:chOff x="1676400" y="152400"/>
            <a:chExt cx="9067800" cy="6135945"/>
          </a:xfrm>
        </p:grpSpPr>
        <p:sp>
          <p:nvSpPr>
            <p:cNvPr id="3" name="TextBox 2"/>
            <p:cNvSpPr txBox="1"/>
            <p:nvPr/>
          </p:nvSpPr>
          <p:spPr>
            <a:xfrm>
              <a:off x="3657600" y="152400"/>
              <a:ext cx="4800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FF0066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শূণ্যস্থান</a:t>
              </a:r>
              <a:r>
                <a:rPr lang="en-US" sz="3200" b="1" dirty="0">
                  <a:solidFill>
                    <a:srgbClr val="FF0066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b="1" dirty="0" err="1">
                  <a:solidFill>
                    <a:srgbClr val="FF0066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পূরণ</a:t>
              </a:r>
              <a:r>
                <a:rPr lang="en-US" sz="3200" b="1" dirty="0">
                  <a:solidFill>
                    <a:srgbClr val="FF0066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b="1" dirty="0" err="1">
                  <a:solidFill>
                    <a:srgbClr val="FF0066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কর</a:t>
              </a:r>
              <a:endParaRPr lang="en-US" sz="3200" b="1" dirty="0">
                <a:solidFill>
                  <a:srgbClr val="FF0066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676400" y="1447800"/>
              <a:ext cx="9067800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B05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ক) </a:t>
              </a:r>
              <a:r>
                <a:rPr lang="en-US" sz="3200" dirty="0" err="1">
                  <a:solidFill>
                    <a:srgbClr val="00B05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ভাত</a:t>
              </a:r>
              <a:r>
                <a:rPr lang="en-US" sz="3200" dirty="0">
                  <a:solidFill>
                    <a:srgbClr val="00B05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dirty="0" err="1">
                  <a:solidFill>
                    <a:srgbClr val="00B05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বাংলাদেশের</a:t>
              </a:r>
              <a:r>
                <a:rPr lang="en-US" sz="3200" dirty="0">
                  <a:solidFill>
                    <a:srgbClr val="00B05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dirty="0" err="1">
                  <a:solidFill>
                    <a:srgbClr val="00B05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মানুষের</a:t>
              </a:r>
              <a:r>
                <a:rPr lang="en-US" sz="3200" dirty="0">
                  <a:solidFill>
                    <a:srgbClr val="00B05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------------- </a:t>
              </a:r>
              <a:r>
                <a:rPr lang="en-US" sz="3200" dirty="0" err="1">
                  <a:solidFill>
                    <a:srgbClr val="00B05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খাদ্য</a:t>
              </a:r>
              <a:r>
                <a:rPr lang="en-US" sz="3200" dirty="0">
                  <a:solidFill>
                    <a:srgbClr val="00B05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।</a:t>
              </a:r>
            </a:p>
            <a:p>
              <a:r>
                <a:rPr lang="en-US" sz="3200" dirty="0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খ)</a:t>
              </a:r>
              <a:r>
                <a:rPr lang="en-US" sz="3200" dirty="0" err="1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শীতকালে</a:t>
              </a:r>
              <a:r>
                <a:rPr lang="en-US" sz="3200" dirty="0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--------- </a:t>
              </a:r>
              <a:r>
                <a:rPr lang="en-US" sz="3200" dirty="0" err="1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চাষ</a:t>
              </a:r>
              <a:r>
                <a:rPr lang="en-US" sz="3200" dirty="0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করা</a:t>
              </a:r>
              <a:r>
                <a:rPr lang="en-US" sz="3200" dirty="0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হয়</a:t>
              </a:r>
              <a:r>
                <a:rPr lang="en-US" sz="3200" dirty="0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।</a:t>
              </a:r>
            </a:p>
            <a:p>
              <a:r>
                <a:rPr lang="en-US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গ)-------- ও-------- </a:t>
              </a:r>
              <a:r>
                <a:rPr lang="en-US" sz="32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মাটি</a:t>
              </a:r>
              <a:r>
                <a:rPr lang="en-US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আলু</a:t>
              </a:r>
              <a:r>
                <a:rPr lang="en-US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চাষেরজন্য</a:t>
              </a:r>
              <a:r>
                <a:rPr lang="en-US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বিশেষ</a:t>
              </a:r>
              <a:r>
                <a:rPr lang="en-US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উপযোগী</a:t>
              </a:r>
              <a:r>
                <a:rPr lang="en-US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 ।</a:t>
              </a:r>
              <a:endParaRPr lang="en-US" sz="32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52600" y="3733800"/>
              <a:ext cx="723900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উত্তরঃ</a:t>
              </a:r>
              <a:r>
                <a:rPr lang="en-US" sz="3200" dirty="0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  </a:t>
              </a:r>
            </a:p>
            <a:p>
              <a:r>
                <a:rPr lang="en-US" sz="3200" dirty="0">
                  <a:solidFill>
                    <a:srgbClr val="00B05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ক)</a:t>
              </a:r>
              <a:r>
                <a:rPr lang="en-US" sz="3200" dirty="0" err="1">
                  <a:solidFill>
                    <a:srgbClr val="00B05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প্রধান</a:t>
              </a:r>
              <a:endParaRPr lang="en-US" sz="3200" dirty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r>
                <a:rPr lang="en-US" sz="3200" dirty="0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খ)</a:t>
              </a:r>
              <a:r>
                <a:rPr lang="en-US" sz="3200" dirty="0" err="1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গমের</a:t>
              </a:r>
              <a:endParaRPr lang="en-US" sz="32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r>
                <a:rPr lang="en-US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গ)</a:t>
              </a:r>
              <a:r>
                <a:rPr lang="en-US" sz="32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দোয়াঁশ</a:t>
              </a:r>
              <a:r>
                <a:rPr lang="en-US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, </a:t>
              </a:r>
              <a:r>
                <a:rPr lang="en-US" sz="32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বেলে-দোয়াঁশ</a:t>
              </a:r>
              <a:r>
                <a:rPr lang="en-US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</a:p>
            <a:p>
              <a:r>
                <a:rPr lang="en-US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2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219200"/>
            <a:ext cx="9778384" cy="5715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98D6B4-EB5C-460A-98A0-BB1328DDAFD1}"/>
              </a:ext>
            </a:extLst>
          </p:cNvPr>
          <p:cNvSpPr txBox="1"/>
          <p:nvPr/>
        </p:nvSpPr>
        <p:spPr>
          <a:xfrm>
            <a:off x="4495800" y="13716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ধন্যবাদ</a:t>
            </a:r>
            <a:endParaRPr lang="en-US" b="1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471302F-081D-4E24-9DF7-D130AD9908DE}"/>
              </a:ext>
            </a:extLst>
          </p:cNvPr>
          <p:cNvGrpSpPr/>
          <p:nvPr/>
        </p:nvGrpSpPr>
        <p:grpSpPr>
          <a:xfrm>
            <a:off x="152400" y="152400"/>
            <a:ext cx="11896725" cy="6675120"/>
            <a:chOff x="0" y="152400"/>
            <a:chExt cx="12201769" cy="667512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F91DF51-BAEF-4544-9087-3B69C10F458D}"/>
                </a:ext>
              </a:extLst>
            </p:cNvPr>
            <p:cNvSpPr txBox="1"/>
            <p:nvPr/>
          </p:nvSpPr>
          <p:spPr>
            <a:xfrm>
              <a:off x="4648200" y="152400"/>
              <a:ext cx="2438400" cy="707886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4000" b="1" dirty="0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পরিচিতি</a:t>
              </a:r>
              <a:endParaRPr lang="en-US" sz="40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088B05E-7646-42C2-93B8-BBFDF539703A}"/>
                </a:ext>
              </a:extLst>
            </p:cNvPr>
            <p:cNvSpPr txBox="1"/>
            <p:nvPr/>
          </p:nvSpPr>
          <p:spPr>
            <a:xfrm>
              <a:off x="0" y="3903643"/>
              <a:ext cx="5005754" cy="2923877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4000" b="1" u="sng" dirty="0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শিক্ষক পরিচিতিঃ</a:t>
              </a:r>
            </a:p>
            <a:p>
              <a:pPr algn="ctr"/>
              <a:r>
                <a:rPr lang="bn-BD" sz="2400" b="1" dirty="0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মোঃ ফয়জুল আলম বিশ্বাস</a:t>
              </a:r>
            </a:p>
            <a:p>
              <a:pPr algn="ctr"/>
              <a:r>
                <a:rPr lang="bn-BD" sz="2400" b="1" dirty="0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প্রধান শিক্ষক</a:t>
              </a:r>
            </a:p>
            <a:p>
              <a:pPr algn="ctr"/>
              <a:r>
                <a:rPr lang="bn-BD" sz="2400" b="1" dirty="0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নবীনগর সরকারি প্রাথমিক বিদ্যালয়</a:t>
              </a:r>
            </a:p>
            <a:p>
              <a:pPr algn="ctr"/>
              <a:r>
                <a:rPr lang="bn-BD" sz="2400" b="1" dirty="0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গোদাগাড়ী,রাজশাহী।</a:t>
              </a:r>
            </a:p>
            <a:p>
              <a:pPr algn="ctr"/>
              <a:r>
                <a:rPr lang="bn-BD" sz="2400" b="1" dirty="0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মোবাইল নংঃ ০১৭১৫৫৪৫৮৫১</a:t>
              </a:r>
            </a:p>
            <a:p>
              <a:pPr algn="ctr"/>
              <a:r>
                <a:rPr lang="bn-BD" sz="2400" b="1" dirty="0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  <a:hlinkClick r:id="rId2"/>
                </a:rPr>
                <a:t>ইমেইলঃ</a:t>
              </a:r>
              <a:r>
                <a:rPr lang="en-US" sz="2400" b="1" dirty="0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  <a:hlinkClick r:id="rId2"/>
                </a:rPr>
                <a:t>faizulrajshahi@gmail.com</a:t>
              </a:r>
              <a:endPara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F9D5AD6-83F0-412C-914F-984EAA129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838200"/>
              <a:ext cx="2744009" cy="2815505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DC530F0-6CEC-4502-A5ED-84FDEFDE2B40}"/>
                </a:ext>
              </a:extLst>
            </p:cNvPr>
            <p:cNvSpPr txBox="1"/>
            <p:nvPr/>
          </p:nvSpPr>
          <p:spPr>
            <a:xfrm>
              <a:off x="6174154" y="3810000"/>
              <a:ext cx="6027615" cy="2923877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4000" b="1" u="sng" dirty="0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পাঠ পরিচিতিঃ</a:t>
              </a:r>
            </a:p>
            <a:p>
              <a:pPr algn="ctr"/>
              <a:r>
                <a:rPr lang="bn-BD" sz="2400" b="1" dirty="0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বিষয়ঃ বাংলাদেশ ও বিশ্ব পরিচয়</a:t>
              </a:r>
            </a:p>
            <a:p>
              <a:pPr algn="ctr"/>
              <a:r>
                <a:rPr lang="bn-BD" sz="2400" b="1" dirty="0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শ্রেণিঃ পঞ্চম</a:t>
              </a:r>
            </a:p>
            <a:p>
              <a:pPr algn="ctr"/>
              <a:r>
                <a:rPr lang="bn-BD" sz="2400" b="1" dirty="0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অধ্যায়ঃ চতুর্থ</a:t>
              </a:r>
            </a:p>
            <a:p>
              <a:pPr algn="ctr"/>
              <a:r>
                <a:rPr lang="bn-BD" sz="2400" b="1" dirty="0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পাঠ শিরোনামঃ বাংলাদেশের অর্থনীতিঃ কৃষি ও শিল্প</a:t>
              </a:r>
            </a:p>
            <a:p>
              <a:pPr algn="ctr"/>
              <a:r>
                <a:rPr lang="bn-BD" sz="2400" b="1" dirty="0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পাঠ্যাংশঃ খাদ্যজাতীয় কৃষিদ্রব্য</a:t>
              </a:r>
            </a:p>
            <a:p>
              <a:pPr algn="ctr"/>
              <a:r>
                <a:rPr lang="bn-BD" sz="2400" b="1" dirty="0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পৃষ্ঠা নংঃ ৩৪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3F0BDF8-70CD-4BEA-908D-0F6A8766A5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9200" y="685800"/>
              <a:ext cx="2562572" cy="291505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FE45C9F-921A-46B9-A328-E9879222EB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600" y="1371600"/>
              <a:ext cx="2286000" cy="20574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A571616-B4D9-454F-86EC-773081FBF20C}"/>
              </a:ext>
            </a:extLst>
          </p:cNvPr>
          <p:cNvGrpSpPr/>
          <p:nvPr/>
        </p:nvGrpSpPr>
        <p:grpSpPr>
          <a:xfrm>
            <a:off x="1219200" y="228600"/>
            <a:ext cx="10287000" cy="4646950"/>
            <a:chOff x="1219200" y="228600"/>
            <a:chExt cx="10287000" cy="464695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C3940DC-3054-4A72-A6BB-F2643C3D4318}"/>
                </a:ext>
              </a:extLst>
            </p:cNvPr>
            <p:cNvSpPr txBox="1"/>
            <p:nvPr/>
          </p:nvSpPr>
          <p:spPr>
            <a:xfrm>
              <a:off x="4343400" y="228600"/>
              <a:ext cx="2971800" cy="769441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4400" b="1" dirty="0">
                  <a:latin typeface="Kalpurush" panose="02000600000000000000" pitchFamily="2" charset="0"/>
                  <a:cs typeface="Kalpurush" panose="02000600000000000000" pitchFamily="2" charset="0"/>
                </a:rPr>
                <a:t>শিখনফল</a:t>
              </a:r>
              <a:endParaRPr lang="en-US" b="1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259E711-2B58-4150-B0A5-7947B3F1C4F8}"/>
                </a:ext>
              </a:extLst>
            </p:cNvPr>
            <p:cNvSpPr txBox="1"/>
            <p:nvPr/>
          </p:nvSpPr>
          <p:spPr>
            <a:xfrm>
              <a:off x="3048000" y="1828800"/>
              <a:ext cx="5638800" cy="76944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4400" b="1" dirty="0">
                  <a:solidFill>
                    <a:srgbClr val="FF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এই পাঠ শেষে শিক্ষার্থীরাঃ</a:t>
              </a:r>
              <a:endParaRPr lang="en-US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B925528-4296-49E3-BA6F-1685F7741959}"/>
                </a:ext>
              </a:extLst>
            </p:cNvPr>
            <p:cNvSpPr txBox="1"/>
            <p:nvPr/>
          </p:nvSpPr>
          <p:spPr>
            <a:xfrm>
              <a:off x="1219200" y="3429000"/>
              <a:ext cx="10287000" cy="144655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4400" b="1" dirty="0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ক) খাদ্যজাতীয় কৃষিদ্রব্য গুলোর নাম বলতে পারবে।</a:t>
              </a:r>
            </a:p>
            <a:p>
              <a:pPr algn="ctr"/>
              <a:r>
                <a:rPr lang="bn-BD" sz="4400" b="1" dirty="0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খ) আমদানি কারক দ্রব্যগুলোর নাম লিখতে পারবে।</a:t>
              </a:r>
              <a:endParaRPr lang="en-US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icehg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81000"/>
            <a:ext cx="4953000" cy="3384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6121221-raw-long-grain-white-rice-grains-in-burlap-ba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381000"/>
            <a:ext cx="5029200" cy="3352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1405223-49EF-45D7-BF65-F19EBE0031FB}"/>
              </a:ext>
            </a:extLst>
          </p:cNvPr>
          <p:cNvSpPr txBox="1"/>
          <p:nvPr/>
        </p:nvSpPr>
        <p:spPr>
          <a:xfrm>
            <a:off x="2362200" y="39624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ধান ক্ষেত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10D78D-1CE1-4D31-9A8A-DC673A347B10}"/>
              </a:ext>
            </a:extLst>
          </p:cNvPr>
          <p:cNvSpPr txBox="1"/>
          <p:nvPr/>
        </p:nvSpPr>
        <p:spPr>
          <a:xfrm>
            <a:off x="7772400" y="39624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চাল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99DAA0-24FC-4AEC-9E0A-B19769753B4F}"/>
              </a:ext>
            </a:extLst>
          </p:cNvPr>
          <p:cNvSpPr txBox="1"/>
          <p:nvPr/>
        </p:nvSpPr>
        <p:spPr>
          <a:xfrm>
            <a:off x="914400" y="5486400"/>
            <a:ext cx="1066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0000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বাংলাদেশে প্রতিবছর প্রায় ৩ কোটি ৪০ লক্ষ মেট্রিক টন চাল পাওয়া যায়।</a:t>
            </a:r>
            <a:endParaRPr lang="en-US" sz="3200" b="1" dirty="0">
              <a:solidFill>
                <a:srgbClr val="0000FF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8C9C66-798E-4119-943A-B60B86EEA2D1}"/>
              </a:ext>
            </a:extLst>
          </p:cNvPr>
          <p:cNvSpPr txBox="1"/>
          <p:nvPr/>
        </p:nvSpPr>
        <p:spPr>
          <a:xfrm>
            <a:off x="1066800" y="480060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ধান থেকে আমরা চাল পাই।</a:t>
            </a:r>
            <a:endParaRPr lang="en-US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304800"/>
            <a:ext cx="4515916" cy="30051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 descr="r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04800"/>
            <a:ext cx="4401519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4-Point Star 6"/>
          <p:cNvSpPr/>
          <p:nvPr/>
        </p:nvSpPr>
        <p:spPr>
          <a:xfrm>
            <a:off x="1676400" y="4724400"/>
            <a:ext cx="381000" cy="3810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4-Point Star 7"/>
          <p:cNvSpPr/>
          <p:nvPr/>
        </p:nvSpPr>
        <p:spPr>
          <a:xfrm>
            <a:off x="1676400" y="5257800"/>
            <a:ext cx="381000" cy="4572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E1A5C4-3D47-49D6-B0A6-82022E1C0A79}"/>
              </a:ext>
            </a:extLst>
          </p:cNvPr>
          <p:cNvSpPr txBox="1"/>
          <p:nvPr/>
        </p:nvSpPr>
        <p:spPr>
          <a:xfrm>
            <a:off x="7543800" y="35052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গমের আটা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C8AF27-2EA9-4396-B750-070E1A7CCC7A}"/>
              </a:ext>
            </a:extLst>
          </p:cNvPr>
          <p:cNvSpPr txBox="1"/>
          <p:nvPr/>
        </p:nvSpPr>
        <p:spPr>
          <a:xfrm>
            <a:off x="1752600" y="35052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গমের ক্ষেত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1890FA-5652-4C33-A5A4-FADCF2504772}"/>
              </a:ext>
            </a:extLst>
          </p:cNvPr>
          <p:cNvSpPr txBox="1"/>
          <p:nvPr/>
        </p:nvSpPr>
        <p:spPr>
          <a:xfrm>
            <a:off x="2057400" y="4724400"/>
            <a:ext cx="952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বাংলাদেশে প্রতিবছর প্রায় ১০ লক্ষ মেট্রিক টন গম উৎপন্ন হয়।</a:t>
            </a:r>
          </a:p>
          <a:p>
            <a:pPr algn="ctr"/>
            <a:r>
              <a:rPr lang="bn-BD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প্রায় ৫ লক্ষ মেট্রিক টন গম বিদেশ থেকে আমদানি করতে হয়।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ta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28600"/>
            <a:ext cx="4191000" cy="25279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 descr="potato_plant.jpg"/>
          <p:cNvPicPr>
            <a:picLocks noChangeAspect="1"/>
          </p:cNvPicPr>
          <p:nvPr/>
        </p:nvPicPr>
        <p:blipFill>
          <a:blip r:embed="rId3"/>
          <a:srcRect l="4061" r="28933"/>
          <a:stretch>
            <a:fillRect/>
          </a:stretch>
        </p:blipFill>
        <p:spPr>
          <a:xfrm>
            <a:off x="1981200" y="3429000"/>
            <a:ext cx="2514600" cy="27214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 descr="g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152400"/>
            <a:ext cx="4191000" cy="2667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10F13A7-325A-4CC8-973C-9ABB253928F7}"/>
              </a:ext>
            </a:extLst>
          </p:cNvPr>
          <p:cNvSpPr txBox="1"/>
          <p:nvPr/>
        </p:nvSpPr>
        <p:spPr>
          <a:xfrm>
            <a:off x="2362200" y="28194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আলু</a:t>
            </a:r>
            <a:endParaRPr lang="en-US" sz="3200" b="1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F76C10-7A21-4C03-B02E-CD98B0F02209}"/>
              </a:ext>
            </a:extLst>
          </p:cNvPr>
          <p:cNvSpPr txBox="1"/>
          <p:nvPr/>
        </p:nvSpPr>
        <p:spPr>
          <a:xfrm>
            <a:off x="6934200" y="30480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মিষ্টি আলু</a:t>
            </a:r>
            <a:endParaRPr lang="en-US" sz="3200" b="1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2B9104-9C31-4A45-B58D-703EC22FF845}"/>
              </a:ext>
            </a:extLst>
          </p:cNvPr>
          <p:cNvSpPr txBox="1"/>
          <p:nvPr/>
        </p:nvSpPr>
        <p:spPr>
          <a:xfrm>
            <a:off x="1905000" y="6273225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আলুসহ গাছ</a:t>
            </a:r>
            <a:endParaRPr lang="en-US" sz="2800" b="1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CA9B00-A381-4635-8FD7-A669AB5D53B7}"/>
              </a:ext>
            </a:extLst>
          </p:cNvPr>
          <p:cNvSpPr txBox="1"/>
          <p:nvPr/>
        </p:nvSpPr>
        <p:spPr>
          <a:xfrm>
            <a:off x="5867400" y="4495800"/>
            <a:ext cx="510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0000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বাংলাদেশে প্রতিবছর প্রায় ৪০ লক্ষ মেট্রিক টন আলু উৎপন্ন হয়।</a:t>
            </a:r>
            <a:endParaRPr lang="en-US" sz="3200" b="1" dirty="0">
              <a:solidFill>
                <a:srgbClr val="0000FF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8509E1-EA62-4EF1-B6BC-547A0B410C25}"/>
              </a:ext>
            </a:extLst>
          </p:cNvPr>
          <p:cNvSpPr txBox="1"/>
          <p:nvPr/>
        </p:nvSpPr>
        <p:spPr>
          <a:xfrm>
            <a:off x="4419600" y="55626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আলু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53B34F-5FF2-4AE7-9F0A-942AD5D6358F}"/>
              </a:ext>
            </a:extLst>
          </p:cNvPr>
          <p:cNvSpPr txBox="1"/>
          <p:nvPr/>
        </p:nvSpPr>
        <p:spPr>
          <a:xfrm>
            <a:off x="4419600" y="39624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পাতা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_400_1206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838200"/>
            <a:ext cx="32766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inggdex.jpg"/>
          <p:cNvPicPr>
            <a:picLocks noChangeAspect="1"/>
          </p:cNvPicPr>
          <p:nvPr/>
        </p:nvPicPr>
        <p:blipFill>
          <a:blip r:embed="rId3"/>
          <a:srcRect l="22449" t="31506" r="42857" b="27537"/>
          <a:stretch>
            <a:fillRect/>
          </a:stretch>
        </p:blipFill>
        <p:spPr>
          <a:xfrm>
            <a:off x="5257800" y="838200"/>
            <a:ext cx="31242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hh.jpg"/>
          <p:cNvPicPr>
            <a:picLocks noChangeAspect="1"/>
          </p:cNvPicPr>
          <p:nvPr/>
        </p:nvPicPr>
        <p:blipFill>
          <a:blip r:embed="rId4"/>
          <a:srcRect l="38247" r="36255"/>
          <a:stretch>
            <a:fillRect/>
          </a:stretch>
        </p:blipFill>
        <p:spPr>
          <a:xfrm>
            <a:off x="9525000" y="990600"/>
            <a:ext cx="6858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Right Arrow 7"/>
          <p:cNvSpPr/>
          <p:nvPr/>
        </p:nvSpPr>
        <p:spPr>
          <a:xfrm>
            <a:off x="4191000" y="2057400"/>
            <a:ext cx="990600" cy="304800"/>
          </a:xfrm>
          <a:prstGeom prst="rightArrow">
            <a:avLst/>
          </a:prstGeom>
          <a:solidFill>
            <a:srgbClr val="FF00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8458200" y="2057400"/>
            <a:ext cx="914400" cy="304800"/>
          </a:xfrm>
          <a:prstGeom prst="rightArrow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74291D-894A-4819-B7B6-640CE941EDB9}"/>
              </a:ext>
            </a:extLst>
          </p:cNvPr>
          <p:cNvSpPr txBox="1"/>
          <p:nvPr/>
        </p:nvSpPr>
        <p:spPr>
          <a:xfrm>
            <a:off x="1143000" y="41148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সরিষা ক্ষেত</a:t>
            </a:r>
            <a:endParaRPr lang="en-US" sz="3200" b="1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31BD7D-48FD-45A2-B88E-A4996BFE89DA}"/>
              </a:ext>
            </a:extLst>
          </p:cNvPr>
          <p:cNvSpPr txBox="1"/>
          <p:nvPr/>
        </p:nvSpPr>
        <p:spPr>
          <a:xfrm>
            <a:off x="5486400" y="41148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সরিষা </a:t>
            </a:r>
            <a:endParaRPr lang="en-US" sz="3200" b="1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87CF6C-035A-4407-8240-EFF6CD86AAC9}"/>
              </a:ext>
            </a:extLst>
          </p:cNvPr>
          <p:cNvSpPr txBox="1"/>
          <p:nvPr/>
        </p:nvSpPr>
        <p:spPr>
          <a:xfrm>
            <a:off x="8915400" y="40386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সরিষার তেল</a:t>
            </a:r>
            <a:endParaRPr lang="en-US" sz="3200" b="1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533400"/>
            <a:ext cx="3839705" cy="23846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3657600"/>
            <a:ext cx="3837938" cy="23497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ight Arrow 7"/>
          <p:cNvSpPr/>
          <p:nvPr/>
        </p:nvSpPr>
        <p:spPr>
          <a:xfrm>
            <a:off x="5029200" y="1600200"/>
            <a:ext cx="1828800" cy="609600"/>
          </a:xfrm>
          <a:prstGeom prst="rightArrow">
            <a:avLst/>
          </a:prstGeom>
          <a:solidFill>
            <a:srgbClr val="CC0099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9" name="Picture 8" descr="tish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533400"/>
            <a:ext cx="3467308" cy="2307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ight Arrow 10"/>
          <p:cNvSpPr/>
          <p:nvPr/>
        </p:nvSpPr>
        <p:spPr>
          <a:xfrm>
            <a:off x="5105400" y="4419600"/>
            <a:ext cx="1752600" cy="609600"/>
          </a:xfrm>
          <a:prstGeom prst="rightArrow">
            <a:avLst/>
          </a:prstGeom>
          <a:solidFill>
            <a:srgbClr val="CC0099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2" name="Picture 11" descr="bottle-peanut-peaoil-nuts-1653746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6600" y="3733800"/>
            <a:ext cx="34290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58BC270-51F9-4B0E-93AA-FFC20269C63A}"/>
              </a:ext>
            </a:extLst>
          </p:cNvPr>
          <p:cNvSpPr txBox="1"/>
          <p:nvPr/>
        </p:nvSpPr>
        <p:spPr>
          <a:xfrm>
            <a:off x="1981200" y="30480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তিসি</a:t>
            </a:r>
            <a:r>
              <a:rPr lang="bn-BD" sz="32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10BFEC-DE39-4C30-9AF7-C856E09BF4EF}"/>
              </a:ext>
            </a:extLst>
          </p:cNvPr>
          <p:cNvSpPr txBox="1"/>
          <p:nvPr/>
        </p:nvSpPr>
        <p:spPr>
          <a:xfrm>
            <a:off x="7467600" y="30480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তিসির তেল </a:t>
            </a:r>
            <a:endParaRPr lang="en-US" sz="3200" b="1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B13915-880A-4D09-A0FA-B82F6758E9F1}"/>
              </a:ext>
            </a:extLst>
          </p:cNvPr>
          <p:cNvSpPr txBox="1"/>
          <p:nvPr/>
        </p:nvSpPr>
        <p:spPr>
          <a:xfrm>
            <a:off x="7391400" y="61722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বাদাম তেল </a:t>
            </a:r>
            <a:endParaRPr lang="en-US" sz="3200" b="1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870CB1-471E-4351-A018-2693AA9D4D9A}"/>
              </a:ext>
            </a:extLst>
          </p:cNvPr>
          <p:cNvSpPr txBox="1"/>
          <p:nvPr/>
        </p:nvSpPr>
        <p:spPr>
          <a:xfrm>
            <a:off x="1905000" y="61722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বাদাম</a:t>
            </a:r>
            <a:endParaRPr lang="en-US" sz="3200" b="1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ls.jpg"/>
          <p:cNvPicPr>
            <a:picLocks noChangeAspect="1"/>
          </p:cNvPicPr>
          <p:nvPr/>
        </p:nvPicPr>
        <p:blipFill>
          <a:blip r:embed="rId2"/>
          <a:srcRect l="21666" t="5022" r="53334" b="63591"/>
          <a:stretch>
            <a:fillRect/>
          </a:stretch>
        </p:blipFill>
        <p:spPr>
          <a:xfrm>
            <a:off x="152400" y="152400"/>
            <a:ext cx="281940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dals.jpg"/>
          <p:cNvPicPr>
            <a:picLocks noChangeAspect="1"/>
          </p:cNvPicPr>
          <p:nvPr/>
        </p:nvPicPr>
        <p:blipFill>
          <a:blip r:embed="rId2"/>
          <a:srcRect l="9167" t="48964" r="66666" b="17138"/>
          <a:stretch>
            <a:fillRect/>
          </a:stretch>
        </p:blipFill>
        <p:spPr>
          <a:xfrm>
            <a:off x="3505200" y="152400"/>
            <a:ext cx="2590800" cy="21466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dals.jpg"/>
          <p:cNvPicPr>
            <a:picLocks noChangeAspect="1"/>
          </p:cNvPicPr>
          <p:nvPr/>
        </p:nvPicPr>
        <p:blipFill>
          <a:blip r:embed="rId2"/>
          <a:srcRect l="38333" t="48964" r="35834" b="13371"/>
          <a:stretch>
            <a:fillRect/>
          </a:stretch>
        </p:blipFill>
        <p:spPr>
          <a:xfrm>
            <a:off x="9372600" y="152400"/>
            <a:ext cx="27432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276600"/>
            <a:ext cx="259080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dals.jpg"/>
          <p:cNvPicPr>
            <a:picLocks noChangeAspect="1"/>
          </p:cNvPicPr>
          <p:nvPr/>
        </p:nvPicPr>
        <p:blipFill>
          <a:blip r:embed="rId2"/>
          <a:srcRect l="68333" t="48745" r="9167" b="18612"/>
          <a:stretch>
            <a:fillRect/>
          </a:stretch>
        </p:blipFill>
        <p:spPr>
          <a:xfrm>
            <a:off x="6477000" y="152400"/>
            <a:ext cx="25146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5EE4D60-C6F9-4845-B90E-F2F338EA94A9}"/>
              </a:ext>
            </a:extLst>
          </p:cNvPr>
          <p:cNvSpPr txBox="1"/>
          <p:nvPr/>
        </p:nvSpPr>
        <p:spPr>
          <a:xfrm>
            <a:off x="3429000" y="25146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rgbClr val="0000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মসুর ডাল</a:t>
            </a:r>
            <a:endParaRPr lang="en-US" sz="2800" b="1" dirty="0">
              <a:solidFill>
                <a:srgbClr val="0000FF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0403F6-4613-4847-9FAA-81D699783AE7}"/>
              </a:ext>
            </a:extLst>
          </p:cNvPr>
          <p:cNvSpPr txBox="1"/>
          <p:nvPr/>
        </p:nvSpPr>
        <p:spPr>
          <a:xfrm>
            <a:off x="152400" y="25146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rgbClr val="0000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ছোলার ডাল</a:t>
            </a:r>
            <a:endParaRPr lang="en-US" sz="2800" b="1" dirty="0">
              <a:solidFill>
                <a:srgbClr val="0000FF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E6BCD7-1B17-479F-BB82-7464D9F9989F}"/>
              </a:ext>
            </a:extLst>
          </p:cNvPr>
          <p:cNvSpPr txBox="1"/>
          <p:nvPr/>
        </p:nvSpPr>
        <p:spPr>
          <a:xfrm>
            <a:off x="9525000" y="26670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rgbClr val="0000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মুগ ডাল</a:t>
            </a:r>
            <a:endParaRPr lang="en-US" sz="2800" b="1" dirty="0">
              <a:solidFill>
                <a:srgbClr val="0000FF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8785FD-2490-4634-A485-9DD02D71B8C8}"/>
              </a:ext>
            </a:extLst>
          </p:cNvPr>
          <p:cNvSpPr txBox="1"/>
          <p:nvPr/>
        </p:nvSpPr>
        <p:spPr>
          <a:xfrm>
            <a:off x="152400" y="55626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rgbClr val="0000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কালাই ডাল</a:t>
            </a:r>
            <a:endParaRPr lang="en-US" sz="2800" b="1" dirty="0">
              <a:solidFill>
                <a:srgbClr val="0000FF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3DCA82-E50E-4FE4-BBAF-923A059B5D75}"/>
              </a:ext>
            </a:extLst>
          </p:cNvPr>
          <p:cNvSpPr txBox="1"/>
          <p:nvPr/>
        </p:nvSpPr>
        <p:spPr>
          <a:xfrm>
            <a:off x="6477000" y="25908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rgbClr val="0000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মটর ডাল</a:t>
            </a:r>
            <a:endParaRPr lang="en-US" sz="2800" b="1" dirty="0">
              <a:solidFill>
                <a:srgbClr val="0000FF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DD4C60-D2F0-4457-A18C-9744A3EC134A}"/>
              </a:ext>
            </a:extLst>
          </p:cNvPr>
          <p:cNvSpPr txBox="1"/>
          <p:nvPr/>
        </p:nvSpPr>
        <p:spPr>
          <a:xfrm>
            <a:off x="3429000" y="36576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0000FF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ডাল উৎপন্ন হয় ৭-৮ লক্ষ মেট্রিক টন।</a:t>
            </a:r>
            <a:endParaRPr lang="en-US" sz="3200" b="1" dirty="0">
              <a:solidFill>
                <a:srgbClr val="0000FF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15696D-0863-4326-AE4B-0E6D6D406FED}"/>
              </a:ext>
            </a:extLst>
          </p:cNvPr>
          <p:cNvSpPr txBox="1"/>
          <p:nvPr/>
        </p:nvSpPr>
        <p:spPr>
          <a:xfrm>
            <a:off x="3429000" y="4343400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FF0066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বাংলাদেশে প্রতিবছর ৩৫-৪০ লক্ষ মেট্রিক টন ডালের চাহিদা রয়েছে।</a:t>
            </a:r>
            <a:endParaRPr lang="en-US" sz="3200" b="1" dirty="0">
              <a:solidFill>
                <a:srgbClr val="FF0066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916</TotalTime>
  <Words>353</Words>
  <Application>Microsoft Office PowerPoint</Application>
  <PresentationFormat>Widescreen</PresentationFormat>
  <Paragraphs>89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Century Gothic</vt:lpstr>
      <vt:lpstr>Kalpurush</vt:lpstr>
      <vt:lpstr>NikoshBAN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DPE</cp:lastModifiedBy>
  <cp:revision>187</cp:revision>
  <dcterms:created xsi:type="dcterms:W3CDTF">2006-08-16T00:00:00Z</dcterms:created>
  <dcterms:modified xsi:type="dcterms:W3CDTF">2021-06-17T11:30:04Z</dcterms:modified>
</cp:coreProperties>
</file>