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84" r:id="rId2"/>
    <p:sldId id="278" r:id="rId3"/>
    <p:sldId id="261" r:id="rId4"/>
    <p:sldId id="283" r:id="rId5"/>
    <p:sldId id="281" r:id="rId6"/>
    <p:sldId id="280" r:id="rId7"/>
    <p:sldId id="262" r:id="rId8"/>
    <p:sldId id="286" r:id="rId9"/>
    <p:sldId id="263" r:id="rId10"/>
    <p:sldId id="265" r:id="rId11"/>
    <p:sldId id="266" r:id="rId12"/>
    <p:sldId id="260" r:id="rId13"/>
    <p:sldId id="264" r:id="rId14"/>
    <p:sldId id="287" r:id="rId15"/>
    <p:sldId id="274" r:id="rId16"/>
    <p:sldId id="275"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0CBD2-532E-4F2C-BCA0-715F3D5C605F}" type="datetimeFigureOut">
              <a:rPr lang="en-US" smtClean="0"/>
              <a:t>6/17/2021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A19FEC-E94D-4258-95BD-007ACC44B5C5}" type="slidenum">
              <a:rPr lang="en-US" smtClean="0"/>
              <a:t>‹#›</a:t>
            </a:fld>
            <a:endParaRPr lang="en-US"/>
          </a:p>
        </p:txBody>
      </p:sp>
    </p:spTree>
    <p:extLst>
      <p:ext uri="{BB962C8B-B14F-4D97-AF65-F5344CB8AC3E}">
        <p14:creationId xmlns:p14="http://schemas.microsoft.com/office/powerpoint/2010/main" val="1051401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A19FEC-E94D-4258-95BD-007ACC44B5C5}" type="slidenum">
              <a:rPr lang="en-US" smtClean="0"/>
              <a:t>1</a:t>
            </a:fld>
            <a:endParaRPr lang="en-US"/>
          </a:p>
        </p:txBody>
      </p:sp>
    </p:spTree>
    <p:extLst>
      <p:ext uri="{BB962C8B-B14F-4D97-AF65-F5344CB8AC3E}">
        <p14:creationId xmlns:p14="http://schemas.microsoft.com/office/powerpoint/2010/main" val="186315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2CFDDB26-353E-487C-8EFA-A73B2A8E53C9}" type="datetimeFigureOut">
              <a:rPr lang="en-US" smtClean="0"/>
              <a:pPr/>
              <a:t>6/17/2021</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30E749AD-BF5B-464D-A167-988D0AE8C294}" type="slidenum">
              <a:rPr lang="en-US" smtClean="0"/>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6694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FDDB26-353E-487C-8EFA-A73B2A8E53C9}" type="datetimeFigureOut">
              <a:rPr lang="en-US" smtClean="0"/>
              <a:pPr/>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749AD-BF5B-464D-A167-988D0AE8C294}" type="slidenum">
              <a:rPr lang="en-US" smtClean="0"/>
              <a:pPr/>
              <a:t>‹#›</a:t>
            </a:fld>
            <a:endParaRPr lang="en-US"/>
          </a:p>
        </p:txBody>
      </p:sp>
    </p:spTree>
    <p:extLst>
      <p:ext uri="{BB962C8B-B14F-4D97-AF65-F5344CB8AC3E}">
        <p14:creationId xmlns:p14="http://schemas.microsoft.com/office/powerpoint/2010/main" val="423181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FDDB26-353E-487C-8EFA-A73B2A8E53C9}" type="datetimeFigureOut">
              <a:rPr lang="en-US" smtClean="0"/>
              <a:pPr/>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749AD-BF5B-464D-A167-988D0AE8C294}" type="slidenum">
              <a:rPr lang="en-US" smtClean="0"/>
              <a:pPr/>
              <a:t>‹#›</a:t>
            </a:fld>
            <a:endParaRPr lang="en-US"/>
          </a:p>
        </p:txBody>
      </p:sp>
    </p:spTree>
    <p:extLst>
      <p:ext uri="{BB962C8B-B14F-4D97-AF65-F5344CB8AC3E}">
        <p14:creationId xmlns:p14="http://schemas.microsoft.com/office/powerpoint/2010/main" val="216426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FDDB26-353E-487C-8EFA-A73B2A8E53C9}" type="datetimeFigureOut">
              <a:rPr lang="en-US" smtClean="0"/>
              <a:pPr/>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749AD-BF5B-464D-A167-988D0AE8C294}" type="slidenum">
              <a:rPr lang="en-US" smtClean="0"/>
              <a:pPr/>
              <a:t>‹#›</a:t>
            </a:fld>
            <a:endParaRPr lang="en-US"/>
          </a:p>
        </p:txBody>
      </p:sp>
    </p:spTree>
    <p:extLst>
      <p:ext uri="{BB962C8B-B14F-4D97-AF65-F5344CB8AC3E}">
        <p14:creationId xmlns:p14="http://schemas.microsoft.com/office/powerpoint/2010/main" val="256404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2CFDDB26-353E-487C-8EFA-A73B2A8E53C9}" type="datetimeFigureOut">
              <a:rPr lang="en-US" smtClean="0"/>
              <a:pPr/>
              <a:t>6/17/2021</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30E749AD-BF5B-464D-A167-988D0AE8C294}" type="slidenum">
              <a:rPr lang="en-US" smtClean="0"/>
              <a:pPr/>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427410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FDDB26-353E-487C-8EFA-A73B2A8E53C9}" type="datetimeFigureOut">
              <a:rPr lang="en-US" smtClean="0"/>
              <a:pPr/>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749AD-BF5B-464D-A167-988D0AE8C294}" type="slidenum">
              <a:rPr lang="en-US" smtClean="0"/>
              <a:pPr/>
              <a:t>‹#›</a:t>
            </a:fld>
            <a:endParaRPr lang="en-US"/>
          </a:p>
        </p:txBody>
      </p:sp>
    </p:spTree>
    <p:extLst>
      <p:ext uri="{BB962C8B-B14F-4D97-AF65-F5344CB8AC3E}">
        <p14:creationId xmlns:p14="http://schemas.microsoft.com/office/powerpoint/2010/main" val="1381560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FDDB26-353E-487C-8EFA-A73B2A8E53C9}" type="datetimeFigureOut">
              <a:rPr lang="en-US" smtClean="0"/>
              <a:pPr/>
              <a:t>6/17/2021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749AD-BF5B-464D-A167-988D0AE8C294}" type="slidenum">
              <a:rPr lang="en-US" smtClean="0"/>
              <a:pPr/>
              <a:t>‹#›</a:t>
            </a:fld>
            <a:endParaRPr lang="en-US"/>
          </a:p>
        </p:txBody>
      </p:sp>
    </p:spTree>
    <p:extLst>
      <p:ext uri="{BB962C8B-B14F-4D97-AF65-F5344CB8AC3E}">
        <p14:creationId xmlns:p14="http://schemas.microsoft.com/office/powerpoint/2010/main" val="306679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FDDB26-353E-487C-8EFA-A73B2A8E53C9}" type="datetimeFigureOut">
              <a:rPr lang="en-US" smtClean="0"/>
              <a:pPr/>
              <a:t>6/17/2021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749AD-BF5B-464D-A167-988D0AE8C294}" type="slidenum">
              <a:rPr lang="en-US" smtClean="0"/>
              <a:pPr/>
              <a:t>‹#›</a:t>
            </a:fld>
            <a:endParaRPr lang="en-US"/>
          </a:p>
        </p:txBody>
      </p:sp>
    </p:spTree>
    <p:extLst>
      <p:ext uri="{BB962C8B-B14F-4D97-AF65-F5344CB8AC3E}">
        <p14:creationId xmlns:p14="http://schemas.microsoft.com/office/powerpoint/2010/main" val="125559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DDB26-353E-487C-8EFA-A73B2A8E53C9}" type="datetimeFigureOut">
              <a:rPr lang="en-US" smtClean="0"/>
              <a:pPr/>
              <a:t>6/17/2021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749AD-BF5B-464D-A167-988D0AE8C294}" type="slidenum">
              <a:rPr lang="en-US" smtClean="0"/>
              <a:pPr/>
              <a:t>‹#›</a:t>
            </a:fld>
            <a:endParaRPr lang="en-US"/>
          </a:p>
        </p:txBody>
      </p:sp>
    </p:spTree>
    <p:extLst>
      <p:ext uri="{BB962C8B-B14F-4D97-AF65-F5344CB8AC3E}">
        <p14:creationId xmlns:p14="http://schemas.microsoft.com/office/powerpoint/2010/main" val="2879996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CFDDB26-353E-487C-8EFA-A73B2A8E53C9}" type="datetimeFigureOut">
              <a:rPr lang="en-US" smtClean="0"/>
              <a:pPr/>
              <a:t>6/17/2021</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30E749AD-BF5B-464D-A167-988D0AE8C294}" type="slidenum">
              <a:rPr lang="en-US" smtClean="0"/>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1989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CFDDB26-353E-487C-8EFA-A73B2A8E53C9}" type="datetimeFigureOut">
              <a:rPr lang="en-US" smtClean="0"/>
              <a:pPr/>
              <a:t>6/17/2021</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30E749AD-BF5B-464D-A167-988D0AE8C294}" type="slidenum">
              <a:rPr lang="en-US" smtClean="0"/>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94211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CFDDB26-353E-487C-8EFA-A73B2A8E53C9}" type="datetimeFigureOut">
              <a:rPr lang="en-US" smtClean="0"/>
              <a:pPr/>
              <a:t>6/17/2021</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30E749AD-BF5B-464D-A167-988D0AE8C294}" type="slidenum">
              <a:rPr lang="en-US" smtClean="0"/>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74883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pngimg.com/download/21661"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hyperlink" Target="https://pngimg.com/download/21661"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7"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freepngimg.com/png/23403-pink-roses-flowers-bouquet-h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808" y="381000"/>
            <a:ext cx="8229600" cy="1143000"/>
          </a:xfrm>
        </p:spPr>
        <p:style>
          <a:lnRef idx="2">
            <a:schemeClr val="dk1"/>
          </a:lnRef>
          <a:fillRef idx="1">
            <a:schemeClr val="lt1"/>
          </a:fillRef>
          <a:effectRef idx="0">
            <a:schemeClr val="dk1"/>
          </a:effectRef>
          <a:fontRef idx="minor">
            <a:schemeClr val="dk1"/>
          </a:fontRef>
        </p:style>
        <p:txBody>
          <a:bodyPr>
            <a:normAutofit/>
          </a:bodyPr>
          <a:lstStyle/>
          <a:p>
            <a:pPr algn="ct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6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সবাইকে স্বাগতম</a:t>
            </a:r>
            <a:endParaRPr lang="en-US"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676400"/>
            <a:ext cx="8209005" cy="4648200"/>
          </a:xfrm>
        </p:spPr>
        <p:style>
          <a:lnRef idx="2">
            <a:schemeClr val="dk1"/>
          </a:lnRef>
          <a:fillRef idx="1">
            <a:schemeClr val="lt1"/>
          </a:fillRef>
          <a:effectRef idx="0">
            <a:schemeClr val="dk1"/>
          </a:effectRef>
          <a:fontRef idx="minor">
            <a:schemeClr val="dk1"/>
          </a:fontRef>
        </p:style>
      </p:pic>
      <p:pic>
        <p:nvPicPr>
          <p:cNvPr id="4" name="Picture 3">
            <a:extLst>
              <a:ext uri="{FF2B5EF4-FFF2-40B4-BE49-F238E27FC236}">
                <a16:creationId xmlns:a16="http://schemas.microsoft.com/office/drawing/2014/main" xmlns="" id="{2AE38C04-322D-4DEF-9F5E-A8C39DA150F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4953001" y="3751641"/>
            <a:ext cx="3847408" cy="2560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1066800" y="304800"/>
            <a:ext cx="5105400" cy="960119"/>
          </a:xfrm>
          <a:prstGeom prst="flowChartProcess">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5400" b="1" dirty="0" err="1">
                <a:solidFill>
                  <a:schemeClr val="tx1"/>
                </a:solidFill>
                <a:latin typeface="NikoshBAN" panose="02000000000000000000" pitchFamily="2" charset="0"/>
                <a:cs typeface="NikoshBAN" panose="02000000000000000000" pitchFamily="2" charset="0"/>
              </a:rPr>
              <a:t>জোড়ায়</a:t>
            </a:r>
            <a:r>
              <a:rPr lang="en-US" sz="5400" b="1" dirty="0">
                <a:solidFill>
                  <a:schemeClr val="tx1"/>
                </a:solidFill>
                <a:latin typeface="NikoshBAN" panose="02000000000000000000" pitchFamily="2" charset="0"/>
                <a:cs typeface="NikoshBAN" panose="02000000000000000000" pitchFamily="2" charset="0"/>
              </a:rPr>
              <a:t> </a:t>
            </a:r>
            <a:r>
              <a:rPr lang="en-US" sz="5400" b="1" dirty="0" err="1">
                <a:solidFill>
                  <a:schemeClr val="tx1"/>
                </a:solidFill>
                <a:latin typeface="NikoshBAN" panose="02000000000000000000" pitchFamily="2" charset="0"/>
                <a:cs typeface="NikoshBAN" panose="02000000000000000000" pitchFamily="2" charset="0"/>
              </a:rPr>
              <a:t>কাজ</a:t>
            </a:r>
            <a:endParaRPr lang="en-US" sz="5400" b="1"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409700"/>
            <a:ext cx="6705600"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6" name="Straight Connector 5"/>
          <p:cNvCxnSpPr/>
          <p:nvPr/>
        </p:nvCxnSpPr>
        <p:spPr>
          <a:xfrm>
            <a:off x="1066800" y="1271743"/>
            <a:ext cx="4953000" cy="0"/>
          </a:xfrm>
          <a:prstGeom prst="line">
            <a:avLst/>
          </a:prstGeom>
        </p:spPr>
        <p:style>
          <a:lnRef idx="2">
            <a:schemeClr val="dk1"/>
          </a:lnRef>
          <a:fillRef idx="0">
            <a:schemeClr val="dk1"/>
          </a:fillRef>
          <a:effectRef idx="1">
            <a:schemeClr val="dk1"/>
          </a:effectRef>
          <a:fontRef idx="minor">
            <a:schemeClr val="tx1"/>
          </a:fontRef>
        </p:style>
      </p:cxnSp>
      <p:sp>
        <p:nvSpPr>
          <p:cNvPr id="9" name="Rectangle 8"/>
          <p:cNvSpPr/>
          <p:nvPr/>
        </p:nvSpPr>
        <p:spPr>
          <a:xfrm>
            <a:off x="596467" y="5791200"/>
            <a:ext cx="8547533" cy="584775"/>
          </a:xfrm>
          <a:prstGeom prst="rect">
            <a:avLst/>
          </a:prstGeom>
        </p:spPr>
        <p:txBody>
          <a:bodyPr wrap="none">
            <a:spAutoFit/>
          </a:bodyPr>
          <a:lstStyle/>
          <a:p>
            <a:pPr marL="571500" indent="-571500">
              <a:buFont typeface="Wingdings" panose="05000000000000000000" pitchFamily="2" charset="2"/>
              <a:buChar char="ü"/>
            </a:pPr>
            <a:r>
              <a:rPr lang="en-US" sz="3200" b="1" dirty="0">
                <a:latin typeface="NikoshBAN" pitchFamily="2" charset="0"/>
                <a:cs typeface="NikoshBAN" pitchFamily="2" charset="0"/>
              </a:rPr>
              <a:t> </a:t>
            </a:r>
            <a:r>
              <a:rPr lang="bn-BD" sz="3200" dirty="0">
                <a:latin typeface="NikoshBAN" panose="02000000000000000000" pitchFamily="2" charset="0"/>
                <a:ea typeface="Verdana" pitchFamily="34" charset="0"/>
                <a:cs typeface="NikoshBAN" panose="02000000000000000000" pitchFamily="2" charset="0"/>
              </a:rPr>
              <a:t>রোম</a:t>
            </a:r>
            <a:r>
              <a:rPr lang="en-US" sz="3200" dirty="0" err="1">
                <a:latin typeface="NikoshBAN" panose="02000000000000000000" pitchFamily="2" charset="0"/>
                <a:ea typeface="Verdana" pitchFamily="34" charset="0"/>
                <a:cs typeface="NikoshBAN" panose="02000000000000000000" pitchFamily="2" charset="0"/>
              </a:rPr>
              <a:t>ান</a:t>
            </a:r>
            <a:r>
              <a:rPr lang="en-US" sz="3200" dirty="0">
                <a:latin typeface="NikoshBAN" panose="02000000000000000000" pitchFamily="2" charset="0"/>
                <a:ea typeface="Verdana" pitchFamily="34" charset="0"/>
                <a:cs typeface="NikoshBAN" panose="02000000000000000000" pitchFamily="2" charset="0"/>
              </a:rPr>
              <a:t> </a:t>
            </a:r>
            <a:r>
              <a:rPr lang="bn-BD" sz="3200" dirty="0">
                <a:latin typeface="NikoshBAN" panose="02000000000000000000" pitchFamily="2" charset="0"/>
                <a:ea typeface="Verdana" pitchFamily="34" charset="0"/>
                <a:cs typeface="NikoshBAN" panose="02000000000000000000" pitchFamily="2" charset="0"/>
              </a:rPr>
              <a:t>সাহিত্য</a:t>
            </a:r>
            <a:r>
              <a:rPr lang="en-US" sz="3200" dirty="0">
                <a:latin typeface="NikoshBAN" panose="02000000000000000000" pitchFamily="2" charset="0"/>
                <a:ea typeface="Verdana" pitchFamily="34" charset="0"/>
                <a:cs typeface="NikoshBAN" panose="02000000000000000000" pitchFamily="2" charset="0"/>
              </a:rPr>
              <a:t> </a:t>
            </a:r>
            <a:r>
              <a:rPr lang="en-US" sz="3200" dirty="0" err="1" smtClean="0">
                <a:latin typeface="NikoshBAN" panose="02000000000000000000" pitchFamily="2" charset="0"/>
                <a:ea typeface="Verdana" pitchFamily="34" charset="0"/>
                <a:cs typeface="NikoshBAN" panose="02000000000000000000" pitchFamily="2" charset="0"/>
              </a:rPr>
              <a:t>সম্পর্কে</a:t>
            </a:r>
            <a:r>
              <a:rPr lang="en-US" sz="3200" dirty="0" smtClean="0">
                <a:latin typeface="NikoshBAN" panose="02000000000000000000" pitchFamily="2" charset="0"/>
                <a:ea typeface="Verdana" pitchFamily="34" charset="0"/>
                <a:cs typeface="NikoshBAN" panose="02000000000000000000" pitchFamily="2" charset="0"/>
              </a:rPr>
              <a:t>  </a:t>
            </a:r>
            <a:r>
              <a:rPr lang="en-US" sz="3200" dirty="0" err="1" smtClean="0">
                <a:latin typeface="NikoshBAN" panose="02000000000000000000" pitchFamily="2" charset="0"/>
                <a:ea typeface="Verdana" pitchFamily="34" charset="0"/>
                <a:cs typeface="NikoshBAN" panose="02000000000000000000" pitchFamily="2" charset="0"/>
              </a:rPr>
              <a:t>আলোচনা</a:t>
            </a:r>
            <a:r>
              <a:rPr lang="en-US" sz="3200" dirty="0" smtClean="0">
                <a:latin typeface="NikoshBAN" panose="02000000000000000000" pitchFamily="2" charset="0"/>
                <a:ea typeface="Verdana" pitchFamily="34" charset="0"/>
                <a:cs typeface="NikoshBAN" panose="02000000000000000000" pitchFamily="2" charset="0"/>
              </a:rPr>
              <a:t> </a:t>
            </a:r>
            <a:r>
              <a:rPr lang="en-US" sz="3200" dirty="0" err="1" smtClean="0">
                <a:latin typeface="NikoshBAN" panose="02000000000000000000" pitchFamily="2" charset="0"/>
                <a:ea typeface="Verdana" pitchFamily="34" charset="0"/>
                <a:cs typeface="NikoshBAN" panose="02000000000000000000" pitchFamily="2" charset="0"/>
              </a:rPr>
              <a:t>কর</a:t>
            </a:r>
            <a:r>
              <a:rPr lang="en-US" sz="3200" dirty="0" smtClean="0">
                <a:latin typeface="NikoshBAN" panose="02000000000000000000" pitchFamily="2" charset="0"/>
                <a:ea typeface="Verdana" pitchFamily="34" charset="0"/>
                <a:cs typeface="NikoshBAN" panose="02000000000000000000" pitchFamily="2" charset="0"/>
              </a:rPr>
              <a:t>।</a:t>
            </a:r>
            <a:r>
              <a:rPr lang="en-US" sz="3200" b="1" dirty="0" smtClean="0">
                <a:latin typeface="NikoshBAN" pitchFamily="2" charset="0"/>
                <a:cs typeface="NikoshBAN" pitchFamily="2" charset="0"/>
              </a:rPr>
              <a:t> </a:t>
            </a:r>
            <a:r>
              <a:rPr lang="en-US" sz="3200" b="1" dirty="0">
                <a:latin typeface="NikoshBAN" pitchFamily="2" charset="0"/>
                <a:cs typeface="NikoshBAN" pitchFamily="2" charset="0"/>
              </a:rPr>
              <a:t>?  </a:t>
            </a:r>
            <a:endParaRPr lang="en-GB" sz="3200" b="1" dirty="0">
              <a:latin typeface="NikoshBAN" pitchFamily="2" charset="0"/>
              <a:cs typeface="NikoshBAN" pitchFamily="2"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3">
                                          <p:stCondLst>
                                            <p:cond delay="0"/>
                                          </p:stCondLst>
                                        </p:cTn>
                                        <p:tgtEl>
                                          <p:spTgt spid="9"/>
                                        </p:tgtEl>
                                      </p:cBhvr>
                                    </p:animEffect>
                                    <p:anim calcmode="lin" valueType="num">
                                      <p:cBhvr>
                                        <p:cTn id="8" dur="9"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9"/>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9"/>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9"/>
                                        </p:tgtEl>
                                        <p:attrNameLst>
                                          <p:attrName>ppt_y</p:attrName>
                                        </p:attrNameLst>
                                      </p:cBhvr>
                                      <p:tavLst>
                                        <p:tav tm="0" fmla="#ppt_y-sin(pi*$)/81">
                                          <p:val>
                                            <p:fltVal val="0"/>
                                          </p:val>
                                        </p:tav>
                                        <p:tav tm="100000">
                                          <p:val>
                                            <p:fltVal val="1"/>
                                          </p:val>
                                        </p:tav>
                                      </p:tavLst>
                                    </p:anim>
                                    <p:animScale>
                                      <p:cBhvr>
                                        <p:cTn id="13" dur="1">
                                          <p:stCondLst>
                                            <p:cond delay="3"/>
                                          </p:stCondLst>
                                        </p:cTn>
                                        <p:tgtEl>
                                          <p:spTgt spid="9"/>
                                        </p:tgtEl>
                                      </p:cBhvr>
                                      <p:to x="100000" y="60000"/>
                                    </p:animScale>
                                    <p:animScale>
                                      <p:cBhvr>
                                        <p:cTn id="14" dur="1" decel="50000">
                                          <p:stCondLst>
                                            <p:cond delay="3"/>
                                          </p:stCondLst>
                                        </p:cTn>
                                        <p:tgtEl>
                                          <p:spTgt spid="9"/>
                                        </p:tgtEl>
                                      </p:cBhvr>
                                      <p:to x="100000" y="100000"/>
                                    </p:animScale>
                                    <p:animScale>
                                      <p:cBhvr>
                                        <p:cTn id="15" dur="1">
                                          <p:stCondLst>
                                            <p:cond delay="7"/>
                                          </p:stCondLst>
                                        </p:cTn>
                                        <p:tgtEl>
                                          <p:spTgt spid="9"/>
                                        </p:tgtEl>
                                      </p:cBhvr>
                                      <p:to x="100000" y="80000"/>
                                    </p:animScale>
                                    <p:animScale>
                                      <p:cBhvr>
                                        <p:cTn id="16" dur="1" decel="50000">
                                          <p:stCondLst>
                                            <p:cond delay="7"/>
                                          </p:stCondLst>
                                        </p:cTn>
                                        <p:tgtEl>
                                          <p:spTgt spid="9"/>
                                        </p:tgtEl>
                                      </p:cBhvr>
                                      <p:to x="100000" y="100000"/>
                                    </p:animScale>
                                    <p:animScale>
                                      <p:cBhvr>
                                        <p:cTn id="17" dur="1">
                                          <p:stCondLst>
                                            <p:cond delay="8"/>
                                          </p:stCondLst>
                                        </p:cTn>
                                        <p:tgtEl>
                                          <p:spTgt spid="9"/>
                                        </p:tgtEl>
                                      </p:cBhvr>
                                      <p:to x="100000" y="90000"/>
                                    </p:animScale>
                                    <p:animScale>
                                      <p:cBhvr>
                                        <p:cTn id="18" dur="1" decel="50000">
                                          <p:stCondLst>
                                            <p:cond delay="8"/>
                                          </p:stCondLst>
                                        </p:cTn>
                                        <p:tgtEl>
                                          <p:spTgt spid="9"/>
                                        </p:tgtEl>
                                      </p:cBhvr>
                                      <p:to x="100000" y="100000"/>
                                    </p:animScale>
                                    <p:animScale>
                                      <p:cBhvr>
                                        <p:cTn id="19" dur="1">
                                          <p:stCondLst>
                                            <p:cond delay="9"/>
                                          </p:stCondLst>
                                        </p:cTn>
                                        <p:tgtEl>
                                          <p:spTgt spid="9"/>
                                        </p:tgtEl>
                                      </p:cBhvr>
                                      <p:to x="100000" y="95000"/>
                                    </p:animScale>
                                    <p:animScale>
                                      <p:cBhvr>
                                        <p:cTn id="20" dur="1" decel="50000">
                                          <p:stCondLst>
                                            <p:cond delay="9"/>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0405" y="1035032"/>
            <a:ext cx="8153399" cy="55092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3200" dirty="0" err="1">
                <a:solidFill>
                  <a:schemeClr val="tx1"/>
                </a:solidFill>
                <a:latin typeface="NikoshBAN" panose="02000000000000000000" pitchFamily="2" charset="0"/>
                <a:ea typeface="Verdana" pitchFamily="34" charset="0"/>
                <a:cs typeface="NikoshBAN" panose="02000000000000000000" pitchFamily="2" charset="0"/>
              </a:rPr>
              <a:t>আইনঃ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বিশ্বসভ্যতার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ইতিহাসে</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রোমানদের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সর্বশ্রেষ্ঠ</a:t>
            </a:r>
            <a:r>
              <a:rPr lang="en-US" sz="3200" dirty="0">
                <a:solidFill>
                  <a:schemeClr val="tx1"/>
                </a:solidFill>
                <a:latin typeface="NikoshBAN" panose="02000000000000000000" pitchFamily="2" charset="0"/>
                <a:ea typeface="Verdana" pitchFamily="34" charset="0"/>
                <a:cs typeface="NikoshBAN" panose="02000000000000000000" pitchFamily="2" charset="0"/>
              </a:rPr>
              <a:t> ও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গুরুত্বপূর্ণ</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অবদান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হচ্ছে</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আইন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প্রণয়ন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খ্রিস্টপূর্ব</a:t>
            </a:r>
            <a:r>
              <a:rPr lang="en-US" sz="3200" dirty="0">
                <a:solidFill>
                  <a:schemeClr val="tx1"/>
                </a:solidFill>
                <a:latin typeface="NikoshBAN" panose="02000000000000000000" pitchFamily="2" charset="0"/>
                <a:ea typeface="Verdana" pitchFamily="34" charset="0"/>
                <a:cs typeface="NikoshBAN" panose="02000000000000000000" pitchFamily="2" charset="0"/>
              </a:rPr>
              <a:t> ৫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শতকের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মাঝামাঝি</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সময়ে</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রোমানরা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ফৌজদারি</a:t>
            </a:r>
            <a:r>
              <a:rPr lang="en-US" sz="3200" dirty="0">
                <a:solidFill>
                  <a:schemeClr val="tx1"/>
                </a:solidFill>
                <a:latin typeface="NikoshBAN" panose="02000000000000000000" pitchFamily="2" charset="0"/>
                <a:ea typeface="Verdana" pitchFamily="34" charset="0"/>
                <a:cs typeface="NikoshBAN" panose="02000000000000000000" pitchFamily="2" charset="0"/>
              </a:rPr>
              <a:t> ও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দেওয়ানী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আইনগুলো</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সুষ্টুভাবে</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একসঙ্গে</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সাজাতে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সক্ষম</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হন</a:t>
            </a:r>
            <a:r>
              <a:rPr lang="en-US" sz="3200" dirty="0">
                <a:solidFill>
                  <a:schemeClr val="tx1"/>
                </a:solidFill>
                <a:latin typeface="NikoshBAN" panose="02000000000000000000" pitchFamily="2" charset="0"/>
                <a:ea typeface="Verdana" pitchFamily="34" charset="0"/>
                <a:cs typeface="NikoshBAN" panose="02000000000000000000" pitchFamily="2" charset="0"/>
              </a:rPr>
              <a:t>। ৫৪০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খ্রিস্টপূর্বাব্দে</a:t>
            </a:r>
            <a:r>
              <a:rPr lang="en-US" sz="3200" dirty="0">
                <a:solidFill>
                  <a:schemeClr val="tx1"/>
                </a:solidFill>
                <a:latin typeface="NikoshBAN" panose="02000000000000000000" pitchFamily="2" charset="0"/>
                <a:ea typeface="Verdana" pitchFamily="34" charset="0"/>
                <a:cs typeface="NikoshBAN" panose="02000000000000000000" pitchFamily="2" charset="0"/>
              </a:rPr>
              <a:t> ১২টি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ব্রোঞ্জ</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পাতে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সর্বপ্রথম</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আইনগুলো</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খোদাই</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করে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লিখিত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হয়</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এবং</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জনগণকে</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দেখাবার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জন্য</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প্রকাশ্যে</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ঝুলিয়ে</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রাখা</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হয়</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রোমান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আইনের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দৃষ্টিতে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সকল</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মানুষ</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সমান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রোমান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আইনকে</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তিনটি</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শাখায়</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ভাগ</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করা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হয়েছে</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যথা</a:t>
            </a:r>
            <a:r>
              <a:rPr lang="en-US" sz="3200" dirty="0">
                <a:solidFill>
                  <a:schemeClr val="tx1"/>
                </a:solidFill>
                <a:latin typeface="NikoshBAN" panose="02000000000000000000" pitchFamily="2" charset="0"/>
                <a:ea typeface="Verdana" pitchFamily="34" charset="0"/>
                <a:cs typeface="NikoshBAN" panose="02000000000000000000" pitchFamily="2" charset="0"/>
              </a:rPr>
              <a:t>-</a:t>
            </a:r>
          </a:p>
        </p:txBody>
      </p:sp>
      <p:sp>
        <p:nvSpPr>
          <p:cNvPr id="21" name="TextBox 20"/>
          <p:cNvSpPr txBox="1"/>
          <p:nvPr/>
        </p:nvSpPr>
        <p:spPr>
          <a:xfrm>
            <a:off x="640308" y="1650585"/>
            <a:ext cx="8077200" cy="156966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NikoshBAN" panose="02000000000000000000" pitchFamily="2" charset="0"/>
                <a:ea typeface="Verdana" pitchFamily="34" charset="0"/>
                <a:cs typeface="NikoshBAN" panose="02000000000000000000" pitchFamily="2" charset="0"/>
              </a:rPr>
              <a:t>১</a:t>
            </a:r>
            <a:r>
              <a:rPr lang="en-US"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বেসামরিক</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আইনঃ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এই</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আইন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পালন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করা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রোমান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নাগরিকদের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জন্য</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বাধ্যতামূলকি</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ছিল</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এই</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আইন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লিখিত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অলিখিত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দুই</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রকম</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ছিল</a:t>
            </a:r>
            <a:r>
              <a:rPr lang="en-US" sz="3200" dirty="0">
                <a:solidFill>
                  <a:schemeClr val="tx1"/>
                </a:solidFill>
                <a:latin typeface="NikoshBAN" panose="02000000000000000000" pitchFamily="2" charset="0"/>
                <a:ea typeface="Verdana" pitchFamily="34" charset="0"/>
                <a:cs typeface="NikoshBAN" panose="02000000000000000000" pitchFamily="2" charset="0"/>
              </a:rPr>
              <a:t>।</a:t>
            </a:r>
          </a:p>
        </p:txBody>
      </p:sp>
      <p:sp>
        <p:nvSpPr>
          <p:cNvPr id="22" name="TextBox 21"/>
          <p:cNvSpPr txBox="1"/>
          <p:nvPr/>
        </p:nvSpPr>
        <p:spPr>
          <a:xfrm>
            <a:off x="676701" y="1942972"/>
            <a:ext cx="8153400" cy="255454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a:solidFill>
                  <a:schemeClr val="tx1"/>
                </a:solidFill>
                <a:latin typeface="NikoshBAN" panose="02000000000000000000" pitchFamily="2" charset="0"/>
                <a:ea typeface="Verdana" pitchFamily="34" charset="0"/>
                <a:cs typeface="NikoshBAN" panose="02000000000000000000" pitchFamily="2" charset="0"/>
              </a:rPr>
              <a:t>২।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জনগণের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আইনঃ</a:t>
            </a:r>
            <a:r>
              <a:rPr lang="en-US" sz="3200" dirty="0">
                <a:solidFill>
                  <a:schemeClr val="tx1"/>
                </a:solidFill>
                <a:latin typeface="NikoshBAN" panose="02000000000000000000" pitchFamily="2" charset="0"/>
                <a:ea typeface="Verdana" pitchFamily="34" charset="0"/>
                <a:cs typeface="NikoshBAN" panose="02000000000000000000" pitchFamily="2" charset="0"/>
              </a:rPr>
              <a:t> এ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আইন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সকল</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নাগরিকের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জন্য</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প্রযোজ্য</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ছিল</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তাছাড়া</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ব্যক্তিগত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অধিকার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রক্ষার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বিষয়টি</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এই</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আইনে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ছিল</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তবে</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এর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মাধ্যমে</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দাসপ্রথাও</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স্বীকৃতি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লাভ</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করে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সিসেরো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এই</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আইনের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প্রণেতা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p>
        </p:txBody>
      </p:sp>
      <p:sp>
        <p:nvSpPr>
          <p:cNvPr id="23" name="TextBox 22"/>
          <p:cNvSpPr txBox="1"/>
          <p:nvPr/>
        </p:nvSpPr>
        <p:spPr>
          <a:xfrm>
            <a:off x="714232" y="2581609"/>
            <a:ext cx="8229600" cy="255454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a:solidFill>
                  <a:schemeClr val="tx1"/>
                </a:solidFill>
                <a:latin typeface="NikoshBAN" panose="02000000000000000000" pitchFamily="2" charset="0"/>
                <a:ea typeface="Verdana" pitchFamily="34" charset="0"/>
                <a:cs typeface="NikoshBAN" panose="02000000000000000000" pitchFamily="2" charset="0"/>
              </a:rPr>
              <a:t>৩।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প্রাকৃতিক</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আইনঃ</a:t>
            </a:r>
            <a:r>
              <a:rPr lang="en-US" sz="3200" dirty="0">
                <a:solidFill>
                  <a:schemeClr val="tx1"/>
                </a:solidFill>
                <a:latin typeface="NikoshBAN" panose="02000000000000000000" pitchFamily="2" charset="0"/>
                <a:ea typeface="Verdana" pitchFamily="34" charset="0"/>
                <a:cs typeface="NikoshBAN" panose="02000000000000000000" pitchFamily="2" charset="0"/>
              </a:rPr>
              <a:t> এ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আইনে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মূলত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নাগরিকদের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মৌলিক</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অধিকার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রক্ষার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কথা</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বলা</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হয়েছে</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খ্রিস্টীয়</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ষষ্ঠ</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শতকে</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সম্রাট</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জাস্টিনিয়ান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প্রথম</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সমস্ত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রোমান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আইনের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সংগ্রহ</a:t>
            </a:r>
            <a:r>
              <a:rPr lang="en-US" sz="3200" dirty="0">
                <a:solidFill>
                  <a:schemeClr val="tx1"/>
                </a:solidFill>
                <a:latin typeface="NikoshBAN" panose="02000000000000000000" pitchFamily="2" charset="0"/>
                <a:ea typeface="Verdana" pitchFamily="34" charset="0"/>
                <a:cs typeface="NikoshBAN" panose="02000000000000000000" pitchFamily="2" charset="0"/>
              </a:rPr>
              <a:t> ও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সংকলন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প্রকাশ</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করেন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p>
        </p:txBody>
      </p:sp>
      <p:sp>
        <p:nvSpPr>
          <p:cNvPr id="2" name="Rectangle 1"/>
          <p:cNvSpPr/>
          <p:nvPr/>
        </p:nvSpPr>
        <p:spPr>
          <a:xfrm>
            <a:off x="3654120" y="3244334"/>
            <a:ext cx="1835759" cy="369332"/>
          </a:xfrm>
          <a:prstGeom prst="rect">
            <a:avLst/>
          </a:prstGeom>
        </p:spPr>
        <p:txBody>
          <a:bodyPr wrap="none">
            <a:spAutoFit/>
          </a:bodyPr>
          <a:lstStyle/>
          <a:p>
            <a:r>
              <a:rPr lang="en-US" dirty="0" err="1">
                <a:latin typeface="NikoshBAN" panose="02000000000000000000" pitchFamily="2" charset="0"/>
                <a:ea typeface="Verdana" pitchFamily="34" charset="0"/>
                <a:cs typeface="NikoshBAN" panose="02000000000000000000" pitchFamily="2" charset="0"/>
              </a:rPr>
              <a:t>রোমান</a:t>
            </a:r>
            <a:r>
              <a:rPr lang="en-US" dirty="0">
                <a:latin typeface="NikoshBAN" panose="02000000000000000000" pitchFamily="2" charset="0"/>
                <a:ea typeface="Verdana" pitchFamily="34" charset="0"/>
                <a:cs typeface="NikoshBAN" panose="02000000000000000000" pitchFamily="2" charset="0"/>
              </a:rPr>
              <a:t> </a:t>
            </a:r>
            <a:r>
              <a:rPr lang="en-US" dirty="0" err="1">
                <a:latin typeface="NikoshBAN" panose="02000000000000000000" pitchFamily="2" charset="0"/>
                <a:ea typeface="Verdana" pitchFamily="34" charset="0"/>
                <a:cs typeface="NikoshBAN" panose="02000000000000000000" pitchFamily="2" charset="0"/>
              </a:rPr>
              <a:t>আইনের</a:t>
            </a:r>
            <a:r>
              <a:rPr lang="en-US" dirty="0">
                <a:latin typeface="NikoshBAN" panose="02000000000000000000" pitchFamily="2" charset="0"/>
                <a:ea typeface="Verdana" pitchFamily="34" charset="0"/>
                <a:cs typeface="NikoshBAN" panose="02000000000000000000" pitchFamily="2" charset="0"/>
              </a:rPr>
              <a:t> </a:t>
            </a:r>
            <a:endParaRPr lang="en-US" dirty="0"/>
          </a:p>
        </p:txBody>
      </p:sp>
      <p:sp>
        <p:nvSpPr>
          <p:cNvPr id="4" name="Rectangle 3"/>
          <p:cNvSpPr/>
          <p:nvPr/>
        </p:nvSpPr>
        <p:spPr>
          <a:xfrm>
            <a:off x="3654120" y="3244334"/>
            <a:ext cx="1835759" cy="369332"/>
          </a:xfrm>
          <a:prstGeom prst="rect">
            <a:avLst/>
          </a:prstGeom>
        </p:spPr>
        <p:txBody>
          <a:bodyPr wrap="none">
            <a:spAutoFit/>
          </a:bodyPr>
          <a:lstStyle/>
          <a:p>
            <a:r>
              <a:rPr lang="en-US" dirty="0" err="1">
                <a:latin typeface="NikoshBAN" panose="02000000000000000000" pitchFamily="2" charset="0"/>
                <a:ea typeface="Verdana" pitchFamily="34" charset="0"/>
                <a:cs typeface="NikoshBAN" panose="02000000000000000000" pitchFamily="2" charset="0"/>
              </a:rPr>
              <a:t>রোমান</a:t>
            </a:r>
            <a:r>
              <a:rPr lang="en-US" dirty="0">
                <a:latin typeface="NikoshBAN" panose="02000000000000000000" pitchFamily="2" charset="0"/>
                <a:ea typeface="Verdana" pitchFamily="34" charset="0"/>
                <a:cs typeface="NikoshBAN" panose="02000000000000000000" pitchFamily="2" charset="0"/>
              </a:rPr>
              <a:t> </a:t>
            </a:r>
            <a:r>
              <a:rPr lang="en-US" dirty="0" err="1">
                <a:latin typeface="NikoshBAN" panose="02000000000000000000" pitchFamily="2" charset="0"/>
                <a:ea typeface="Verdana" pitchFamily="34" charset="0"/>
                <a:cs typeface="NikoshBAN" panose="02000000000000000000" pitchFamily="2" charset="0"/>
              </a:rPr>
              <a:t>আইনের</a:t>
            </a:r>
            <a:r>
              <a:rPr lang="en-US" dirty="0">
                <a:latin typeface="NikoshBAN" panose="02000000000000000000" pitchFamily="2" charset="0"/>
                <a:ea typeface="Verdana" pitchFamily="34" charset="0"/>
                <a:cs typeface="NikoshBAN" panose="02000000000000000000" pitchFamily="2" charset="0"/>
              </a:rPr>
              <a:t> </a:t>
            </a:r>
            <a:endParaRPr lang="en-US" dirty="0"/>
          </a:p>
        </p:txBody>
      </p:sp>
      <p:sp>
        <p:nvSpPr>
          <p:cNvPr id="5" name="Rectangle 4"/>
          <p:cNvSpPr/>
          <p:nvPr/>
        </p:nvSpPr>
        <p:spPr>
          <a:xfrm>
            <a:off x="3622861" y="3244334"/>
            <a:ext cx="1898277" cy="369332"/>
          </a:xfrm>
          <a:prstGeom prst="rect">
            <a:avLst/>
          </a:prstGeom>
        </p:spPr>
        <p:txBody>
          <a:bodyPr wrap="none">
            <a:spAutoFit/>
          </a:bodyPr>
          <a:lstStyle/>
          <a:p>
            <a:r>
              <a:rPr lang="en-US" sz="1400" b="1" dirty="0">
                <a:latin typeface="NikoshBAN" pitchFamily="2" charset="0"/>
                <a:cs typeface="NikoshBAN" pitchFamily="2" charset="0"/>
              </a:rPr>
              <a:t> </a:t>
            </a:r>
            <a:r>
              <a:rPr lang="en-US" dirty="0" err="1">
                <a:latin typeface="NikoshBAN" panose="02000000000000000000" pitchFamily="2" charset="0"/>
                <a:ea typeface="Verdana" pitchFamily="34" charset="0"/>
                <a:cs typeface="NikoshBAN" panose="02000000000000000000" pitchFamily="2" charset="0"/>
              </a:rPr>
              <a:t>রোমান</a:t>
            </a:r>
            <a:r>
              <a:rPr lang="en-US" dirty="0">
                <a:latin typeface="NikoshBAN" panose="02000000000000000000" pitchFamily="2" charset="0"/>
                <a:ea typeface="Verdana" pitchFamily="34" charset="0"/>
                <a:cs typeface="NikoshBAN" panose="02000000000000000000" pitchFamily="2" charset="0"/>
              </a:rPr>
              <a:t> </a:t>
            </a:r>
            <a:r>
              <a:rPr lang="en-US" dirty="0" err="1">
                <a:latin typeface="NikoshBAN" panose="02000000000000000000" pitchFamily="2" charset="0"/>
                <a:ea typeface="Verdana" pitchFamily="34" charset="0"/>
                <a:cs typeface="NikoshBAN" panose="02000000000000000000" pitchFamily="2" charset="0"/>
              </a:rPr>
              <a:t>আইনের</a:t>
            </a:r>
            <a:r>
              <a:rPr lang="en-US" dirty="0">
                <a:latin typeface="NikoshBAN" panose="02000000000000000000" pitchFamily="2" charset="0"/>
                <a:ea typeface="Verdana" pitchFamily="34" charset="0"/>
                <a:cs typeface="NikoshBAN" panose="02000000000000000000" pitchFamily="2" charset="0"/>
              </a:rPr>
              <a:t> </a:t>
            </a:r>
            <a:endParaRPr lang="en-US" dirty="0"/>
          </a:p>
        </p:txBody>
      </p:sp>
      <p:sp>
        <p:nvSpPr>
          <p:cNvPr id="7" name="Rectangle 6"/>
          <p:cNvSpPr/>
          <p:nvPr/>
        </p:nvSpPr>
        <p:spPr>
          <a:xfrm>
            <a:off x="3622861" y="3244334"/>
            <a:ext cx="1898277" cy="369332"/>
          </a:xfrm>
          <a:prstGeom prst="rect">
            <a:avLst/>
          </a:prstGeom>
        </p:spPr>
        <p:txBody>
          <a:bodyPr wrap="none">
            <a:spAutoFit/>
          </a:bodyPr>
          <a:lstStyle/>
          <a:p>
            <a:r>
              <a:rPr lang="en-US" sz="1400" b="1" dirty="0">
                <a:latin typeface="NikoshBAN" pitchFamily="2" charset="0"/>
                <a:cs typeface="NikoshBAN" pitchFamily="2" charset="0"/>
              </a:rPr>
              <a:t> </a:t>
            </a:r>
            <a:r>
              <a:rPr lang="en-US" dirty="0" err="1">
                <a:latin typeface="NikoshBAN" panose="02000000000000000000" pitchFamily="2" charset="0"/>
                <a:ea typeface="Verdana" pitchFamily="34" charset="0"/>
                <a:cs typeface="NikoshBAN" panose="02000000000000000000" pitchFamily="2" charset="0"/>
              </a:rPr>
              <a:t>রোমান</a:t>
            </a:r>
            <a:r>
              <a:rPr lang="en-US" dirty="0">
                <a:latin typeface="NikoshBAN" panose="02000000000000000000" pitchFamily="2" charset="0"/>
                <a:ea typeface="Verdana" pitchFamily="34" charset="0"/>
                <a:cs typeface="NikoshBAN" panose="02000000000000000000" pitchFamily="2" charset="0"/>
              </a:rPr>
              <a:t> </a:t>
            </a:r>
            <a:r>
              <a:rPr lang="en-US" dirty="0" err="1">
                <a:latin typeface="NikoshBAN" panose="02000000000000000000" pitchFamily="2" charset="0"/>
                <a:ea typeface="Verdana" pitchFamily="34" charset="0"/>
                <a:cs typeface="NikoshBAN" panose="02000000000000000000" pitchFamily="2" charset="0"/>
              </a:rPr>
              <a:t>আইনের</a:t>
            </a:r>
            <a:r>
              <a:rPr lang="en-US" dirty="0">
                <a:latin typeface="NikoshBAN" panose="02000000000000000000" pitchFamily="2" charset="0"/>
                <a:ea typeface="Verdana" pitchFamily="34" charset="0"/>
                <a:cs typeface="NikoshBAN" panose="02000000000000000000" pitchFamily="2" charset="0"/>
              </a:rPr>
              <a:t> </a:t>
            </a:r>
            <a:endParaRPr lang="en-US" dirty="0"/>
          </a:p>
        </p:txBody>
      </p:sp>
      <p:sp>
        <p:nvSpPr>
          <p:cNvPr id="8" name="Rectangle 7"/>
          <p:cNvSpPr/>
          <p:nvPr/>
        </p:nvSpPr>
        <p:spPr>
          <a:xfrm>
            <a:off x="714232" y="178477"/>
            <a:ext cx="4467368" cy="76673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err="1" smtClean="0">
                <a:solidFill>
                  <a:schemeClr val="tx1"/>
                </a:solidFill>
              </a:rPr>
              <a:t>রোমান</a:t>
            </a:r>
            <a:r>
              <a:rPr lang="en-US" sz="5400" dirty="0" smtClean="0">
                <a:solidFill>
                  <a:schemeClr val="tx1"/>
                </a:solidFill>
              </a:rPr>
              <a:t> </a:t>
            </a:r>
            <a:r>
              <a:rPr lang="en-US" sz="5400" dirty="0" err="1" smtClean="0">
                <a:solidFill>
                  <a:schemeClr val="tx1"/>
                </a:solidFill>
              </a:rPr>
              <a:t>আইন</a:t>
            </a:r>
            <a:endParaRPr lang="en-US" sz="5400" dirty="0">
              <a:solidFill>
                <a:schemeClr val="tx1"/>
              </a:solidFill>
            </a:endParaRPr>
          </a:p>
        </p:txBody>
      </p:sp>
      <p:cxnSp>
        <p:nvCxnSpPr>
          <p:cNvPr id="10" name="Straight Connector 9"/>
          <p:cNvCxnSpPr/>
          <p:nvPr/>
        </p:nvCxnSpPr>
        <p:spPr>
          <a:xfrm flipH="1">
            <a:off x="714232" y="924779"/>
            <a:ext cx="5686568" cy="204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
                                        <p:tgtEl>
                                          <p:spTgt spid="22"/>
                                        </p:tgtEl>
                                      </p:cBhvr>
                                    </p:animEffect>
                                    <p:anim calcmode="lin" valueType="num">
                                      <p:cBhvr>
                                        <p:cTn id="20" dur="10" fill="hold"/>
                                        <p:tgtEl>
                                          <p:spTgt spid="22"/>
                                        </p:tgtEl>
                                        <p:attrNameLst>
                                          <p:attrName>ppt_w</p:attrName>
                                        </p:attrNameLst>
                                      </p:cBhvr>
                                      <p:tavLst>
                                        <p:tav tm="0" fmla="#ppt_w*sin(2.5*pi*$)">
                                          <p:val>
                                            <p:fltVal val="0"/>
                                          </p:val>
                                        </p:tav>
                                        <p:tav tm="100000">
                                          <p:val>
                                            <p:fltVal val="1"/>
                                          </p:val>
                                        </p:tav>
                                      </p:tavLst>
                                    </p:anim>
                                    <p:anim calcmode="lin" valueType="num">
                                      <p:cBhvr>
                                        <p:cTn id="21" dur="1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3">
                                          <p:stCondLst>
                                            <p:cond delay="0"/>
                                          </p:stCondLst>
                                        </p:cTn>
                                        <p:tgtEl>
                                          <p:spTgt spid="23"/>
                                        </p:tgtEl>
                                      </p:cBhvr>
                                    </p:animEffect>
                                    <p:anim calcmode="lin" valueType="num">
                                      <p:cBhvr>
                                        <p:cTn id="27" dur="9"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8" dur="3"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9" dur="3" tmFilter="0, 0; 0.125,0.2665; 0.25,0.4; 0.375,0.465; 0.5,0.5;  0.625,0.535; 0.75,0.6; 0.875,0.7335; 1,1">
                                          <p:stCondLst>
                                            <p:cond delay="3"/>
                                          </p:stCondLst>
                                        </p:cTn>
                                        <p:tgtEl>
                                          <p:spTgt spid="23"/>
                                        </p:tgtEl>
                                        <p:attrNameLst>
                                          <p:attrName>ppt_y</p:attrName>
                                        </p:attrNameLst>
                                      </p:cBhvr>
                                      <p:tavLst>
                                        <p:tav tm="0" fmla="#ppt_y-sin(pi*$)/9">
                                          <p:val>
                                            <p:fltVal val="0"/>
                                          </p:val>
                                        </p:tav>
                                        <p:tav tm="100000">
                                          <p:val>
                                            <p:fltVal val="1"/>
                                          </p:val>
                                        </p:tav>
                                      </p:tavLst>
                                    </p:anim>
                                    <p:anim calcmode="lin" valueType="num">
                                      <p:cBhvr>
                                        <p:cTn id="30" dur="2" tmFilter="0, 0; 0.125,0.2665; 0.25,0.4; 0.375,0.465; 0.5,0.5;  0.625,0.535; 0.75,0.6; 0.875,0.7335; 1,1">
                                          <p:stCondLst>
                                            <p:cond delay="7"/>
                                          </p:stCondLst>
                                        </p:cTn>
                                        <p:tgtEl>
                                          <p:spTgt spid="23"/>
                                        </p:tgtEl>
                                        <p:attrNameLst>
                                          <p:attrName>ppt_y</p:attrName>
                                        </p:attrNameLst>
                                      </p:cBhvr>
                                      <p:tavLst>
                                        <p:tav tm="0" fmla="#ppt_y-sin(pi*$)/27">
                                          <p:val>
                                            <p:fltVal val="0"/>
                                          </p:val>
                                        </p:tav>
                                        <p:tav tm="100000">
                                          <p:val>
                                            <p:fltVal val="1"/>
                                          </p:val>
                                        </p:tav>
                                      </p:tavLst>
                                    </p:anim>
                                    <p:anim calcmode="lin" valueType="num">
                                      <p:cBhvr>
                                        <p:cTn id="31" dur="1" tmFilter="0, 0; 0.125,0.2665; 0.25,0.4; 0.375,0.465; 0.5,0.5;  0.625,0.535; 0.75,0.6; 0.875,0.7335; 1,1">
                                          <p:stCondLst>
                                            <p:cond delay="8"/>
                                          </p:stCondLst>
                                        </p:cTn>
                                        <p:tgtEl>
                                          <p:spTgt spid="23"/>
                                        </p:tgtEl>
                                        <p:attrNameLst>
                                          <p:attrName>ppt_y</p:attrName>
                                        </p:attrNameLst>
                                      </p:cBhvr>
                                      <p:tavLst>
                                        <p:tav tm="0" fmla="#ppt_y-sin(pi*$)/81">
                                          <p:val>
                                            <p:fltVal val="0"/>
                                          </p:val>
                                        </p:tav>
                                        <p:tav tm="100000">
                                          <p:val>
                                            <p:fltVal val="1"/>
                                          </p:val>
                                        </p:tav>
                                      </p:tavLst>
                                    </p:anim>
                                    <p:animScale>
                                      <p:cBhvr>
                                        <p:cTn id="32" dur="1">
                                          <p:stCondLst>
                                            <p:cond delay="3"/>
                                          </p:stCondLst>
                                        </p:cTn>
                                        <p:tgtEl>
                                          <p:spTgt spid="23"/>
                                        </p:tgtEl>
                                      </p:cBhvr>
                                      <p:to x="100000" y="60000"/>
                                    </p:animScale>
                                    <p:animScale>
                                      <p:cBhvr>
                                        <p:cTn id="33" dur="1" decel="50000">
                                          <p:stCondLst>
                                            <p:cond delay="3"/>
                                          </p:stCondLst>
                                        </p:cTn>
                                        <p:tgtEl>
                                          <p:spTgt spid="23"/>
                                        </p:tgtEl>
                                      </p:cBhvr>
                                      <p:to x="100000" y="100000"/>
                                    </p:animScale>
                                    <p:animScale>
                                      <p:cBhvr>
                                        <p:cTn id="34" dur="1">
                                          <p:stCondLst>
                                            <p:cond delay="7"/>
                                          </p:stCondLst>
                                        </p:cTn>
                                        <p:tgtEl>
                                          <p:spTgt spid="23"/>
                                        </p:tgtEl>
                                      </p:cBhvr>
                                      <p:to x="100000" y="80000"/>
                                    </p:animScale>
                                    <p:animScale>
                                      <p:cBhvr>
                                        <p:cTn id="35" dur="1" decel="50000">
                                          <p:stCondLst>
                                            <p:cond delay="7"/>
                                          </p:stCondLst>
                                        </p:cTn>
                                        <p:tgtEl>
                                          <p:spTgt spid="23"/>
                                        </p:tgtEl>
                                      </p:cBhvr>
                                      <p:to x="100000" y="100000"/>
                                    </p:animScale>
                                    <p:animScale>
                                      <p:cBhvr>
                                        <p:cTn id="36" dur="1">
                                          <p:stCondLst>
                                            <p:cond delay="8"/>
                                          </p:stCondLst>
                                        </p:cTn>
                                        <p:tgtEl>
                                          <p:spTgt spid="23"/>
                                        </p:tgtEl>
                                      </p:cBhvr>
                                      <p:to x="100000" y="90000"/>
                                    </p:animScale>
                                    <p:animScale>
                                      <p:cBhvr>
                                        <p:cTn id="37" dur="1" decel="50000">
                                          <p:stCondLst>
                                            <p:cond delay="8"/>
                                          </p:stCondLst>
                                        </p:cTn>
                                        <p:tgtEl>
                                          <p:spTgt spid="23"/>
                                        </p:tgtEl>
                                      </p:cBhvr>
                                      <p:to x="100000" y="100000"/>
                                    </p:animScale>
                                    <p:animScale>
                                      <p:cBhvr>
                                        <p:cTn id="38" dur="1">
                                          <p:stCondLst>
                                            <p:cond delay="9"/>
                                          </p:stCondLst>
                                        </p:cTn>
                                        <p:tgtEl>
                                          <p:spTgt spid="23"/>
                                        </p:tgtEl>
                                      </p:cBhvr>
                                      <p:to x="100000" y="95000"/>
                                    </p:animScale>
                                    <p:animScale>
                                      <p:cBhvr>
                                        <p:cTn id="39" dur="1" decel="50000">
                                          <p:stCondLst>
                                            <p:cond delay="9"/>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4114800"/>
            <a:ext cx="4876800" cy="9233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5400" dirty="0" err="1">
                <a:solidFill>
                  <a:schemeClr val="tx1"/>
                </a:solidFill>
                <a:latin typeface="NikoshBAN" panose="02000000000000000000" pitchFamily="2" charset="0"/>
                <a:ea typeface="Verdana" pitchFamily="34" charset="0"/>
                <a:cs typeface="NikoshBAN" panose="02000000000000000000" pitchFamily="2" charset="0"/>
              </a:rPr>
              <a:t>রোমান</a:t>
            </a:r>
            <a:r>
              <a:rPr lang="en-US" sz="5400" dirty="0">
                <a:solidFill>
                  <a:schemeClr val="tx1"/>
                </a:solidFill>
                <a:latin typeface="NikoshBAN" panose="02000000000000000000" pitchFamily="2" charset="0"/>
                <a:ea typeface="Verdana" pitchFamily="34" charset="0"/>
                <a:cs typeface="NikoshBAN" panose="02000000000000000000" pitchFamily="2" charset="0"/>
              </a:rPr>
              <a:t> </a:t>
            </a:r>
            <a:r>
              <a:rPr lang="en-US" sz="5400" dirty="0" err="1">
                <a:solidFill>
                  <a:schemeClr val="tx1"/>
                </a:solidFill>
                <a:latin typeface="NikoshBAN" panose="02000000000000000000" pitchFamily="2" charset="0"/>
                <a:ea typeface="Verdana" pitchFamily="34" charset="0"/>
                <a:cs typeface="NikoshBAN" panose="02000000000000000000" pitchFamily="2" charset="0"/>
              </a:rPr>
              <a:t>সভ্যতা</a:t>
            </a:r>
            <a:endParaRPr lang="en-US" sz="5400" dirty="0">
              <a:solidFill>
                <a:schemeClr val="tx1"/>
              </a:solidFill>
              <a:latin typeface="NikoshBAN" panose="02000000000000000000" pitchFamily="2" charset="0"/>
              <a:ea typeface="Verdana" pitchFamily="34" charset="0"/>
              <a:cs typeface="NikoshBAN" panose="02000000000000000000" pitchFamily="2" charset="0"/>
            </a:endParaRPr>
          </a:p>
        </p:txBody>
      </p:sp>
      <p:sp>
        <p:nvSpPr>
          <p:cNvPr id="5" name="Rectangle 4"/>
          <p:cNvSpPr/>
          <p:nvPr/>
        </p:nvSpPr>
        <p:spPr>
          <a:xfrm>
            <a:off x="1676400" y="296886"/>
            <a:ext cx="5715000" cy="8918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60290" tIns="30145" rIns="60290" bIns="30145">
            <a:spAutoFit/>
          </a:bodyPr>
          <a:lstStyle/>
          <a:p>
            <a:pPr algn="ctr"/>
            <a:r>
              <a:rPr lang="en-US" sz="5400" b="1" dirty="0" err="1">
                <a:latin typeface="NikoshBAN" panose="02000000000000000000" pitchFamily="2" charset="0"/>
                <a:cs typeface="NikoshBAN" panose="02000000000000000000" pitchFamily="2" charset="0"/>
              </a:rPr>
              <a:t>দলগত</a:t>
            </a:r>
            <a:r>
              <a:rPr lang="bn-BD" sz="5400" b="1" dirty="0">
                <a:latin typeface="NikoshBAN" panose="02000000000000000000" pitchFamily="2" charset="0"/>
                <a:cs typeface="NikoshBAN" panose="02000000000000000000" pitchFamily="2" charset="0"/>
              </a:rPr>
              <a:t> কাজ</a:t>
            </a:r>
            <a:endParaRPr lang="en-US" sz="5400" b="1"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820" y="2055853"/>
            <a:ext cx="6159662" cy="2982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772236" y="5943357"/>
            <a:ext cx="7627409" cy="584775"/>
          </a:xfrm>
          <a:prstGeom prst="rect">
            <a:avLst/>
          </a:prstGeom>
        </p:spPr>
        <p:txBody>
          <a:bodyPr wrap="none">
            <a:spAutoFit/>
          </a:bodyPr>
          <a:lstStyle/>
          <a:p>
            <a:pPr marL="571500" indent="-571500">
              <a:buFont typeface="Wingdings" panose="05000000000000000000" pitchFamily="2" charset="2"/>
              <a:buChar char="ü"/>
            </a:pPr>
            <a:r>
              <a:rPr lang="en-US" sz="2400" b="1" dirty="0">
                <a:latin typeface="NikoshBAN" pitchFamily="2" charset="0"/>
                <a:cs typeface="NikoshBAN" pitchFamily="2" charset="0"/>
              </a:rPr>
              <a:t> </a:t>
            </a:r>
            <a:r>
              <a:rPr lang="en-US" sz="3200" dirty="0" err="1">
                <a:latin typeface="NikoshBAN" panose="02000000000000000000" pitchFamily="2" charset="0"/>
                <a:ea typeface="Verdana" pitchFamily="34" charset="0"/>
                <a:cs typeface="NikoshBAN" panose="02000000000000000000" pitchFamily="2" charset="0"/>
              </a:rPr>
              <a:t>রোমান</a:t>
            </a:r>
            <a:r>
              <a:rPr lang="en-US" sz="3200" dirty="0">
                <a:latin typeface="NikoshBAN" panose="02000000000000000000" pitchFamily="2" charset="0"/>
                <a:ea typeface="Verdana" pitchFamily="34" charset="0"/>
                <a:cs typeface="NikoshBAN" panose="02000000000000000000" pitchFamily="2" charset="0"/>
              </a:rPr>
              <a:t> </a:t>
            </a:r>
            <a:r>
              <a:rPr lang="en-US" sz="3200" dirty="0" err="1">
                <a:latin typeface="NikoshBAN" panose="02000000000000000000" pitchFamily="2" charset="0"/>
                <a:ea typeface="Verdana" pitchFamily="34" charset="0"/>
                <a:cs typeface="NikoshBAN" panose="02000000000000000000" pitchFamily="2" charset="0"/>
              </a:rPr>
              <a:t>আইনের</a:t>
            </a:r>
            <a:r>
              <a:rPr lang="en-US" sz="3200" dirty="0">
                <a:latin typeface="NikoshBAN" panose="02000000000000000000" pitchFamily="2" charset="0"/>
                <a:ea typeface="Verdana" pitchFamily="34" charset="0"/>
                <a:cs typeface="NikoshBAN" panose="02000000000000000000" pitchFamily="2" charset="0"/>
              </a:rPr>
              <a:t> </a:t>
            </a:r>
            <a:r>
              <a:rPr lang="bn-BD" sz="3200" dirty="0">
                <a:latin typeface="NikoshBAN" panose="02000000000000000000" pitchFamily="2" charset="0"/>
                <a:ea typeface="Verdana" pitchFamily="34" charset="0"/>
                <a:cs typeface="NikoshBAN" panose="02000000000000000000" pitchFamily="2" charset="0"/>
              </a:rPr>
              <a:t>অবদান </a:t>
            </a:r>
            <a:r>
              <a:rPr lang="bn-BD" sz="3200" dirty="0" smtClean="0">
                <a:latin typeface="NikoshBAN" panose="02000000000000000000" pitchFamily="2" charset="0"/>
                <a:ea typeface="Verdana" pitchFamily="34" charset="0"/>
                <a:cs typeface="NikoshBAN" panose="02000000000000000000" pitchFamily="2" charset="0"/>
              </a:rPr>
              <a:t>ব্যাখ্যা</a:t>
            </a:r>
            <a:r>
              <a:rPr lang="en-US" sz="3200" dirty="0" smtClean="0">
                <a:latin typeface="NikoshBAN" panose="02000000000000000000" pitchFamily="2" charset="0"/>
                <a:ea typeface="Verdana" pitchFamily="34" charset="0"/>
                <a:cs typeface="NikoshBAN" panose="02000000000000000000" pitchFamily="2" charset="0"/>
              </a:rPr>
              <a:t> </a:t>
            </a:r>
            <a:r>
              <a:rPr lang="en-US" sz="3200" dirty="0" err="1" smtClean="0">
                <a:latin typeface="NikoshBAN" panose="02000000000000000000" pitchFamily="2" charset="0"/>
                <a:ea typeface="Verdana" pitchFamily="34" charset="0"/>
                <a:cs typeface="NikoshBAN" panose="02000000000000000000" pitchFamily="2" charset="0"/>
              </a:rPr>
              <a:t>কর</a:t>
            </a:r>
            <a:r>
              <a:rPr lang="en-US" sz="3200" dirty="0" smtClean="0">
                <a:latin typeface="NikoshBAN" panose="02000000000000000000" pitchFamily="2" charset="0"/>
                <a:ea typeface="Verdana" pitchFamily="34" charset="0"/>
                <a:cs typeface="NikoshBAN" panose="02000000000000000000" pitchFamily="2" charset="0"/>
              </a:rPr>
              <a:t>।</a:t>
            </a:r>
            <a:r>
              <a:rPr lang="en-US" sz="3200" b="1" dirty="0" smtClean="0">
                <a:latin typeface="NikoshBAN" pitchFamily="2" charset="0"/>
                <a:cs typeface="NikoshBAN" pitchFamily="2" charset="0"/>
              </a:rPr>
              <a:t> </a:t>
            </a:r>
            <a:r>
              <a:rPr lang="en-US" b="1" dirty="0">
                <a:latin typeface="NikoshBAN" pitchFamily="2" charset="0"/>
                <a:cs typeface="NikoshBAN" pitchFamily="2" charset="0"/>
              </a:rPr>
              <a:t>?  </a:t>
            </a:r>
            <a:endParaRPr lang="en-GB" b="1" dirty="0">
              <a:latin typeface="NikoshBAN" pitchFamily="2" charset="0"/>
              <a:cs typeface="NikoshBAN" pitchFamily="2" charset="0"/>
            </a:endParaRPr>
          </a:p>
        </p:txBody>
      </p:sp>
      <p:cxnSp>
        <p:nvCxnSpPr>
          <p:cNvPr id="9" name="Straight Connector 8"/>
          <p:cNvCxnSpPr/>
          <p:nvPr/>
        </p:nvCxnSpPr>
        <p:spPr>
          <a:xfrm>
            <a:off x="1676400" y="1257205"/>
            <a:ext cx="6096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931155"/>
            <a:ext cx="9067800" cy="846385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ধর্মঃ</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রোমানরা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ধর্মীয়</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ক্ষেত্রেও</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গ্রিকদের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দ্বারা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প্রভাবিত</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ছিল</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রোমানদের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অ্ন্যতম</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প্রধান</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দেবতার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নাম</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ছিল</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জুপিটার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অন্যান্য</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গুরুত্বপূর্ণ</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দেব-দেবী</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হচ্ছে</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জুনো,নেপচুন,মারস্</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ভলকান,ভেনাস,মিনার্ভা</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ব্যাকাস</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ইত্যাদি</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অগাস্টাস</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সিজারের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সময়</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থেকে</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ঈশ্বর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হিসেবে</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সম্রাটকে</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পূজা</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করার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রীতি</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চালু</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এ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সময়</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খ্রিস্টধর্মের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প্রবর্তক</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যিশুখ্রিস্টের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জন্ম</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হয়</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পরবর্তীকালে</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রো</a:t>
            </a:r>
            <a:r>
              <a:rPr lang="bn-BD"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মা</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ন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ধর্মের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পাশাপাশি</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খ্রিস্টধর্ম</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বিস্তার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লাভ</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করেত</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থাকে</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অনেক</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রোমান</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এই</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ধর্মে</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দিক্ষা</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গ্রহন</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করে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এতে</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সম্রাট</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ক্ষুব্দ</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হন</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কারণ</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খ্রিস্টধের্মের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অনুশাসন</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মেনে</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চলতে</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গেলে</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সম্রাটকে</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আর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ঈশ্বরের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মতো</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পূজা</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করা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যায়</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না</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ফলে</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রোমান</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সম্রাটরা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খ্রিস্ট</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ধর্ম</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প্রচার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বন্ধ</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করে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দেন</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এবং</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খ্রিস্টধর্ম</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গ্রহনকারী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রোমানদের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ওপর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নির্যাতন</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শুরু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করেন</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কিন্তু</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সম্রাট</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কন্সটানটাইন</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খ্রিস্টধর্ম</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গ্রহন</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করেন</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এবং</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এই</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ধর্মকে</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রোমান</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সরকারি</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ধর্মে</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পরিণত</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r>
              <a:rPr lang="en-US" sz="3200" dirty="0" err="1">
                <a:solidFill>
                  <a:schemeClr val="accent6">
                    <a:lumMod val="10000"/>
                  </a:schemeClr>
                </a:solidFill>
                <a:latin typeface="NikoshBAN" panose="02000000000000000000" pitchFamily="2" charset="0"/>
                <a:ea typeface="Verdana" pitchFamily="34" charset="0"/>
                <a:cs typeface="NikoshBAN" panose="02000000000000000000" pitchFamily="2" charset="0"/>
              </a:rPr>
              <a:t>করেন</a:t>
            </a:r>
            <a:r>
              <a:rPr lang="en-US" sz="3200" dirty="0">
                <a:solidFill>
                  <a:schemeClr val="accent6">
                    <a:lumMod val="10000"/>
                  </a:schemeClr>
                </a:solidFill>
                <a:latin typeface="NikoshBAN" panose="02000000000000000000" pitchFamily="2" charset="0"/>
                <a:ea typeface="Verdana" pitchFamily="34" charset="0"/>
                <a:cs typeface="NikoshBAN" panose="02000000000000000000" pitchFamily="2" charset="0"/>
              </a:rPr>
              <a:t>। </a:t>
            </a:r>
          </a:p>
        </p:txBody>
      </p:sp>
      <p:grpSp>
        <p:nvGrpSpPr>
          <p:cNvPr id="27" name="Group 26"/>
          <p:cNvGrpSpPr/>
          <p:nvPr/>
        </p:nvGrpSpPr>
        <p:grpSpPr>
          <a:xfrm>
            <a:off x="514066" y="931155"/>
            <a:ext cx="7550438" cy="2895601"/>
            <a:chOff x="698212" y="914400"/>
            <a:chExt cx="7550438" cy="3159065"/>
          </a:xfrm>
        </p:grpSpPr>
        <p:pic>
          <p:nvPicPr>
            <p:cNvPr id="21" name="Picture 20" descr="জুপিটার.jpg"/>
            <p:cNvPicPr>
              <a:picLocks noChangeAspect="1"/>
            </p:cNvPicPr>
            <p:nvPr/>
          </p:nvPicPr>
          <p:blipFill>
            <a:blip r:embed="rId2" cstate="print"/>
            <a:stretch>
              <a:fillRect/>
            </a:stretch>
          </p:blipFill>
          <p:spPr>
            <a:xfrm>
              <a:off x="3276600" y="914400"/>
              <a:ext cx="2133600" cy="2895600"/>
            </a:xfrm>
            <a:prstGeom prst="rect">
              <a:avLst/>
            </a:prstGeom>
          </p:spPr>
        </p:pic>
        <p:pic>
          <p:nvPicPr>
            <p:cNvPr id="22" name="Picture 21" descr="দেবতা জিউস.jpg"/>
            <p:cNvPicPr>
              <a:picLocks noChangeAspect="1"/>
            </p:cNvPicPr>
            <p:nvPr/>
          </p:nvPicPr>
          <p:blipFill>
            <a:blip r:embed="rId3" cstate="print"/>
            <a:stretch>
              <a:fillRect/>
            </a:stretch>
          </p:blipFill>
          <p:spPr>
            <a:xfrm>
              <a:off x="5486400" y="914400"/>
              <a:ext cx="2762250" cy="2895600"/>
            </a:xfrm>
            <a:prstGeom prst="rect">
              <a:avLst/>
            </a:prstGeom>
          </p:spPr>
        </p:pic>
        <p:pic>
          <p:nvPicPr>
            <p:cNvPr id="23" name="Picture 22" descr="নেপচুর দেবতা.jpg"/>
            <p:cNvPicPr>
              <a:picLocks noChangeAspect="1"/>
            </p:cNvPicPr>
            <p:nvPr/>
          </p:nvPicPr>
          <p:blipFill>
            <a:blip r:embed="rId4" cstate="print"/>
            <a:stretch>
              <a:fillRect/>
            </a:stretch>
          </p:blipFill>
          <p:spPr>
            <a:xfrm>
              <a:off x="838200" y="914400"/>
              <a:ext cx="2371725" cy="2895600"/>
            </a:xfrm>
            <a:prstGeom prst="rect">
              <a:avLst/>
            </a:prstGeom>
          </p:spPr>
        </p:pic>
        <p:sp>
          <p:nvSpPr>
            <p:cNvPr id="24" name="TextBox 23"/>
            <p:cNvSpPr txBox="1"/>
            <p:nvPr/>
          </p:nvSpPr>
          <p:spPr>
            <a:xfrm rot="5400000">
              <a:off x="-331" y="2157354"/>
              <a:ext cx="2351193" cy="954107"/>
            </a:xfrm>
            <a:prstGeom prst="rect">
              <a:avLst/>
            </a:prstGeom>
            <a:noFill/>
          </p:spPr>
          <p:txBody>
            <a:bodyPr wrap="square" rtlCol="0">
              <a:spAutoFit/>
            </a:bodyPr>
            <a:lstStyle/>
            <a:p>
              <a:r>
                <a:rPr lang="en-US" sz="2800" dirty="0" err="1">
                  <a:latin typeface="NikoshBAN" panose="02000000000000000000" pitchFamily="2" charset="0"/>
                  <a:ea typeface="Verdana" pitchFamily="34" charset="0"/>
                  <a:cs typeface="NikoshBAN" panose="02000000000000000000" pitchFamily="2" charset="0"/>
                </a:rPr>
                <a:t>দেবতা</a:t>
              </a:r>
              <a:r>
                <a:rPr lang="en-US" sz="2800" dirty="0">
                  <a:latin typeface="NikoshBAN" panose="02000000000000000000" pitchFamily="2" charset="0"/>
                  <a:ea typeface="Verdana" pitchFamily="34" charset="0"/>
                  <a:cs typeface="NikoshBAN" panose="02000000000000000000" pitchFamily="2" charset="0"/>
                </a:rPr>
                <a:t> </a:t>
              </a:r>
              <a:r>
                <a:rPr lang="en-US" sz="2800" dirty="0" err="1">
                  <a:latin typeface="NikoshBAN" panose="02000000000000000000" pitchFamily="2" charset="0"/>
                  <a:ea typeface="Verdana" pitchFamily="34" charset="0"/>
                  <a:cs typeface="NikoshBAN" panose="02000000000000000000" pitchFamily="2" charset="0"/>
                </a:rPr>
                <a:t>নেপচুন</a:t>
              </a:r>
              <a:endParaRPr lang="en-US" sz="2800" dirty="0">
                <a:latin typeface="NikoshBAN" panose="02000000000000000000" pitchFamily="2" charset="0"/>
                <a:ea typeface="Verdana" pitchFamily="34" charset="0"/>
                <a:cs typeface="NikoshBAN" panose="02000000000000000000" pitchFamily="2" charset="0"/>
              </a:endParaRPr>
            </a:p>
          </p:txBody>
        </p:sp>
        <p:sp>
          <p:nvSpPr>
            <p:cNvPr id="25" name="TextBox 24"/>
            <p:cNvSpPr txBox="1"/>
            <p:nvPr/>
          </p:nvSpPr>
          <p:spPr>
            <a:xfrm rot="5400000">
              <a:off x="4909065" y="2266148"/>
              <a:ext cx="2133601" cy="954107"/>
            </a:xfrm>
            <a:prstGeom prst="rect">
              <a:avLst/>
            </a:prstGeom>
            <a:noFill/>
          </p:spPr>
          <p:txBody>
            <a:bodyPr wrap="square" rtlCol="0">
              <a:spAutoFit/>
            </a:bodyPr>
            <a:lstStyle/>
            <a:p>
              <a:r>
                <a:rPr lang="en-US" sz="2800" dirty="0" err="1">
                  <a:latin typeface="NikoshBAN" panose="02000000000000000000" pitchFamily="2" charset="0"/>
                  <a:ea typeface="Verdana" pitchFamily="34" charset="0"/>
                  <a:cs typeface="NikoshBAN" panose="02000000000000000000" pitchFamily="2" charset="0"/>
                </a:rPr>
                <a:t>দেবতা</a:t>
              </a:r>
              <a:r>
                <a:rPr lang="en-US" sz="2800" dirty="0">
                  <a:latin typeface="NikoshBAN" panose="02000000000000000000" pitchFamily="2" charset="0"/>
                  <a:ea typeface="Verdana" pitchFamily="34" charset="0"/>
                  <a:cs typeface="NikoshBAN" panose="02000000000000000000" pitchFamily="2" charset="0"/>
                </a:rPr>
                <a:t> </a:t>
              </a:r>
              <a:r>
                <a:rPr lang="en-US" sz="2800" dirty="0" err="1">
                  <a:latin typeface="NikoshBAN" panose="02000000000000000000" pitchFamily="2" charset="0"/>
                  <a:ea typeface="Verdana" pitchFamily="34" charset="0"/>
                  <a:cs typeface="NikoshBAN" panose="02000000000000000000" pitchFamily="2" charset="0"/>
                </a:rPr>
                <a:t>জিউস</a:t>
              </a:r>
              <a:endParaRPr lang="en-US" sz="2800" dirty="0">
                <a:latin typeface="NikoshBAN" panose="02000000000000000000" pitchFamily="2" charset="0"/>
                <a:ea typeface="Verdana" pitchFamily="34" charset="0"/>
                <a:cs typeface="NikoshBAN" panose="02000000000000000000" pitchFamily="2" charset="0"/>
              </a:endParaRPr>
            </a:p>
          </p:txBody>
        </p:sp>
        <p:sp>
          <p:nvSpPr>
            <p:cNvPr id="26" name="TextBox 25"/>
            <p:cNvSpPr txBox="1"/>
            <p:nvPr/>
          </p:nvSpPr>
          <p:spPr>
            <a:xfrm rot="5400000">
              <a:off x="2189289" y="2279417"/>
              <a:ext cx="2633989" cy="954107"/>
            </a:xfrm>
            <a:prstGeom prst="rect">
              <a:avLst/>
            </a:prstGeom>
            <a:noFill/>
          </p:spPr>
          <p:txBody>
            <a:bodyPr wrap="square" rtlCol="0">
              <a:spAutoFit/>
            </a:bodyPr>
            <a:lstStyle/>
            <a:p>
              <a:r>
                <a:rPr lang="en-US" sz="2800" dirty="0" err="1">
                  <a:latin typeface="NikoshBAN" panose="02000000000000000000" pitchFamily="2" charset="0"/>
                  <a:ea typeface="Verdana" pitchFamily="34" charset="0"/>
                  <a:cs typeface="NikoshBAN" panose="02000000000000000000" pitchFamily="2" charset="0"/>
                </a:rPr>
                <a:t>দেবতা</a:t>
              </a:r>
              <a:r>
                <a:rPr lang="en-US" sz="2800" dirty="0">
                  <a:latin typeface="NikoshBAN" panose="02000000000000000000" pitchFamily="2" charset="0"/>
                  <a:ea typeface="Verdana" pitchFamily="34" charset="0"/>
                  <a:cs typeface="NikoshBAN" panose="02000000000000000000" pitchFamily="2" charset="0"/>
                </a:rPr>
                <a:t> </a:t>
              </a:r>
              <a:r>
                <a:rPr lang="en-US" sz="2800" dirty="0" err="1">
                  <a:latin typeface="NikoshBAN" panose="02000000000000000000" pitchFamily="2" charset="0"/>
                  <a:ea typeface="Verdana" pitchFamily="34" charset="0"/>
                  <a:cs typeface="NikoshBAN" panose="02000000000000000000" pitchFamily="2" charset="0"/>
                </a:rPr>
                <a:t>জুপিটার</a:t>
              </a:r>
              <a:endParaRPr lang="en-US" sz="2800" dirty="0">
                <a:latin typeface="NikoshBAN" panose="02000000000000000000" pitchFamily="2" charset="0"/>
                <a:ea typeface="Verdana" pitchFamily="34" charset="0"/>
                <a:cs typeface="NikoshBAN" panose="02000000000000000000" pitchFamily="2" charset="0"/>
              </a:endParaRPr>
            </a:p>
          </p:txBody>
        </p:sp>
      </p:grpSp>
      <p:sp>
        <p:nvSpPr>
          <p:cNvPr id="10" name="TextBox 9"/>
          <p:cNvSpPr txBox="1"/>
          <p:nvPr/>
        </p:nvSpPr>
        <p:spPr>
          <a:xfrm>
            <a:off x="514066" y="2483727"/>
            <a:ext cx="7239000" cy="403187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3200" dirty="0" err="1">
                <a:solidFill>
                  <a:schemeClr val="tx1"/>
                </a:solidFill>
                <a:latin typeface="NikoshBAN" panose="02000000000000000000" pitchFamily="2" charset="0"/>
                <a:ea typeface="Verdana" pitchFamily="34" charset="0"/>
                <a:cs typeface="NikoshBAN" panose="02000000000000000000" pitchFamily="2" charset="0"/>
              </a:rPr>
              <a:t>দর্শনঃ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রোমীয়</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দর্শন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গ্রিক</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দর্শনের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ওপর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ভিত্তি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করে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গড়ে</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উঠেছিল</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তবুও</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রোমান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দর্শনে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সিসেরো,লুক্রেটিয়াস</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তাঁদের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সুচিন্তিত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মতবাদ</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দ্বারা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অবদান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রাখতে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সক্ষম</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হয়েছিলেন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রোমে</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স্টোইকবাদী</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দর্শন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যথেষ্ট</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জনপ্রিয়</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ছিল</a:t>
            </a:r>
            <a:r>
              <a:rPr lang="en-US" sz="3200" dirty="0">
                <a:solidFill>
                  <a:schemeClr val="tx1"/>
                </a:solidFill>
                <a:latin typeface="NikoshBAN" panose="02000000000000000000" pitchFamily="2" charset="0"/>
                <a:ea typeface="Verdana" pitchFamily="34" charset="0"/>
                <a:cs typeface="NikoshBAN" panose="02000000000000000000" pitchFamily="2" charset="0"/>
              </a:rPr>
              <a:t>। ১৪০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খ্রিস্টপূর্বাব্দ</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রোডস</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দ্বীপের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প্যানেটিয়াস</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এই</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মতবাদ</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রোমে</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প্রথম</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প্রচার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করেন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p>
        </p:txBody>
      </p:sp>
      <p:sp>
        <p:nvSpPr>
          <p:cNvPr id="11" name="Rectangle 10"/>
          <p:cNvSpPr/>
          <p:nvPr/>
        </p:nvSpPr>
        <p:spPr>
          <a:xfrm>
            <a:off x="533400" y="16755"/>
            <a:ext cx="96808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smtClean="0">
              <a:solidFill>
                <a:schemeClr val="tx1"/>
              </a:solidFill>
            </a:endParaRPr>
          </a:p>
          <a:p>
            <a:pPr algn="ctr"/>
            <a:r>
              <a:rPr lang="en-US" sz="5400" dirty="0" err="1" smtClean="0">
                <a:solidFill>
                  <a:schemeClr val="tx1"/>
                </a:solidFill>
              </a:rPr>
              <a:t>নিচে</a:t>
            </a:r>
            <a:r>
              <a:rPr lang="en-US" sz="5400" dirty="0" smtClean="0">
                <a:solidFill>
                  <a:schemeClr val="tx1"/>
                </a:solidFill>
              </a:rPr>
              <a:t> </a:t>
            </a:r>
            <a:r>
              <a:rPr lang="en-US" sz="5400" dirty="0" err="1" smtClean="0">
                <a:solidFill>
                  <a:schemeClr val="tx1"/>
                </a:solidFill>
              </a:rPr>
              <a:t>আমরা</a:t>
            </a:r>
            <a:r>
              <a:rPr lang="en-US" sz="5400" dirty="0" smtClean="0">
                <a:solidFill>
                  <a:schemeClr val="tx1"/>
                </a:solidFill>
              </a:rPr>
              <a:t> </a:t>
            </a:r>
            <a:r>
              <a:rPr lang="en-US" sz="5400" dirty="0" err="1" smtClean="0">
                <a:solidFill>
                  <a:schemeClr val="tx1"/>
                </a:solidFill>
              </a:rPr>
              <a:t>কিসের</a:t>
            </a:r>
            <a:r>
              <a:rPr lang="en-US" sz="5400" dirty="0" smtClean="0">
                <a:solidFill>
                  <a:schemeClr val="tx1"/>
                </a:solidFill>
              </a:rPr>
              <a:t> </a:t>
            </a:r>
            <a:r>
              <a:rPr lang="en-US" sz="5400" dirty="0" err="1" smtClean="0">
                <a:solidFill>
                  <a:schemeClr val="tx1"/>
                </a:solidFill>
              </a:rPr>
              <a:t>ছবি</a:t>
            </a:r>
            <a:r>
              <a:rPr lang="en-US" sz="5400" dirty="0" smtClean="0">
                <a:solidFill>
                  <a:schemeClr val="tx1"/>
                </a:solidFill>
              </a:rPr>
              <a:t> </a:t>
            </a:r>
            <a:r>
              <a:rPr lang="en-US" sz="5400" dirty="0" err="1" smtClean="0">
                <a:solidFill>
                  <a:schemeClr val="tx1"/>
                </a:solidFill>
              </a:rPr>
              <a:t>দেখতে</a:t>
            </a:r>
            <a:r>
              <a:rPr lang="en-US" sz="5400" dirty="0" smtClean="0">
                <a:solidFill>
                  <a:schemeClr val="tx1"/>
                </a:solidFill>
              </a:rPr>
              <a:t> </a:t>
            </a:r>
            <a:r>
              <a:rPr lang="en-US" sz="5400" dirty="0" err="1" smtClean="0">
                <a:solidFill>
                  <a:schemeClr val="tx1"/>
                </a:solidFill>
              </a:rPr>
              <a:t>পাচ্ছি</a:t>
            </a:r>
            <a:r>
              <a:rPr lang="en-US" sz="5400" dirty="0" smtClean="0">
                <a:solidFill>
                  <a:schemeClr val="tx1"/>
                </a:solidFill>
              </a:rPr>
              <a:t> ?</a:t>
            </a:r>
            <a:endParaRPr lang="en-US" sz="5400" dirty="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 fill="hold"/>
                                        <p:tgtEl>
                                          <p:spTgt spid="11"/>
                                        </p:tgtEl>
                                        <p:attrNameLst>
                                          <p:attrName>ppt_x</p:attrName>
                                        </p:attrNameLst>
                                      </p:cBhvr>
                                      <p:tavLst>
                                        <p:tav tm="0">
                                          <p:val>
                                            <p:strVal val="#ppt_x"/>
                                          </p:val>
                                        </p:tav>
                                        <p:tav tm="100000">
                                          <p:val>
                                            <p:strVal val="#ppt_x"/>
                                          </p:val>
                                        </p:tav>
                                      </p:tavLst>
                                    </p:anim>
                                    <p:anim calcmode="lin" valueType="num">
                                      <p:cBhvr additive="base">
                                        <p:cTn id="8" dur="1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3">
                                          <p:stCondLst>
                                            <p:cond delay="0"/>
                                          </p:stCondLst>
                                        </p:cTn>
                                        <p:tgtEl>
                                          <p:spTgt spid="27"/>
                                        </p:tgtEl>
                                      </p:cBhvr>
                                    </p:animEffect>
                                    <p:anim calcmode="lin" valueType="num">
                                      <p:cBhvr>
                                        <p:cTn id="14" dur="9"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5" dur="3"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6" dur="3" tmFilter="0, 0; 0.125,0.2665; 0.25,0.4; 0.375,0.465; 0.5,0.5;  0.625,0.535; 0.75,0.6; 0.875,0.7335; 1,1">
                                          <p:stCondLst>
                                            <p:cond delay="3"/>
                                          </p:stCondLst>
                                        </p:cTn>
                                        <p:tgtEl>
                                          <p:spTgt spid="27"/>
                                        </p:tgtEl>
                                        <p:attrNameLst>
                                          <p:attrName>ppt_y</p:attrName>
                                        </p:attrNameLst>
                                      </p:cBhvr>
                                      <p:tavLst>
                                        <p:tav tm="0" fmla="#ppt_y-sin(pi*$)/9">
                                          <p:val>
                                            <p:fltVal val="0"/>
                                          </p:val>
                                        </p:tav>
                                        <p:tav tm="100000">
                                          <p:val>
                                            <p:fltVal val="1"/>
                                          </p:val>
                                        </p:tav>
                                      </p:tavLst>
                                    </p:anim>
                                    <p:anim calcmode="lin" valueType="num">
                                      <p:cBhvr>
                                        <p:cTn id="17" dur="2" tmFilter="0, 0; 0.125,0.2665; 0.25,0.4; 0.375,0.465; 0.5,0.5;  0.625,0.535; 0.75,0.6; 0.875,0.7335; 1,1">
                                          <p:stCondLst>
                                            <p:cond delay="7"/>
                                          </p:stCondLst>
                                        </p:cTn>
                                        <p:tgtEl>
                                          <p:spTgt spid="27"/>
                                        </p:tgtEl>
                                        <p:attrNameLst>
                                          <p:attrName>ppt_y</p:attrName>
                                        </p:attrNameLst>
                                      </p:cBhvr>
                                      <p:tavLst>
                                        <p:tav tm="0" fmla="#ppt_y-sin(pi*$)/27">
                                          <p:val>
                                            <p:fltVal val="0"/>
                                          </p:val>
                                        </p:tav>
                                        <p:tav tm="100000">
                                          <p:val>
                                            <p:fltVal val="1"/>
                                          </p:val>
                                        </p:tav>
                                      </p:tavLst>
                                    </p:anim>
                                    <p:anim calcmode="lin" valueType="num">
                                      <p:cBhvr>
                                        <p:cTn id="18" dur="1" tmFilter="0, 0; 0.125,0.2665; 0.25,0.4; 0.375,0.465; 0.5,0.5;  0.625,0.535; 0.75,0.6; 0.875,0.7335; 1,1">
                                          <p:stCondLst>
                                            <p:cond delay="8"/>
                                          </p:stCondLst>
                                        </p:cTn>
                                        <p:tgtEl>
                                          <p:spTgt spid="27"/>
                                        </p:tgtEl>
                                        <p:attrNameLst>
                                          <p:attrName>ppt_y</p:attrName>
                                        </p:attrNameLst>
                                      </p:cBhvr>
                                      <p:tavLst>
                                        <p:tav tm="0" fmla="#ppt_y-sin(pi*$)/81">
                                          <p:val>
                                            <p:fltVal val="0"/>
                                          </p:val>
                                        </p:tav>
                                        <p:tav tm="100000">
                                          <p:val>
                                            <p:fltVal val="1"/>
                                          </p:val>
                                        </p:tav>
                                      </p:tavLst>
                                    </p:anim>
                                    <p:animScale>
                                      <p:cBhvr>
                                        <p:cTn id="19" dur="1">
                                          <p:stCondLst>
                                            <p:cond delay="3"/>
                                          </p:stCondLst>
                                        </p:cTn>
                                        <p:tgtEl>
                                          <p:spTgt spid="27"/>
                                        </p:tgtEl>
                                      </p:cBhvr>
                                      <p:to x="100000" y="60000"/>
                                    </p:animScale>
                                    <p:animScale>
                                      <p:cBhvr>
                                        <p:cTn id="20" dur="1" decel="50000">
                                          <p:stCondLst>
                                            <p:cond delay="3"/>
                                          </p:stCondLst>
                                        </p:cTn>
                                        <p:tgtEl>
                                          <p:spTgt spid="27"/>
                                        </p:tgtEl>
                                      </p:cBhvr>
                                      <p:to x="100000" y="100000"/>
                                    </p:animScale>
                                    <p:animScale>
                                      <p:cBhvr>
                                        <p:cTn id="21" dur="1">
                                          <p:stCondLst>
                                            <p:cond delay="7"/>
                                          </p:stCondLst>
                                        </p:cTn>
                                        <p:tgtEl>
                                          <p:spTgt spid="27"/>
                                        </p:tgtEl>
                                      </p:cBhvr>
                                      <p:to x="100000" y="80000"/>
                                    </p:animScale>
                                    <p:animScale>
                                      <p:cBhvr>
                                        <p:cTn id="22" dur="1" decel="50000">
                                          <p:stCondLst>
                                            <p:cond delay="7"/>
                                          </p:stCondLst>
                                        </p:cTn>
                                        <p:tgtEl>
                                          <p:spTgt spid="27"/>
                                        </p:tgtEl>
                                      </p:cBhvr>
                                      <p:to x="100000" y="100000"/>
                                    </p:animScale>
                                    <p:animScale>
                                      <p:cBhvr>
                                        <p:cTn id="23" dur="1">
                                          <p:stCondLst>
                                            <p:cond delay="8"/>
                                          </p:stCondLst>
                                        </p:cTn>
                                        <p:tgtEl>
                                          <p:spTgt spid="27"/>
                                        </p:tgtEl>
                                      </p:cBhvr>
                                      <p:to x="100000" y="90000"/>
                                    </p:animScale>
                                    <p:animScale>
                                      <p:cBhvr>
                                        <p:cTn id="24" dur="1" decel="50000">
                                          <p:stCondLst>
                                            <p:cond delay="8"/>
                                          </p:stCondLst>
                                        </p:cTn>
                                        <p:tgtEl>
                                          <p:spTgt spid="27"/>
                                        </p:tgtEl>
                                      </p:cBhvr>
                                      <p:to x="100000" y="100000"/>
                                    </p:animScale>
                                    <p:animScale>
                                      <p:cBhvr>
                                        <p:cTn id="25" dur="1">
                                          <p:stCondLst>
                                            <p:cond delay="9"/>
                                          </p:stCondLst>
                                        </p:cTn>
                                        <p:tgtEl>
                                          <p:spTgt spid="27"/>
                                        </p:tgtEl>
                                      </p:cBhvr>
                                      <p:to x="100000" y="95000"/>
                                    </p:animScale>
                                    <p:animScale>
                                      <p:cBhvr>
                                        <p:cTn id="26" dur="1" decel="50000">
                                          <p:stCondLst>
                                            <p:cond delay="9"/>
                                          </p:stCondLst>
                                        </p:cTn>
                                        <p:tgtEl>
                                          <p:spTgt spid="27"/>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down)">
                                      <p:cBhvr>
                                        <p:cTn id="31" dur="580">
                                          <p:stCondLst>
                                            <p:cond delay="0"/>
                                          </p:stCondLst>
                                        </p:cTn>
                                        <p:tgtEl>
                                          <p:spTgt spid="3">
                                            <p:txEl>
                                              <p:pRg st="0" end="0"/>
                                            </p:txEl>
                                          </p:spTgt>
                                        </p:tgtEl>
                                      </p:cBhvr>
                                    </p:animEffect>
                                    <p:anim calcmode="lin" valueType="num">
                                      <p:cBhvr>
                                        <p:cTn id="3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0" end="0"/>
                                            </p:txEl>
                                          </p:spTgt>
                                        </p:tgtEl>
                                      </p:cBhvr>
                                      <p:to x="100000" y="60000"/>
                                    </p:animScale>
                                    <p:animScale>
                                      <p:cBhvr>
                                        <p:cTn id="38" dur="166" decel="50000">
                                          <p:stCondLst>
                                            <p:cond delay="676"/>
                                          </p:stCondLst>
                                        </p:cTn>
                                        <p:tgtEl>
                                          <p:spTgt spid="3">
                                            <p:txEl>
                                              <p:pRg st="0" end="0"/>
                                            </p:txEl>
                                          </p:spTgt>
                                        </p:tgtEl>
                                      </p:cBhvr>
                                      <p:to x="100000" y="100000"/>
                                    </p:animScale>
                                    <p:animScale>
                                      <p:cBhvr>
                                        <p:cTn id="39" dur="26">
                                          <p:stCondLst>
                                            <p:cond delay="1312"/>
                                          </p:stCondLst>
                                        </p:cTn>
                                        <p:tgtEl>
                                          <p:spTgt spid="3">
                                            <p:txEl>
                                              <p:pRg st="0" end="0"/>
                                            </p:txEl>
                                          </p:spTgt>
                                        </p:tgtEl>
                                      </p:cBhvr>
                                      <p:to x="100000" y="80000"/>
                                    </p:animScale>
                                    <p:animScale>
                                      <p:cBhvr>
                                        <p:cTn id="40" dur="166" decel="50000">
                                          <p:stCondLst>
                                            <p:cond delay="1338"/>
                                          </p:stCondLst>
                                        </p:cTn>
                                        <p:tgtEl>
                                          <p:spTgt spid="3">
                                            <p:txEl>
                                              <p:pRg st="0" end="0"/>
                                            </p:txEl>
                                          </p:spTgt>
                                        </p:tgtEl>
                                      </p:cBhvr>
                                      <p:to x="100000" y="100000"/>
                                    </p:animScale>
                                    <p:animScale>
                                      <p:cBhvr>
                                        <p:cTn id="41" dur="26">
                                          <p:stCondLst>
                                            <p:cond delay="1642"/>
                                          </p:stCondLst>
                                        </p:cTn>
                                        <p:tgtEl>
                                          <p:spTgt spid="3">
                                            <p:txEl>
                                              <p:pRg st="0" end="0"/>
                                            </p:txEl>
                                          </p:spTgt>
                                        </p:tgtEl>
                                      </p:cBhvr>
                                      <p:to x="100000" y="90000"/>
                                    </p:animScale>
                                    <p:animScale>
                                      <p:cBhvr>
                                        <p:cTn id="42" dur="166" decel="50000">
                                          <p:stCondLst>
                                            <p:cond delay="1668"/>
                                          </p:stCondLst>
                                        </p:cTn>
                                        <p:tgtEl>
                                          <p:spTgt spid="3">
                                            <p:txEl>
                                              <p:pRg st="0" end="0"/>
                                            </p:txEl>
                                          </p:spTgt>
                                        </p:tgtEl>
                                      </p:cBhvr>
                                      <p:to x="100000" y="100000"/>
                                    </p:animScale>
                                    <p:animScale>
                                      <p:cBhvr>
                                        <p:cTn id="43" dur="26">
                                          <p:stCondLst>
                                            <p:cond delay="1808"/>
                                          </p:stCondLst>
                                        </p:cTn>
                                        <p:tgtEl>
                                          <p:spTgt spid="3">
                                            <p:txEl>
                                              <p:pRg st="0" end="0"/>
                                            </p:txEl>
                                          </p:spTgt>
                                        </p:tgtEl>
                                      </p:cBhvr>
                                      <p:to x="100000" y="95000"/>
                                    </p:animScale>
                                    <p:animScale>
                                      <p:cBhvr>
                                        <p:cTn id="44" dur="166" decel="50000">
                                          <p:stCondLst>
                                            <p:cond delay="1834"/>
                                          </p:stCondLst>
                                        </p:cTn>
                                        <p:tgtEl>
                                          <p:spTgt spid="3">
                                            <p:txEl>
                                              <p:pRg st="0" end="0"/>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2133600"/>
            <a:ext cx="4572000" cy="5509200"/>
          </a:xfrm>
          <a:prstGeom prst="rect">
            <a:avLst/>
          </a:prstGeom>
        </p:spPr>
        <p:txBody>
          <a:bodyPr>
            <a:spAutoFit/>
          </a:bodyPr>
          <a:lstStyle/>
          <a:p>
            <a:r>
              <a:rPr lang="en-US" sz="3200" dirty="0" smtClean="0">
                <a:latin typeface="NikoshBAN" panose="02000000000000000000" pitchFamily="2" charset="0"/>
                <a:ea typeface="Verdana" pitchFamily="34" charset="0"/>
                <a:cs typeface="NikoshBAN" panose="02000000000000000000" pitchFamily="2" charset="0"/>
              </a:rPr>
              <a:t>১।কলোসিয়াম </a:t>
            </a:r>
            <a:r>
              <a:rPr lang="en-US" sz="3200" dirty="0" err="1">
                <a:latin typeface="NikoshBAN" panose="02000000000000000000" pitchFamily="2" charset="0"/>
                <a:ea typeface="Verdana" pitchFamily="34" charset="0"/>
                <a:cs typeface="NikoshBAN" panose="02000000000000000000" pitchFamily="2" charset="0"/>
              </a:rPr>
              <a:t>নাট্যশালা</a:t>
            </a:r>
            <a:r>
              <a:rPr lang="en-US" sz="3200" dirty="0">
                <a:latin typeface="NikoshBAN" panose="02000000000000000000" pitchFamily="2" charset="0"/>
                <a:ea typeface="Verdana" pitchFamily="34" charset="0"/>
                <a:cs typeface="NikoshBAN" panose="02000000000000000000" pitchFamily="2" charset="0"/>
              </a:rPr>
              <a:t> </a:t>
            </a:r>
            <a:r>
              <a:rPr lang="en-US" sz="3200" dirty="0" err="1">
                <a:latin typeface="NikoshBAN" panose="02000000000000000000" pitchFamily="2" charset="0"/>
                <a:ea typeface="Verdana" pitchFamily="34" charset="0"/>
                <a:cs typeface="NikoshBAN" panose="02000000000000000000" pitchFamily="2" charset="0"/>
              </a:rPr>
              <a:t>কত</a:t>
            </a:r>
            <a:r>
              <a:rPr lang="en-US" sz="3200" dirty="0">
                <a:latin typeface="NikoshBAN" panose="02000000000000000000" pitchFamily="2" charset="0"/>
                <a:ea typeface="Verdana" pitchFamily="34" charset="0"/>
                <a:cs typeface="NikoshBAN" panose="02000000000000000000" pitchFamily="2" charset="0"/>
              </a:rPr>
              <a:t> </a:t>
            </a:r>
            <a:r>
              <a:rPr lang="en-US" sz="3200" dirty="0" err="1">
                <a:latin typeface="NikoshBAN" panose="02000000000000000000" pitchFamily="2" charset="0"/>
                <a:ea typeface="Verdana" pitchFamily="34" charset="0"/>
                <a:cs typeface="NikoshBAN" panose="02000000000000000000" pitchFamily="2" charset="0"/>
              </a:rPr>
              <a:t>খ্রিস্টাব্দে</a:t>
            </a:r>
            <a:r>
              <a:rPr lang="en-US" sz="3200" dirty="0">
                <a:latin typeface="NikoshBAN" panose="02000000000000000000" pitchFamily="2" charset="0"/>
                <a:ea typeface="Verdana" pitchFamily="34" charset="0"/>
                <a:cs typeface="NikoshBAN" panose="02000000000000000000" pitchFamily="2" charset="0"/>
              </a:rPr>
              <a:t> </a:t>
            </a:r>
            <a:r>
              <a:rPr lang="en-US" sz="3200" dirty="0" err="1">
                <a:latin typeface="NikoshBAN" panose="02000000000000000000" pitchFamily="2" charset="0"/>
                <a:ea typeface="Verdana" pitchFamily="34" charset="0"/>
                <a:cs typeface="NikoshBAN" panose="02000000000000000000" pitchFamily="2" charset="0"/>
              </a:rPr>
              <a:t>নির্মিত</a:t>
            </a:r>
            <a:r>
              <a:rPr lang="en-US" sz="3200" dirty="0">
                <a:latin typeface="NikoshBAN" panose="02000000000000000000" pitchFamily="2" charset="0"/>
                <a:ea typeface="Verdana" pitchFamily="34" charset="0"/>
                <a:cs typeface="NikoshBAN" panose="02000000000000000000" pitchFamily="2" charset="0"/>
              </a:rPr>
              <a:t> </a:t>
            </a:r>
            <a:r>
              <a:rPr lang="en-US" sz="3200" dirty="0" err="1">
                <a:latin typeface="NikoshBAN" panose="02000000000000000000" pitchFamily="2" charset="0"/>
                <a:ea typeface="Verdana" pitchFamily="34" charset="0"/>
                <a:cs typeface="NikoshBAN" panose="02000000000000000000" pitchFamily="2" charset="0"/>
              </a:rPr>
              <a:t>হয়</a:t>
            </a:r>
            <a:r>
              <a:rPr lang="en-US" sz="3200" dirty="0">
                <a:latin typeface="NikoshBAN" panose="02000000000000000000" pitchFamily="2" charset="0"/>
                <a:ea typeface="Verdana" pitchFamily="34" charset="0"/>
                <a:cs typeface="NikoshBAN" panose="02000000000000000000" pitchFamily="2" charset="0"/>
              </a:rPr>
              <a:t> ? </a:t>
            </a:r>
            <a:endParaRPr lang="en-US" sz="3200" dirty="0" smtClean="0">
              <a:latin typeface="NikoshBAN" panose="02000000000000000000" pitchFamily="2" charset="0"/>
              <a:ea typeface="Verdana" pitchFamily="34" charset="0"/>
              <a:cs typeface="NikoshBAN" panose="02000000000000000000" pitchFamily="2" charset="0"/>
            </a:endParaRPr>
          </a:p>
          <a:p>
            <a:r>
              <a:rPr lang="en-US" sz="3200" dirty="0" smtClean="0">
                <a:latin typeface="NikoshBAN" panose="02000000000000000000" pitchFamily="2" charset="0"/>
                <a:ea typeface="Verdana" pitchFamily="34" charset="0"/>
                <a:cs typeface="NikoshBAN" panose="02000000000000000000" pitchFamily="2" charset="0"/>
              </a:rPr>
              <a:t>ক)</a:t>
            </a:r>
            <a:r>
              <a:rPr lang="en-US" sz="3200" dirty="0">
                <a:latin typeface="NikoshBAN" panose="02000000000000000000" pitchFamily="2" charset="0"/>
                <a:ea typeface="Verdana" pitchFamily="34" charset="0"/>
                <a:cs typeface="NikoshBAN" panose="02000000000000000000" pitchFamily="2" charset="0"/>
              </a:rPr>
              <a:t> ৮০ </a:t>
            </a:r>
            <a:r>
              <a:rPr lang="en-US" sz="3200" dirty="0" err="1" smtClean="0">
                <a:latin typeface="NikoshBAN" panose="02000000000000000000" pitchFamily="2" charset="0"/>
                <a:ea typeface="Verdana" pitchFamily="34" charset="0"/>
                <a:cs typeface="NikoshBAN" panose="02000000000000000000" pitchFamily="2" charset="0"/>
              </a:rPr>
              <a:t>খ্রিস্টাব্দে</a:t>
            </a:r>
            <a:r>
              <a:rPr lang="en-US" sz="3200" dirty="0" smtClean="0">
                <a:latin typeface="NikoshBAN" panose="02000000000000000000" pitchFamily="2" charset="0"/>
                <a:ea typeface="Verdana" pitchFamily="34" charset="0"/>
                <a:cs typeface="NikoshBAN" panose="02000000000000000000" pitchFamily="2" charset="0"/>
              </a:rPr>
              <a:t> </a:t>
            </a:r>
          </a:p>
          <a:p>
            <a:r>
              <a:rPr lang="en-US" sz="3200" dirty="0" smtClean="0">
                <a:latin typeface="NikoshBAN" panose="02000000000000000000" pitchFamily="2" charset="0"/>
                <a:ea typeface="Verdana" pitchFamily="34" charset="0"/>
                <a:cs typeface="NikoshBAN" panose="02000000000000000000" pitchFamily="2" charset="0"/>
              </a:rPr>
              <a:t>খ)</a:t>
            </a:r>
            <a:r>
              <a:rPr lang="en-US" sz="3200" dirty="0">
                <a:latin typeface="NikoshBAN" panose="02000000000000000000" pitchFamily="2" charset="0"/>
                <a:ea typeface="Verdana" pitchFamily="34" charset="0"/>
                <a:cs typeface="NikoshBAN" panose="02000000000000000000" pitchFamily="2" charset="0"/>
              </a:rPr>
              <a:t> </a:t>
            </a:r>
            <a:r>
              <a:rPr lang="en-US" sz="3200" dirty="0" smtClean="0">
                <a:latin typeface="NikoshBAN" panose="02000000000000000000" pitchFamily="2" charset="0"/>
                <a:ea typeface="Verdana" pitchFamily="34" charset="0"/>
                <a:cs typeface="NikoshBAN" panose="02000000000000000000" pitchFamily="2" charset="0"/>
              </a:rPr>
              <a:t>৭০ </a:t>
            </a:r>
            <a:r>
              <a:rPr lang="en-US" sz="3200" dirty="0" err="1" smtClean="0">
                <a:latin typeface="NikoshBAN" panose="02000000000000000000" pitchFamily="2" charset="0"/>
                <a:ea typeface="Verdana" pitchFamily="34" charset="0"/>
                <a:cs typeface="NikoshBAN" panose="02000000000000000000" pitchFamily="2" charset="0"/>
              </a:rPr>
              <a:t>খ্রিস্টাব্দে</a:t>
            </a:r>
            <a:r>
              <a:rPr lang="en-US" sz="3200" dirty="0" smtClean="0">
                <a:latin typeface="NikoshBAN" panose="02000000000000000000" pitchFamily="2" charset="0"/>
                <a:ea typeface="Verdana" pitchFamily="34" charset="0"/>
                <a:cs typeface="NikoshBAN" panose="02000000000000000000" pitchFamily="2" charset="0"/>
              </a:rPr>
              <a:t> </a:t>
            </a:r>
          </a:p>
          <a:p>
            <a:r>
              <a:rPr lang="en-US" sz="3200" dirty="0" smtClean="0">
                <a:latin typeface="NikoshBAN" panose="02000000000000000000" pitchFamily="2" charset="0"/>
                <a:ea typeface="Verdana" pitchFamily="34" charset="0"/>
                <a:cs typeface="NikoshBAN" panose="02000000000000000000" pitchFamily="2" charset="0"/>
              </a:rPr>
              <a:t>গ)</a:t>
            </a:r>
            <a:r>
              <a:rPr lang="en-US" sz="3200" dirty="0">
                <a:latin typeface="NikoshBAN" panose="02000000000000000000" pitchFamily="2" charset="0"/>
                <a:ea typeface="Verdana" pitchFamily="34" charset="0"/>
                <a:cs typeface="NikoshBAN" panose="02000000000000000000" pitchFamily="2" charset="0"/>
              </a:rPr>
              <a:t> </a:t>
            </a:r>
            <a:r>
              <a:rPr lang="en-US" sz="3200" dirty="0" smtClean="0">
                <a:latin typeface="NikoshBAN" panose="02000000000000000000" pitchFamily="2" charset="0"/>
                <a:ea typeface="Verdana" pitchFamily="34" charset="0"/>
                <a:cs typeface="NikoshBAN" panose="02000000000000000000" pitchFamily="2" charset="0"/>
              </a:rPr>
              <a:t>৯০ </a:t>
            </a:r>
            <a:r>
              <a:rPr lang="en-US" sz="3200" dirty="0" err="1" smtClean="0">
                <a:latin typeface="NikoshBAN" panose="02000000000000000000" pitchFamily="2" charset="0"/>
                <a:ea typeface="Verdana" pitchFamily="34" charset="0"/>
                <a:cs typeface="NikoshBAN" panose="02000000000000000000" pitchFamily="2" charset="0"/>
              </a:rPr>
              <a:t>খ্রিস্টাব্দে</a:t>
            </a:r>
            <a:r>
              <a:rPr lang="en-US" sz="3200" dirty="0" smtClean="0">
                <a:latin typeface="NikoshBAN" panose="02000000000000000000" pitchFamily="2" charset="0"/>
                <a:ea typeface="Verdana" pitchFamily="34" charset="0"/>
                <a:cs typeface="NikoshBAN" panose="02000000000000000000" pitchFamily="2" charset="0"/>
              </a:rPr>
              <a:t> </a:t>
            </a:r>
          </a:p>
          <a:p>
            <a:r>
              <a:rPr lang="en-US" sz="3200" dirty="0" smtClean="0">
                <a:latin typeface="NikoshBAN" panose="02000000000000000000" pitchFamily="2" charset="0"/>
                <a:ea typeface="Verdana" pitchFamily="34" charset="0"/>
                <a:cs typeface="NikoshBAN" panose="02000000000000000000" pitchFamily="2" charset="0"/>
              </a:rPr>
              <a:t>ঘ)</a:t>
            </a:r>
            <a:r>
              <a:rPr lang="en-US" sz="3200" dirty="0">
                <a:latin typeface="NikoshBAN" panose="02000000000000000000" pitchFamily="2" charset="0"/>
                <a:ea typeface="Verdana" pitchFamily="34" charset="0"/>
                <a:cs typeface="NikoshBAN" panose="02000000000000000000" pitchFamily="2" charset="0"/>
              </a:rPr>
              <a:t> </a:t>
            </a:r>
            <a:r>
              <a:rPr lang="en-US" sz="3200" dirty="0" smtClean="0">
                <a:latin typeface="NikoshBAN" panose="02000000000000000000" pitchFamily="2" charset="0"/>
                <a:ea typeface="Verdana" pitchFamily="34" charset="0"/>
                <a:cs typeface="NikoshBAN" panose="02000000000000000000" pitchFamily="2" charset="0"/>
              </a:rPr>
              <a:t>৬০ </a:t>
            </a:r>
            <a:r>
              <a:rPr lang="en-US" sz="3200" dirty="0" err="1">
                <a:latin typeface="NikoshBAN" panose="02000000000000000000" pitchFamily="2" charset="0"/>
                <a:ea typeface="Verdana" pitchFamily="34" charset="0"/>
                <a:cs typeface="NikoshBAN" panose="02000000000000000000" pitchFamily="2" charset="0"/>
              </a:rPr>
              <a:t>খ্রিস্টাব্দে</a:t>
            </a:r>
            <a:endParaRPr lang="bn-BD" sz="3200" dirty="0">
              <a:latin typeface="NikoshBAN" panose="02000000000000000000" pitchFamily="2" charset="0"/>
              <a:ea typeface="Verdana" pitchFamily="34" charset="0"/>
              <a:cs typeface="NikoshBAN" panose="02000000000000000000" pitchFamily="2" charset="0"/>
            </a:endParaRPr>
          </a:p>
          <a:p>
            <a:endParaRPr lang="bn-BD" sz="3200" dirty="0">
              <a:latin typeface="NikoshBAN" panose="02000000000000000000" pitchFamily="2" charset="0"/>
              <a:ea typeface="Verdana" pitchFamily="34" charset="0"/>
              <a:cs typeface="NikoshBAN" panose="02000000000000000000" pitchFamily="2" charset="0"/>
            </a:endParaRPr>
          </a:p>
          <a:p>
            <a:endParaRPr lang="bn-BD" sz="3200" dirty="0">
              <a:latin typeface="NikoshBAN" panose="02000000000000000000" pitchFamily="2" charset="0"/>
              <a:ea typeface="Verdana" pitchFamily="34" charset="0"/>
              <a:cs typeface="NikoshBAN" panose="02000000000000000000" pitchFamily="2" charset="0"/>
            </a:endParaRPr>
          </a:p>
          <a:p>
            <a:endParaRPr lang="bn-BD" sz="3200" dirty="0">
              <a:latin typeface="NikoshBAN" panose="02000000000000000000" pitchFamily="2" charset="0"/>
              <a:ea typeface="Verdana" pitchFamily="34" charset="0"/>
              <a:cs typeface="NikoshBAN" panose="02000000000000000000" pitchFamily="2" charset="0"/>
            </a:endParaRPr>
          </a:p>
          <a:p>
            <a:r>
              <a:rPr lang="en-US" sz="3200" dirty="0" smtClean="0">
                <a:latin typeface="NikoshBAN" panose="02000000000000000000" pitchFamily="2" charset="0"/>
                <a:ea typeface="Verdana" pitchFamily="34" charset="0"/>
                <a:cs typeface="NikoshBAN" panose="02000000000000000000" pitchFamily="2" charset="0"/>
              </a:rPr>
              <a:t> </a:t>
            </a:r>
            <a:endParaRPr lang="bn-BD" sz="3200" dirty="0">
              <a:latin typeface="NikoshBAN" panose="02000000000000000000" pitchFamily="2" charset="0"/>
              <a:ea typeface="Verdana" pitchFamily="34" charset="0"/>
              <a:cs typeface="NikoshBAN" panose="02000000000000000000" pitchFamily="2" charset="0"/>
            </a:endParaRPr>
          </a:p>
        </p:txBody>
      </p:sp>
      <p:sp>
        <p:nvSpPr>
          <p:cNvPr id="3" name="TextBox 2"/>
          <p:cNvSpPr txBox="1"/>
          <p:nvPr/>
        </p:nvSpPr>
        <p:spPr>
          <a:xfrm>
            <a:off x="2819400" y="228600"/>
            <a:ext cx="3581400"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5400" dirty="0" err="1">
                <a:solidFill>
                  <a:schemeClr val="tx1"/>
                </a:solidFill>
                <a:latin typeface="NikoshBAN" panose="02000000000000000000" pitchFamily="2" charset="0"/>
                <a:ea typeface="Verdana" pitchFamily="34" charset="0"/>
                <a:cs typeface="NikoshBAN" panose="02000000000000000000" pitchFamily="2" charset="0"/>
              </a:rPr>
              <a:t>মূল্যায়ন</a:t>
            </a:r>
            <a:endParaRPr lang="en-US" sz="5400" dirty="0">
              <a:solidFill>
                <a:schemeClr val="tx1"/>
              </a:solidFill>
              <a:latin typeface="NikoshBAN" panose="02000000000000000000" pitchFamily="2" charset="0"/>
              <a:ea typeface="Verdana" pitchFamily="34" charset="0"/>
              <a:cs typeface="NikoshBAN" panose="02000000000000000000" pitchFamily="2" charset="0"/>
            </a:endParaRPr>
          </a:p>
        </p:txBody>
      </p:sp>
      <p:sp>
        <p:nvSpPr>
          <p:cNvPr id="4" name="Half Frame 3"/>
          <p:cNvSpPr/>
          <p:nvPr/>
        </p:nvSpPr>
        <p:spPr>
          <a:xfrm rot="13543616">
            <a:off x="5619782" y="3300549"/>
            <a:ext cx="381581" cy="746308"/>
          </a:xfrm>
          <a:prstGeom prst="half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1152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
                                        <p:tgtEl>
                                          <p:spTgt spid="4"/>
                                        </p:tgtEl>
                                      </p:cBhvr>
                                    </p:animEffect>
                                    <p:anim calcmode="lin" valueType="num">
                                      <p:cBhvr>
                                        <p:cTn id="7" dur="10"/>
                                        <p:tgtEl>
                                          <p:spTgt spid="4"/>
                                        </p:tgtEl>
                                        <p:attrNameLst>
                                          <p:attrName>ppt_x</p:attrName>
                                        </p:attrNameLst>
                                      </p:cBhvr>
                                      <p:tavLst>
                                        <p:tav tm="0">
                                          <p:val>
                                            <p:strVal val="ppt_x"/>
                                          </p:val>
                                        </p:tav>
                                        <p:tav tm="100000">
                                          <p:val>
                                            <p:strVal val="ppt_x"/>
                                          </p:val>
                                        </p:tav>
                                      </p:tavLst>
                                    </p:anim>
                                    <p:anim calcmode="lin" valueType="num">
                                      <p:cBhvr>
                                        <p:cTn id="8" dur="1" decel="100000"/>
                                        <p:tgtEl>
                                          <p:spTgt spid="4"/>
                                        </p:tgtEl>
                                        <p:attrNameLst>
                                          <p:attrName>ppt_y</p:attrName>
                                        </p:attrNameLst>
                                      </p:cBhvr>
                                      <p:tavLst>
                                        <p:tav tm="0">
                                          <p:val>
                                            <p:strVal val="ppt_y"/>
                                          </p:val>
                                        </p:tav>
                                        <p:tav tm="100000">
                                          <p:val>
                                            <p:strVal val="ppt_y-.03"/>
                                          </p:val>
                                        </p:tav>
                                      </p:tavLst>
                                    </p:anim>
                                    <p:anim calcmode="lin" valueType="num">
                                      <p:cBhvr>
                                        <p:cTn id="9" dur="9" accel="100000">
                                          <p:stCondLst>
                                            <p:cond delay="1"/>
                                          </p:stCondLst>
                                        </p:cTn>
                                        <p:tgtEl>
                                          <p:spTgt spid="4"/>
                                        </p:tgtEl>
                                        <p:attrNameLst>
                                          <p:attrName>ppt_y</p:attrName>
                                        </p:attrNameLst>
                                      </p:cBhvr>
                                      <p:tavLst>
                                        <p:tav tm="0">
                                          <p:val>
                                            <p:strVal val="ppt_y"/>
                                          </p:val>
                                        </p:tav>
                                        <p:tav tm="100000">
                                          <p:val>
                                            <p:strVal val="ppt_y+1"/>
                                          </p:val>
                                        </p:tav>
                                      </p:tavLst>
                                    </p:anim>
                                    <p:set>
                                      <p:cBhvr>
                                        <p:cTn id="10" dur="1" fill="hold">
                                          <p:stCondLst>
                                            <p:cond delay="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228600"/>
            <a:ext cx="3581400" cy="110799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600" dirty="0" err="1">
                <a:solidFill>
                  <a:schemeClr val="tx1"/>
                </a:solidFill>
                <a:latin typeface="NikoshBAN" panose="02000000000000000000" pitchFamily="2" charset="0"/>
                <a:ea typeface="Verdana" pitchFamily="34" charset="0"/>
                <a:cs typeface="NikoshBAN" panose="02000000000000000000" pitchFamily="2" charset="0"/>
              </a:rPr>
              <a:t>মূল্যায়ন</a:t>
            </a:r>
            <a:endParaRPr lang="en-US" sz="6600" dirty="0">
              <a:solidFill>
                <a:schemeClr val="tx1"/>
              </a:solidFill>
              <a:latin typeface="NikoshBAN" panose="02000000000000000000" pitchFamily="2" charset="0"/>
              <a:ea typeface="Verdana" pitchFamily="34" charset="0"/>
              <a:cs typeface="NikoshBAN" panose="02000000000000000000" pitchFamily="2" charset="0"/>
            </a:endParaRPr>
          </a:p>
        </p:txBody>
      </p:sp>
      <p:sp>
        <p:nvSpPr>
          <p:cNvPr id="20" name="TextBox 19"/>
          <p:cNvSpPr txBox="1"/>
          <p:nvPr/>
        </p:nvSpPr>
        <p:spPr>
          <a:xfrm>
            <a:off x="762000" y="1524001"/>
            <a:ext cx="8153400" cy="440120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solidFill>
                  <a:schemeClr val="tx1"/>
                </a:solidFill>
                <a:latin typeface="NikoshBAN" panose="02000000000000000000" pitchFamily="2" charset="0"/>
                <a:ea typeface="Verdana" pitchFamily="34" charset="0"/>
                <a:cs typeface="NikoshBAN" panose="02000000000000000000" pitchFamily="2" charset="0"/>
              </a:rPr>
              <a:t>১।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কলোসিয়াম</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কি</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endParaRPr lang="bn-BD" sz="2800" dirty="0">
              <a:solidFill>
                <a:schemeClr val="tx1"/>
              </a:solidFill>
              <a:latin typeface="NikoshBAN" panose="02000000000000000000" pitchFamily="2" charset="0"/>
              <a:ea typeface="Verdana" pitchFamily="34" charset="0"/>
              <a:cs typeface="NikoshBAN" panose="02000000000000000000" pitchFamily="2" charset="0"/>
            </a:endParaRPr>
          </a:p>
          <a:p>
            <a:r>
              <a:rPr lang="en-US" sz="2800" dirty="0" smtClean="0">
                <a:solidFill>
                  <a:schemeClr val="tx1"/>
                </a:solidFill>
                <a:latin typeface="NikoshBAN" panose="02000000000000000000" pitchFamily="2" charset="0"/>
                <a:ea typeface="Verdana" pitchFamily="34" charset="0"/>
                <a:cs typeface="NikoshBAN" panose="02000000000000000000" pitchFamily="2" charset="0"/>
              </a:rPr>
              <a:t>২</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কোন</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সম্রাটে</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সময়ে</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যিশুখ্রিস্টের</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জন্ম</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হয়</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endParaRPr lang="bn-BD" sz="2800" dirty="0">
              <a:solidFill>
                <a:schemeClr val="tx1"/>
              </a:solidFill>
              <a:latin typeface="NikoshBAN" panose="02000000000000000000" pitchFamily="2" charset="0"/>
              <a:ea typeface="Verdana" pitchFamily="34" charset="0"/>
              <a:cs typeface="NikoshBAN" panose="02000000000000000000" pitchFamily="2" charset="0"/>
            </a:endParaRPr>
          </a:p>
          <a:p>
            <a:r>
              <a:rPr lang="en-US" sz="2800" dirty="0">
                <a:solidFill>
                  <a:schemeClr val="tx1"/>
                </a:solidFill>
                <a:latin typeface="NikoshBAN" panose="02000000000000000000" pitchFamily="2" charset="0"/>
                <a:ea typeface="Verdana" pitchFamily="34" charset="0"/>
                <a:cs typeface="NikoshBAN" panose="02000000000000000000" pitchFamily="2" charset="0"/>
              </a:rPr>
              <a:t> </a:t>
            </a:r>
          </a:p>
          <a:p>
            <a:r>
              <a:rPr lang="en-US" sz="2800" dirty="0">
                <a:solidFill>
                  <a:schemeClr val="tx1"/>
                </a:solidFill>
                <a:latin typeface="NikoshBAN" panose="02000000000000000000" pitchFamily="2" charset="0"/>
                <a:ea typeface="Verdana" pitchFamily="34" charset="0"/>
                <a:cs typeface="NikoshBAN" panose="02000000000000000000" pitchFamily="2" charset="0"/>
              </a:rPr>
              <a:t>৩।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কলোসিয়াম</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নাট্যশালা</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কত</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খ্রিস্টাব্দে</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নির্মিত</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হয়</a:t>
            </a:r>
            <a:r>
              <a:rPr lang="en-US" sz="2800" dirty="0">
                <a:solidFill>
                  <a:schemeClr val="tx1"/>
                </a:solidFill>
                <a:latin typeface="NikoshBAN" panose="02000000000000000000" pitchFamily="2" charset="0"/>
                <a:ea typeface="Verdana" pitchFamily="34" charset="0"/>
                <a:cs typeface="NikoshBAN" panose="02000000000000000000" pitchFamily="2" charset="0"/>
              </a:rPr>
              <a:t> ? </a:t>
            </a:r>
            <a:endParaRPr lang="bn-BD" sz="2800" dirty="0">
              <a:solidFill>
                <a:schemeClr val="tx1"/>
              </a:solidFill>
              <a:latin typeface="NikoshBAN" panose="02000000000000000000" pitchFamily="2" charset="0"/>
              <a:ea typeface="Verdana" pitchFamily="34" charset="0"/>
              <a:cs typeface="NikoshBAN" panose="02000000000000000000" pitchFamily="2" charset="0"/>
            </a:endParaRPr>
          </a:p>
          <a:p>
            <a:endParaRPr lang="en-US" sz="2800" dirty="0">
              <a:solidFill>
                <a:schemeClr val="tx1"/>
              </a:solidFill>
              <a:latin typeface="NikoshBAN" panose="02000000000000000000" pitchFamily="2" charset="0"/>
              <a:ea typeface="Verdana" pitchFamily="34" charset="0"/>
              <a:cs typeface="NikoshBAN" panose="02000000000000000000" pitchFamily="2" charset="0"/>
            </a:endParaRPr>
          </a:p>
          <a:p>
            <a:r>
              <a:rPr lang="en-US" sz="2800" dirty="0">
                <a:solidFill>
                  <a:schemeClr val="tx1"/>
                </a:solidFill>
                <a:latin typeface="NikoshBAN" panose="02000000000000000000" pitchFamily="2" charset="0"/>
                <a:ea typeface="Verdana" pitchFamily="34" charset="0"/>
                <a:cs typeface="NikoshBAN" panose="02000000000000000000" pitchFamily="2" charset="0"/>
              </a:rPr>
              <a:t>৪।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রোমের</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কোন</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সম্রাট</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খ্রিস্টধর্ম</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গ্রহন</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করেন</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bn-BD" sz="2800" dirty="0">
                <a:solidFill>
                  <a:schemeClr val="tx1"/>
                </a:solidFill>
                <a:latin typeface="NikoshBAN" panose="02000000000000000000" pitchFamily="2" charset="0"/>
                <a:ea typeface="Verdana" pitchFamily="34" charset="0"/>
                <a:cs typeface="NikoshBAN" panose="02000000000000000000" pitchFamily="2" charset="0"/>
              </a:rPr>
              <a:t>              </a:t>
            </a:r>
          </a:p>
          <a:p>
            <a:endParaRPr lang="en-US" sz="2800" dirty="0">
              <a:solidFill>
                <a:schemeClr val="tx1"/>
              </a:solidFill>
              <a:latin typeface="NikoshBAN" panose="02000000000000000000" pitchFamily="2" charset="0"/>
              <a:ea typeface="Verdana" pitchFamily="34" charset="0"/>
              <a:cs typeface="NikoshBAN" panose="02000000000000000000" pitchFamily="2" charset="0"/>
            </a:endParaRPr>
          </a:p>
          <a:p>
            <a:r>
              <a:rPr lang="en-US" sz="2800" dirty="0">
                <a:solidFill>
                  <a:schemeClr val="tx1"/>
                </a:solidFill>
                <a:latin typeface="NikoshBAN" panose="02000000000000000000" pitchFamily="2" charset="0"/>
                <a:ea typeface="Verdana" pitchFamily="34" charset="0"/>
                <a:cs typeface="NikoshBAN" panose="02000000000000000000" pitchFamily="2" charset="0"/>
              </a:rPr>
              <a:t>৫।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রোমনদের</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প্রধান</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দেবতার</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নাম</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কি</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ছিল</a:t>
            </a:r>
            <a:r>
              <a:rPr lang="en-US" sz="2800" dirty="0">
                <a:solidFill>
                  <a:schemeClr val="tx1"/>
                </a:solidFill>
                <a:latin typeface="NikoshBAN" panose="02000000000000000000" pitchFamily="2" charset="0"/>
                <a:ea typeface="Verdana" pitchFamily="34" charset="0"/>
                <a:cs typeface="NikoshBAN" panose="02000000000000000000" pitchFamily="2" charset="0"/>
              </a:rPr>
              <a:t> ? </a:t>
            </a:r>
            <a:endParaRPr lang="bn-BD" sz="2800" dirty="0">
              <a:solidFill>
                <a:schemeClr val="tx1"/>
              </a:solidFill>
              <a:latin typeface="NikoshBAN" panose="02000000000000000000" pitchFamily="2" charset="0"/>
              <a:ea typeface="Verdana" pitchFamily="34" charset="0"/>
              <a:cs typeface="NikoshBAN" panose="02000000000000000000" pitchFamily="2" charset="0"/>
            </a:endParaRPr>
          </a:p>
          <a:p>
            <a:endParaRPr lang="en-US" sz="2800" dirty="0">
              <a:solidFill>
                <a:schemeClr val="tx1"/>
              </a:solidFill>
              <a:latin typeface="NikoshBAN" panose="02000000000000000000" pitchFamily="2" charset="0"/>
              <a:ea typeface="Verdana" pitchFamily="34" charset="0"/>
              <a:cs typeface="NikoshBAN" panose="02000000000000000000" pitchFamily="2" charset="0"/>
            </a:endParaRPr>
          </a:p>
          <a:p>
            <a:r>
              <a:rPr lang="en-US" sz="2800" dirty="0">
                <a:solidFill>
                  <a:schemeClr val="tx1"/>
                </a:solidFill>
                <a:latin typeface="NikoshBAN" panose="02000000000000000000" pitchFamily="2" charset="0"/>
                <a:ea typeface="Verdana" pitchFamily="34" charset="0"/>
                <a:cs typeface="NikoshBAN" panose="02000000000000000000" pitchFamily="2" charset="0"/>
              </a:rPr>
              <a:t>৬।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কলোসিয়াম</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নাট্যশালা</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কে</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নির্মাণ</a:t>
            </a:r>
            <a:r>
              <a:rPr lang="en-US" sz="2800" dirty="0">
                <a:solidFill>
                  <a:schemeClr val="tx1"/>
                </a:solidFill>
                <a:latin typeface="NikoshBAN" panose="02000000000000000000" pitchFamily="2" charset="0"/>
                <a:ea typeface="Verdana" pitchFamily="34" charset="0"/>
                <a:cs typeface="NikoshBAN" panose="02000000000000000000" pitchFamily="2" charset="0"/>
              </a:rPr>
              <a:t> </a:t>
            </a:r>
            <a:r>
              <a:rPr lang="en-US" sz="2800" dirty="0" err="1">
                <a:solidFill>
                  <a:schemeClr val="tx1"/>
                </a:solidFill>
                <a:latin typeface="NikoshBAN" panose="02000000000000000000" pitchFamily="2" charset="0"/>
                <a:ea typeface="Verdana" pitchFamily="34" charset="0"/>
                <a:cs typeface="NikoshBAN" panose="02000000000000000000" pitchFamily="2" charset="0"/>
              </a:rPr>
              <a:t>করেন</a:t>
            </a:r>
            <a:r>
              <a:rPr lang="en-US" sz="2800" dirty="0">
                <a:solidFill>
                  <a:schemeClr val="tx1"/>
                </a:solidFill>
                <a:latin typeface="NikoshBAN" panose="02000000000000000000" pitchFamily="2" charset="0"/>
                <a:ea typeface="Verdana" pitchFamily="34" charset="0"/>
                <a:cs typeface="NikoshBAN" panose="02000000000000000000" pitchFamily="2" charset="0"/>
              </a:rPr>
              <a:t> ? </a:t>
            </a:r>
          </a:p>
        </p:txBody>
      </p:sp>
      <p:sp>
        <p:nvSpPr>
          <p:cNvPr id="3" name="TextBox 2"/>
          <p:cNvSpPr txBox="1"/>
          <p:nvPr/>
        </p:nvSpPr>
        <p:spPr>
          <a:xfrm>
            <a:off x="6914866" y="1647855"/>
            <a:ext cx="13716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a:latin typeface="NikoshBAN" panose="02000000000000000000" pitchFamily="2" charset="0"/>
                <a:ea typeface="Verdana" pitchFamily="34" charset="0"/>
                <a:cs typeface="NikoshBAN" panose="02000000000000000000" pitchFamily="2" charset="0"/>
              </a:rPr>
              <a:t>নাট্যশা</a:t>
            </a:r>
            <a:r>
              <a:rPr lang="bn-BD" sz="2000" dirty="0">
                <a:latin typeface="NikoshBAN" panose="02000000000000000000" pitchFamily="2" charset="0"/>
                <a:ea typeface="Verdana" pitchFamily="34" charset="0"/>
                <a:cs typeface="NikoshBAN" panose="02000000000000000000" pitchFamily="2" charset="0"/>
              </a:rPr>
              <a:t>লা</a:t>
            </a:r>
            <a:endParaRPr lang="en-US" sz="2000" dirty="0">
              <a:latin typeface="NikoshBAN" panose="02000000000000000000" pitchFamily="2" charset="0"/>
              <a:cs typeface="NikoshBAN" panose="02000000000000000000" pitchFamily="2" charset="0"/>
            </a:endParaRPr>
          </a:p>
        </p:txBody>
      </p:sp>
      <p:sp>
        <p:nvSpPr>
          <p:cNvPr id="4" name="TextBox 3"/>
          <p:cNvSpPr txBox="1"/>
          <p:nvPr/>
        </p:nvSpPr>
        <p:spPr>
          <a:xfrm>
            <a:off x="6867667" y="3275870"/>
            <a:ext cx="16764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solidFill>
                  <a:schemeClr val="bg1"/>
                </a:solidFill>
                <a:latin typeface="NikoshBAN" panose="02000000000000000000" pitchFamily="2" charset="0"/>
                <a:ea typeface="Verdana" pitchFamily="34" charset="0"/>
                <a:cs typeface="NikoshBAN" panose="02000000000000000000" pitchFamily="2" charset="0"/>
              </a:rPr>
              <a:t> </a:t>
            </a:r>
            <a:r>
              <a:rPr lang="en-US" sz="2000" dirty="0">
                <a:latin typeface="NikoshBAN" panose="02000000000000000000" pitchFamily="2" charset="0"/>
                <a:ea typeface="Verdana" pitchFamily="34" charset="0"/>
                <a:cs typeface="NikoshBAN" panose="02000000000000000000" pitchFamily="2" charset="0"/>
              </a:rPr>
              <a:t>৮০ </a:t>
            </a:r>
            <a:r>
              <a:rPr lang="en-US" sz="2000" dirty="0" err="1">
                <a:latin typeface="NikoshBAN" panose="02000000000000000000" pitchFamily="2" charset="0"/>
                <a:ea typeface="Verdana" pitchFamily="34" charset="0"/>
                <a:cs typeface="NikoshBAN" panose="02000000000000000000" pitchFamily="2" charset="0"/>
              </a:rPr>
              <a:t>খ্রিস্টাব্দে</a:t>
            </a:r>
            <a:endParaRPr lang="bn-BD" sz="2000" dirty="0">
              <a:latin typeface="NikoshBAN" panose="02000000000000000000" pitchFamily="2" charset="0"/>
              <a:ea typeface="Verdana" pitchFamily="34" charset="0"/>
              <a:cs typeface="NikoshBAN" panose="02000000000000000000" pitchFamily="2" charset="0"/>
            </a:endParaRPr>
          </a:p>
        </p:txBody>
      </p:sp>
      <p:sp>
        <p:nvSpPr>
          <p:cNvPr id="6" name="TextBox 5"/>
          <p:cNvSpPr txBox="1"/>
          <p:nvPr/>
        </p:nvSpPr>
        <p:spPr>
          <a:xfrm>
            <a:off x="5943600" y="2391847"/>
            <a:ext cx="28194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a:latin typeface="NikoshBAN" panose="02000000000000000000" pitchFamily="2" charset="0"/>
                <a:ea typeface="Verdana" pitchFamily="34" charset="0"/>
                <a:cs typeface="NikoshBAN" panose="02000000000000000000" pitchFamily="2" charset="0"/>
              </a:rPr>
              <a:t>সম্রাট</a:t>
            </a:r>
            <a:r>
              <a:rPr lang="en-US" sz="2000" dirty="0">
                <a:latin typeface="NikoshBAN" panose="02000000000000000000" pitchFamily="2" charset="0"/>
                <a:ea typeface="Verdana" pitchFamily="34" charset="0"/>
                <a:cs typeface="NikoshBAN" panose="02000000000000000000" pitchFamily="2" charset="0"/>
              </a:rPr>
              <a:t> </a:t>
            </a:r>
            <a:r>
              <a:rPr lang="en-US" sz="2000" dirty="0" err="1">
                <a:latin typeface="NikoshBAN" panose="02000000000000000000" pitchFamily="2" charset="0"/>
                <a:ea typeface="Verdana" pitchFamily="34" charset="0"/>
                <a:cs typeface="NikoshBAN" panose="02000000000000000000" pitchFamily="2" charset="0"/>
              </a:rPr>
              <a:t>অগাস্টাস</a:t>
            </a:r>
            <a:r>
              <a:rPr lang="en-US" sz="2000" dirty="0">
                <a:latin typeface="NikoshBAN" panose="02000000000000000000" pitchFamily="2" charset="0"/>
                <a:ea typeface="Verdana" pitchFamily="34" charset="0"/>
                <a:cs typeface="NikoshBAN" panose="02000000000000000000" pitchFamily="2" charset="0"/>
              </a:rPr>
              <a:t> </a:t>
            </a:r>
            <a:r>
              <a:rPr lang="en-US" sz="2000" dirty="0" err="1">
                <a:latin typeface="NikoshBAN" panose="02000000000000000000" pitchFamily="2" charset="0"/>
                <a:ea typeface="Verdana" pitchFamily="34" charset="0"/>
                <a:cs typeface="NikoshBAN" panose="02000000000000000000" pitchFamily="2" charset="0"/>
              </a:rPr>
              <a:t>সিজার</a:t>
            </a:r>
            <a:endParaRPr lang="bn-BD" sz="2000" dirty="0">
              <a:latin typeface="NikoshBAN" panose="02000000000000000000" pitchFamily="2" charset="0"/>
              <a:ea typeface="Verdana" pitchFamily="34" charset="0"/>
              <a:cs typeface="NikoshBAN" panose="02000000000000000000" pitchFamily="2" charset="0"/>
            </a:endParaRPr>
          </a:p>
        </p:txBody>
      </p:sp>
      <p:sp>
        <p:nvSpPr>
          <p:cNvPr id="9" name="TextBox 8"/>
          <p:cNvSpPr txBox="1"/>
          <p:nvPr/>
        </p:nvSpPr>
        <p:spPr>
          <a:xfrm>
            <a:off x="5171364" y="4132808"/>
            <a:ext cx="365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err="1">
                <a:latin typeface="NikoshBAN" panose="02000000000000000000" pitchFamily="2" charset="0"/>
                <a:ea typeface="Verdana" pitchFamily="34" charset="0"/>
                <a:cs typeface="NikoshBAN" panose="02000000000000000000" pitchFamily="2" charset="0"/>
              </a:rPr>
              <a:t>সম্রাট</a:t>
            </a:r>
            <a:r>
              <a:rPr lang="en-US" dirty="0">
                <a:latin typeface="NikoshBAN" panose="02000000000000000000" pitchFamily="2" charset="0"/>
                <a:ea typeface="Verdana" pitchFamily="34" charset="0"/>
                <a:cs typeface="NikoshBAN" panose="02000000000000000000" pitchFamily="2" charset="0"/>
              </a:rPr>
              <a:t> </a:t>
            </a:r>
            <a:r>
              <a:rPr lang="en-US" dirty="0" err="1">
                <a:latin typeface="NikoshBAN" panose="02000000000000000000" pitchFamily="2" charset="0"/>
                <a:ea typeface="Verdana" pitchFamily="34" charset="0"/>
                <a:cs typeface="NikoshBAN" panose="02000000000000000000" pitchFamily="2" charset="0"/>
              </a:rPr>
              <a:t>কন্সটানটাইন</a:t>
            </a:r>
            <a:endParaRPr lang="en-US" dirty="0">
              <a:latin typeface="NikoshBAN" panose="02000000000000000000" pitchFamily="2" charset="0"/>
              <a:cs typeface="NikoshBAN" panose="02000000000000000000" pitchFamily="2" charset="0"/>
            </a:endParaRPr>
          </a:p>
        </p:txBody>
      </p:sp>
      <p:sp>
        <p:nvSpPr>
          <p:cNvPr id="11" name="TextBox 10"/>
          <p:cNvSpPr txBox="1"/>
          <p:nvPr/>
        </p:nvSpPr>
        <p:spPr>
          <a:xfrm>
            <a:off x="7035421" y="5868978"/>
            <a:ext cx="17526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a:latin typeface="NikoshBAN" panose="02000000000000000000" pitchFamily="2" charset="0"/>
                <a:ea typeface="Verdana" pitchFamily="34" charset="0"/>
                <a:cs typeface="NikoshBAN" panose="02000000000000000000" pitchFamily="2" charset="0"/>
              </a:rPr>
              <a:t>সম্রাট</a:t>
            </a:r>
            <a:r>
              <a:rPr lang="en-US" sz="2000" dirty="0">
                <a:latin typeface="NikoshBAN" panose="02000000000000000000" pitchFamily="2" charset="0"/>
                <a:ea typeface="Verdana" pitchFamily="34" charset="0"/>
                <a:cs typeface="NikoshBAN" panose="02000000000000000000" pitchFamily="2" charset="0"/>
              </a:rPr>
              <a:t> </a:t>
            </a:r>
            <a:r>
              <a:rPr lang="en-US" sz="2000" dirty="0" err="1">
                <a:latin typeface="NikoshBAN" panose="02000000000000000000" pitchFamily="2" charset="0"/>
                <a:ea typeface="Verdana" pitchFamily="34" charset="0"/>
                <a:cs typeface="NikoshBAN" panose="02000000000000000000" pitchFamily="2" charset="0"/>
              </a:rPr>
              <a:t>টিটাস</a:t>
            </a:r>
            <a:endParaRPr lang="bn-BD" sz="2000" dirty="0">
              <a:latin typeface="NikoshBAN" panose="02000000000000000000" pitchFamily="2" charset="0"/>
              <a:ea typeface="Verdana" pitchFamily="34" charset="0"/>
              <a:cs typeface="NikoshBAN" panose="02000000000000000000" pitchFamily="2" charset="0"/>
            </a:endParaRPr>
          </a:p>
        </p:txBody>
      </p:sp>
      <p:sp>
        <p:nvSpPr>
          <p:cNvPr id="12" name="TextBox 11"/>
          <p:cNvSpPr txBox="1"/>
          <p:nvPr/>
        </p:nvSpPr>
        <p:spPr>
          <a:xfrm>
            <a:off x="7323730" y="4851834"/>
            <a:ext cx="1369325"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err="1">
                <a:latin typeface="NikoshBAN" panose="02000000000000000000" pitchFamily="2" charset="0"/>
                <a:ea typeface="Verdana" pitchFamily="34" charset="0"/>
                <a:cs typeface="NikoshBAN" panose="02000000000000000000" pitchFamily="2" charset="0"/>
              </a:rPr>
              <a:t>জুপিটার</a:t>
            </a:r>
            <a:endParaRPr lang="bn-BD" sz="2400" dirty="0">
              <a:latin typeface="NikoshBAN" panose="02000000000000000000" pitchFamily="2" charset="0"/>
              <a:ea typeface="Verdana" pitchFamily="34" charset="0"/>
              <a:cs typeface="NikoshBAN" panose="020000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heckerboard(across)">
                                      <p:cBhvr>
                                        <p:cTn id="12" dur="1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1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1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1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Horizontal)">
                                      <p:cBhvr>
                                        <p:cTn id="36" dur="1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heel(4)">
                                      <p:cBhvr>
                                        <p:cTn id="41"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3" grpId="0" animBg="1"/>
      <p:bldP spid="4" grpId="0" animBg="1"/>
      <p:bldP spid="6" grpId="0" animBg="1"/>
      <p:bldP spid="9"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09600"/>
            <a:ext cx="4381500" cy="9233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err="1">
                <a:solidFill>
                  <a:schemeClr val="tx1"/>
                </a:solidFill>
                <a:latin typeface="NikoshBAN" panose="02000000000000000000" pitchFamily="2" charset="0"/>
                <a:ea typeface="Verdana" pitchFamily="34" charset="0"/>
                <a:cs typeface="NikoshBAN" panose="02000000000000000000" pitchFamily="2" charset="0"/>
              </a:rPr>
              <a:t>বাড়ির</a:t>
            </a:r>
            <a:r>
              <a:rPr lang="en-US" sz="5400" dirty="0">
                <a:solidFill>
                  <a:schemeClr val="tx1"/>
                </a:solidFill>
                <a:latin typeface="NikoshBAN" panose="02000000000000000000" pitchFamily="2" charset="0"/>
                <a:ea typeface="Verdana" pitchFamily="34" charset="0"/>
                <a:cs typeface="NikoshBAN" panose="02000000000000000000" pitchFamily="2" charset="0"/>
              </a:rPr>
              <a:t> </a:t>
            </a:r>
            <a:r>
              <a:rPr lang="en-US" sz="5400" dirty="0" err="1">
                <a:solidFill>
                  <a:schemeClr val="tx1"/>
                </a:solidFill>
                <a:latin typeface="NikoshBAN" panose="02000000000000000000" pitchFamily="2" charset="0"/>
                <a:ea typeface="Verdana" pitchFamily="34" charset="0"/>
                <a:cs typeface="NikoshBAN" panose="02000000000000000000" pitchFamily="2" charset="0"/>
              </a:rPr>
              <a:t>কাজ</a:t>
            </a:r>
            <a:endParaRPr lang="en-US" sz="5400" dirty="0">
              <a:solidFill>
                <a:schemeClr val="tx1"/>
              </a:solidFill>
              <a:latin typeface="NikoshBAN" panose="02000000000000000000" pitchFamily="2" charset="0"/>
              <a:ea typeface="Verdana" pitchFamily="34" charset="0"/>
              <a:cs typeface="NikoshBAN" panose="02000000000000000000" pitchFamily="2" charset="0"/>
            </a:endParaRPr>
          </a:p>
        </p:txBody>
      </p:sp>
      <p:sp>
        <p:nvSpPr>
          <p:cNvPr id="20" name="TextBox 19"/>
          <p:cNvSpPr txBox="1"/>
          <p:nvPr/>
        </p:nvSpPr>
        <p:spPr>
          <a:xfrm>
            <a:off x="5676900" y="2590800"/>
            <a:ext cx="2895600" cy="206210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err="1">
                <a:solidFill>
                  <a:schemeClr val="tx1"/>
                </a:solidFill>
                <a:latin typeface="NikoshBAN" panose="02000000000000000000" pitchFamily="2" charset="0"/>
                <a:cs typeface="NikoshBAN" panose="02000000000000000000" pitchFamily="2" charset="0"/>
              </a:rPr>
              <a:t>সভ্যতায়</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রোমানদের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অবদান</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ব্যাখ্যা</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কর</a:t>
            </a:r>
            <a:r>
              <a:rPr lang="en-US" sz="3200" dirty="0">
                <a:solidFill>
                  <a:schemeClr val="tx1"/>
                </a:solidFill>
                <a:latin typeface="NikoshBAN" panose="02000000000000000000" pitchFamily="2" charset="0"/>
                <a:cs typeface="NikoshBAN" panose="02000000000000000000" pitchFamily="2"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133600"/>
            <a:ext cx="3733800" cy="3276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6600" dirty="0" err="1" smtClean="0">
                <a:solidFill>
                  <a:schemeClr val="tx1"/>
                </a:solidFill>
                <a:latin typeface="NikoshBAN" panose="02000000000000000000" pitchFamily="2" charset="0"/>
                <a:ea typeface="Verdana" pitchFamily="34" charset="0"/>
                <a:cs typeface="NikoshBAN" panose="02000000000000000000" pitchFamily="2" charset="0"/>
              </a:rPr>
              <a:t>ধন্যবাদ</a:t>
            </a:r>
            <a:r>
              <a:rPr lang="en-US" sz="6600" dirty="0" smtClean="0">
                <a:solidFill>
                  <a:schemeClr val="tx1"/>
                </a:solidFill>
                <a:latin typeface="NikoshBAN" panose="02000000000000000000" pitchFamily="2" charset="0"/>
                <a:ea typeface="Verdana" pitchFamily="34" charset="0"/>
                <a:cs typeface="NikoshBAN" panose="02000000000000000000" pitchFamily="2" charset="0"/>
              </a:rPr>
              <a:t> </a:t>
            </a:r>
            <a:r>
              <a:rPr lang="en-US" sz="6600" dirty="0" err="1" smtClean="0">
                <a:solidFill>
                  <a:schemeClr val="tx1"/>
                </a:solidFill>
                <a:latin typeface="NikoshBAN" panose="02000000000000000000" pitchFamily="2" charset="0"/>
                <a:ea typeface="Verdana" pitchFamily="34" charset="0"/>
                <a:cs typeface="NikoshBAN" panose="02000000000000000000" pitchFamily="2" charset="0"/>
              </a:rPr>
              <a:t>সবাইকে</a:t>
            </a:r>
            <a:endParaRPr lang="en-US" sz="6000" dirty="0">
              <a:solidFill>
                <a:schemeClr val="tx1"/>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700" y="1737361"/>
            <a:ext cx="7200900" cy="4206239"/>
          </a:xfrm>
        </p:spPr>
      </p:pic>
      <p:pic>
        <p:nvPicPr>
          <p:cNvPr id="4" name="Picture 3">
            <a:extLst>
              <a:ext uri="{FF2B5EF4-FFF2-40B4-BE49-F238E27FC236}">
                <a16:creationId xmlns:a16="http://schemas.microsoft.com/office/drawing/2014/main" xmlns="" id="{2AE38C04-322D-4DEF-9F5E-A8C39DA150F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rot="10800000">
            <a:off x="1043484" y="1737360"/>
            <a:ext cx="4030412" cy="26822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 fill="hold"/>
                                        <p:tgtEl>
                                          <p:spTgt spid="5"/>
                                        </p:tgtEl>
                                        <p:attrNameLst>
                                          <p:attrName>ppt_x</p:attrName>
                                        </p:attrNameLst>
                                      </p:cBhvr>
                                      <p:tavLst>
                                        <p:tav tm="0">
                                          <p:val>
                                            <p:strVal val="#ppt_x"/>
                                          </p:val>
                                        </p:tav>
                                        <p:tav tm="100000">
                                          <p:val>
                                            <p:strVal val="#ppt_x"/>
                                          </p:val>
                                        </p:tav>
                                      </p:tavLst>
                                    </p:anim>
                                    <p:anim calcmode="lin" valueType="num">
                                      <p:cBhvr additive="base">
                                        <p:cTn id="8" dur="1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1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3">
                                          <p:stCondLst>
                                            <p:cond delay="0"/>
                                          </p:stCondLst>
                                        </p:cTn>
                                        <p:tgtEl>
                                          <p:spTgt spid="3"/>
                                        </p:tgtEl>
                                      </p:cBhvr>
                                    </p:animEffect>
                                    <p:anim calcmode="lin" valueType="num">
                                      <p:cBhvr>
                                        <p:cTn id="19" dur="9"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0" dur="3"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1" dur="3" tmFilter="0, 0; 0.125,0.2665; 0.25,0.4; 0.375,0.465; 0.5,0.5;  0.625,0.535; 0.75,0.6; 0.875,0.7335; 1,1">
                                          <p:stCondLst>
                                            <p:cond delay="3"/>
                                          </p:stCondLst>
                                        </p:cTn>
                                        <p:tgtEl>
                                          <p:spTgt spid="3"/>
                                        </p:tgtEl>
                                        <p:attrNameLst>
                                          <p:attrName>ppt_y</p:attrName>
                                        </p:attrNameLst>
                                      </p:cBhvr>
                                      <p:tavLst>
                                        <p:tav tm="0" fmla="#ppt_y-sin(pi*$)/9">
                                          <p:val>
                                            <p:fltVal val="0"/>
                                          </p:val>
                                        </p:tav>
                                        <p:tav tm="100000">
                                          <p:val>
                                            <p:fltVal val="1"/>
                                          </p:val>
                                        </p:tav>
                                      </p:tavLst>
                                    </p:anim>
                                    <p:anim calcmode="lin" valueType="num">
                                      <p:cBhvr>
                                        <p:cTn id="22" dur="2" tmFilter="0, 0; 0.125,0.2665; 0.25,0.4; 0.375,0.465; 0.5,0.5;  0.625,0.535; 0.75,0.6; 0.875,0.7335; 1,1">
                                          <p:stCondLst>
                                            <p:cond delay="7"/>
                                          </p:stCondLst>
                                        </p:cTn>
                                        <p:tgtEl>
                                          <p:spTgt spid="3"/>
                                        </p:tgtEl>
                                        <p:attrNameLst>
                                          <p:attrName>ppt_y</p:attrName>
                                        </p:attrNameLst>
                                      </p:cBhvr>
                                      <p:tavLst>
                                        <p:tav tm="0" fmla="#ppt_y-sin(pi*$)/27">
                                          <p:val>
                                            <p:fltVal val="0"/>
                                          </p:val>
                                        </p:tav>
                                        <p:tav tm="100000">
                                          <p:val>
                                            <p:fltVal val="1"/>
                                          </p:val>
                                        </p:tav>
                                      </p:tavLst>
                                    </p:anim>
                                    <p:anim calcmode="lin" valueType="num">
                                      <p:cBhvr>
                                        <p:cTn id="23" dur="1" tmFilter="0, 0; 0.125,0.2665; 0.25,0.4; 0.375,0.465; 0.5,0.5;  0.625,0.535; 0.75,0.6; 0.875,0.7335; 1,1">
                                          <p:stCondLst>
                                            <p:cond delay="8"/>
                                          </p:stCondLst>
                                        </p:cTn>
                                        <p:tgtEl>
                                          <p:spTgt spid="3"/>
                                        </p:tgtEl>
                                        <p:attrNameLst>
                                          <p:attrName>ppt_y</p:attrName>
                                        </p:attrNameLst>
                                      </p:cBhvr>
                                      <p:tavLst>
                                        <p:tav tm="0" fmla="#ppt_y-sin(pi*$)/81">
                                          <p:val>
                                            <p:fltVal val="0"/>
                                          </p:val>
                                        </p:tav>
                                        <p:tav tm="100000">
                                          <p:val>
                                            <p:fltVal val="1"/>
                                          </p:val>
                                        </p:tav>
                                      </p:tavLst>
                                    </p:anim>
                                    <p:animScale>
                                      <p:cBhvr>
                                        <p:cTn id="24" dur="1">
                                          <p:stCondLst>
                                            <p:cond delay="3"/>
                                          </p:stCondLst>
                                        </p:cTn>
                                        <p:tgtEl>
                                          <p:spTgt spid="3"/>
                                        </p:tgtEl>
                                      </p:cBhvr>
                                      <p:to x="100000" y="60000"/>
                                    </p:animScale>
                                    <p:animScale>
                                      <p:cBhvr>
                                        <p:cTn id="25" dur="1" decel="50000">
                                          <p:stCondLst>
                                            <p:cond delay="3"/>
                                          </p:stCondLst>
                                        </p:cTn>
                                        <p:tgtEl>
                                          <p:spTgt spid="3"/>
                                        </p:tgtEl>
                                      </p:cBhvr>
                                      <p:to x="100000" y="100000"/>
                                    </p:animScale>
                                    <p:animScale>
                                      <p:cBhvr>
                                        <p:cTn id="26" dur="1">
                                          <p:stCondLst>
                                            <p:cond delay="7"/>
                                          </p:stCondLst>
                                        </p:cTn>
                                        <p:tgtEl>
                                          <p:spTgt spid="3"/>
                                        </p:tgtEl>
                                      </p:cBhvr>
                                      <p:to x="100000" y="80000"/>
                                    </p:animScale>
                                    <p:animScale>
                                      <p:cBhvr>
                                        <p:cTn id="27" dur="1" decel="50000">
                                          <p:stCondLst>
                                            <p:cond delay="7"/>
                                          </p:stCondLst>
                                        </p:cTn>
                                        <p:tgtEl>
                                          <p:spTgt spid="3"/>
                                        </p:tgtEl>
                                      </p:cBhvr>
                                      <p:to x="100000" y="100000"/>
                                    </p:animScale>
                                    <p:animScale>
                                      <p:cBhvr>
                                        <p:cTn id="28" dur="1">
                                          <p:stCondLst>
                                            <p:cond delay="8"/>
                                          </p:stCondLst>
                                        </p:cTn>
                                        <p:tgtEl>
                                          <p:spTgt spid="3"/>
                                        </p:tgtEl>
                                      </p:cBhvr>
                                      <p:to x="100000" y="90000"/>
                                    </p:animScale>
                                    <p:animScale>
                                      <p:cBhvr>
                                        <p:cTn id="29" dur="1" decel="50000">
                                          <p:stCondLst>
                                            <p:cond delay="8"/>
                                          </p:stCondLst>
                                        </p:cTn>
                                        <p:tgtEl>
                                          <p:spTgt spid="3"/>
                                        </p:tgtEl>
                                      </p:cBhvr>
                                      <p:to x="100000" y="100000"/>
                                    </p:animScale>
                                    <p:animScale>
                                      <p:cBhvr>
                                        <p:cTn id="30" dur="1">
                                          <p:stCondLst>
                                            <p:cond delay="9"/>
                                          </p:stCondLst>
                                        </p:cTn>
                                        <p:tgtEl>
                                          <p:spTgt spid="3"/>
                                        </p:tgtEl>
                                      </p:cBhvr>
                                      <p:to x="100000" y="95000"/>
                                    </p:animScale>
                                    <p:animScale>
                                      <p:cBhvr>
                                        <p:cTn id="31" dur="1" decel="50000">
                                          <p:stCondLst>
                                            <p:cond delay="9"/>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94" tIns="32148" rIns="64294" bIns="32148" numCol="1" spcCol="0" rtlCol="0" fromWordArt="0" anchor="ctr" anchorCtr="0" forceAA="0" compatLnSpc="1">
            <a:prstTxWarp prst="textNoShape">
              <a:avLst/>
            </a:prstTxWarp>
            <a:noAutofit/>
          </a:bodyPr>
          <a:lstStyle/>
          <a:p>
            <a:pPr algn="ctr"/>
            <a:endParaRPr lang="en-US" sz="1266"/>
          </a:p>
        </p:txBody>
      </p:sp>
      <p:sp>
        <p:nvSpPr>
          <p:cNvPr id="3" name="TextBox 2"/>
          <p:cNvSpPr txBox="1"/>
          <p:nvPr/>
        </p:nvSpPr>
        <p:spPr>
          <a:xfrm>
            <a:off x="2209386" y="292721"/>
            <a:ext cx="484511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5400" dirty="0" smtClean="0">
                <a:solidFill>
                  <a:schemeClr val="tx1"/>
                </a:solidFill>
                <a:latin typeface="NikoshBAN" panose="02000000000000000000" pitchFamily="2" charset="0"/>
                <a:cs typeface="NikoshBAN" panose="02000000000000000000" pitchFamily="2" charset="0"/>
              </a:rPr>
              <a:t> </a:t>
            </a:r>
            <a:r>
              <a:rPr lang="en-US" sz="5400" dirty="0" err="1">
                <a:solidFill>
                  <a:schemeClr val="tx1"/>
                </a:solidFill>
                <a:latin typeface="NikoshBAN" panose="02000000000000000000" pitchFamily="2" charset="0"/>
                <a:cs typeface="NikoshBAN" panose="02000000000000000000" pitchFamily="2" charset="0"/>
              </a:rPr>
              <a:t>পরিচিতি</a:t>
            </a:r>
            <a:r>
              <a:rPr lang="en-US" sz="5400" dirty="0">
                <a:solidFill>
                  <a:schemeClr val="tx1"/>
                </a:solidFill>
                <a:latin typeface="NikoshBAN" panose="02000000000000000000" pitchFamily="2" charset="0"/>
                <a:cs typeface="NikoshBAN" panose="02000000000000000000" pitchFamily="2" charset="0"/>
              </a:rPr>
              <a:t>  </a:t>
            </a:r>
          </a:p>
        </p:txBody>
      </p:sp>
      <p:pic>
        <p:nvPicPr>
          <p:cNvPr id="10" name="Picture 9">
            <a:extLst>
              <a:ext uri="{FF2B5EF4-FFF2-40B4-BE49-F238E27FC236}">
                <a16:creationId xmlns:a16="http://schemas.microsoft.com/office/drawing/2014/main" xmlns="" id="{5E6B5AC0-D721-4348-A37C-4F6E2D5C61F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7097875" y="422781"/>
            <a:ext cx="1748789" cy="4254306"/>
          </a:xfrm>
          <a:prstGeom prst="rect">
            <a:avLst/>
          </a:prstGeom>
        </p:spPr>
      </p:pic>
      <p:pic>
        <p:nvPicPr>
          <p:cNvPr id="11" name="Picture 2" descr="May be a closeup of 1 person">
            <a:extLst>
              <a:ext uri="{FF2B5EF4-FFF2-40B4-BE49-F238E27FC236}">
                <a16:creationId xmlns:a16="http://schemas.microsoft.com/office/drawing/2014/main" xmlns="" id="{C311152F-2F81-45A4-91D2-65F5AFF0924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9385" y="1323990"/>
            <a:ext cx="2286832" cy="27055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2" name="Picture 11">
            <a:extLst>
              <a:ext uri="{FF2B5EF4-FFF2-40B4-BE49-F238E27FC236}">
                <a16:creationId xmlns:a16="http://schemas.microsoft.com/office/drawing/2014/main" xmlns="" id="{5E6B5AC0-D721-4348-A37C-4F6E2D5C61F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16079" y="722531"/>
            <a:ext cx="1748789" cy="4254306"/>
          </a:xfrm>
          <a:prstGeom prst="rect">
            <a:avLst/>
          </a:prstGeom>
        </p:spPr>
      </p:pic>
      <p:pic>
        <p:nvPicPr>
          <p:cNvPr id="13" name="Picture 2" descr="C:\Users\need\Desktop\Con Ju 2020\IMG_20200121_205418.jpg"/>
          <p:cNvPicPr>
            <a:picLocks noChangeAspect="1" noChangeArrowheads="1"/>
          </p:cNvPicPr>
          <p:nvPr/>
        </p:nvPicPr>
        <p:blipFill>
          <a:blip r:embed="rId8" cstate="print"/>
          <a:srcRect/>
          <a:stretch>
            <a:fillRect/>
          </a:stretch>
        </p:blipFill>
        <p:spPr bwMode="auto">
          <a:xfrm>
            <a:off x="4767667" y="1312123"/>
            <a:ext cx="2286832" cy="27055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 name="Rectangle 13"/>
          <p:cNvSpPr/>
          <p:nvPr/>
        </p:nvSpPr>
        <p:spPr>
          <a:xfrm>
            <a:off x="5243530" y="4017722"/>
            <a:ext cx="2971800" cy="118909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endParaRPr lang="en-US" sz="2000" dirty="0">
              <a:solidFill>
                <a:srgbClr val="002060"/>
              </a:solidFill>
              <a:latin typeface="NikoshBAN" pitchFamily="2" charset="0"/>
              <a:cs typeface="NikoshBAN" pitchFamily="2" charset="0"/>
            </a:endParaRPr>
          </a:p>
          <a:p>
            <a:endParaRPr lang="en-US" sz="2000" dirty="0">
              <a:solidFill>
                <a:srgbClr val="002060"/>
              </a:solidFill>
              <a:latin typeface="NikoshBAN" pitchFamily="2" charset="0"/>
              <a:cs typeface="NikoshBAN" pitchFamily="2" charset="0"/>
            </a:endParaRPr>
          </a:p>
          <a:p>
            <a:endParaRPr lang="en-US" sz="2000" dirty="0">
              <a:solidFill>
                <a:srgbClr val="002060"/>
              </a:solidFill>
              <a:latin typeface="NikoshBAN" pitchFamily="2" charset="0"/>
              <a:cs typeface="NikoshBAN" pitchFamily="2" charset="0"/>
            </a:endParaRPr>
          </a:p>
          <a:p>
            <a:endParaRPr lang="en-US" sz="2000" dirty="0">
              <a:solidFill>
                <a:srgbClr val="002060"/>
              </a:solidFill>
              <a:latin typeface="NikoshBAN" pitchFamily="2" charset="0"/>
              <a:cs typeface="NikoshBAN" pitchFamily="2" charset="0"/>
            </a:endParaRPr>
          </a:p>
          <a:p>
            <a:endParaRPr lang="en-US" sz="2000" dirty="0">
              <a:solidFill>
                <a:srgbClr val="002060"/>
              </a:solidFill>
              <a:latin typeface="NikoshBAN" pitchFamily="2" charset="0"/>
              <a:cs typeface="NikoshBAN" pitchFamily="2" charset="0"/>
            </a:endParaRPr>
          </a:p>
          <a:p>
            <a:r>
              <a:rPr lang="en-US" sz="2000" dirty="0" err="1">
                <a:solidFill>
                  <a:schemeClr val="tx1"/>
                </a:solidFill>
                <a:latin typeface="NikoshBAN" pitchFamily="2" charset="0"/>
                <a:cs typeface="NikoshBAN" pitchFamily="2" charset="0"/>
              </a:rPr>
              <a:t>শ্রেণিঃ</a:t>
            </a:r>
            <a:r>
              <a:rPr lang="en-US" sz="2000" dirty="0">
                <a:solidFill>
                  <a:schemeClr val="tx1"/>
                </a:solidFill>
                <a:latin typeface="NikoshBAN" pitchFamily="2" charset="0"/>
                <a:cs typeface="NikoshBAN" pitchFamily="2" charset="0"/>
              </a:rPr>
              <a:t> </a:t>
            </a:r>
            <a:r>
              <a:rPr lang="en-US" sz="2000" dirty="0" err="1">
                <a:solidFill>
                  <a:schemeClr val="tx1"/>
                </a:solidFill>
                <a:latin typeface="NikoshBAN" pitchFamily="2" charset="0"/>
                <a:cs typeface="NikoshBAN" pitchFamily="2" charset="0"/>
              </a:rPr>
              <a:t>একাদশ</a:t>
            </a:r>
            <a:endParaRPr lang="en-US" sz="2000" dirty="0">
              <a:solidFill>
                <a:schemeClr val="tx1"/>
              </a:solidFill>
              <a:latin typeface="NikoshBAN" pitchFamily="2" charset="0"/>
              <a:cs typeface="NikoshBAN" pitchFamily="2" charset="0"/>
            </a:endParaRPr>
          </a:p>
          <a:p>
            <a:r>
              <a:rPr lang="en-US" sz="2000" dirty="0" err="1">
                <a:solidFill>
                  <a:schemeClr val="tx1"/>
                </a:solidFill>
                <a:latin typeface="NikoshBAN" pitchFamily="2" charset="0"/>
                <a:cs typeface="NikoshBAN" pitchFamily="2" charset="0"/>
              </a:rPr>
              <a:t>বিষয়ঃ</a:t>
            </a:r>
            <a:r>
              <a:rPr lang="en-US" sz="2000" dirty="0">
                <a:solidFill>
                  <a:schemeClr val="tx1"/>
                </a:solidFill>
                <a:latin typeface="NikoshBAN" pitchFamily="2" charset="0"/>
                <a:cs typeface="NikoshBAN" pitchFamily="2" charset="0"/>
              </a:rPr>
              <a:t> </a:t>
            </a:r>
            <a:r>
              <a:rPr lang="bn-IN" sz="2000" dirty="0">
                <a:solidFill>
                  <a:schemeClr val="tx1"/>
                </a:solidFill>
                <a:latin typeface="NikoshBAN" pitchFamily="2" charset="0"/>
                <a:cs typeface="NikoshBAN" pitchFamily="2" charset="0"/>
              </a:rPr>
              <a:t>ইসলামের ইতিহাস ও সংস্কৃতি </a:t>
            </a:r>
            <a:r>
              <a:rPr lang="en-US" sz="2000" dirty="0">
                <a:solidFill>
                  <a:schemeClr val="tx1"/>
                </a:solidFill>
                <a:latin typeface="NikoshBAN" pitchFamily="2" charset="0"/>
                <a:cs typeface="NikoshBAN" pitchFamily="2" charset="0"/>
              </a:rPr>
              <a:t>১ম </a:t>
            </a:r>
            <a:r>
              <a:rPr lang="bn-IN" sz="2000" dirty="0">
                <a:solidFill>
                  <a:schemeClr val="tx1"/>
                </a:solidFill>
                <a:latin typeface="NikoshBAN" pitchFamily="2" charset="0"/>
                <a:cs typeface="NikoshBAN" pitchFamily="2" charset="0"/>
              </a:rPr>
              <a:t>পত্র</a:t>
            </a:r>
            <a:endParaRPr lang="en-US" sz="2000" dirty="0">
              <a:solidFill>
                <a:schemeClr val="tx1"/>
              </a:solidFill>
              <a:latin typeface="NikoshBAN" pitchFamily="2" charset="0"/>
              <a:cs typeface="NikoshBAN" pitchFamily="2" charset="0"/>
            </a:endParaRPr>
          </a:p>
          <a:p>
            <a:r>
              <a:rPr lang="bn-IN" sz="2000" dirty="0">
                <a:solidFill>
                  <a:schemeClr val="tx1"/>
                </a:solidFill>
                <a:latin typeface="NikoshBAN" pitchFamily="2" charset="0"/>
                <a:cs typeface="NikoshBAN" pitchFamily="2" charset="0"/>
              </a:rPr>
              <a:t>অধ্যায়</a:t>
            </a:r>
            <a:r>
              <a:rPr lang="en-US" sz="2000" dirty="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প্রথম</a:t>
            </a:r>
            <a:endParaRPr lang="en-US" sz="2000" dirty="0">
              <a:solidFill>
                <a:schemeClr val="tx1"/>
              </a:solidFill>
              <a:latin typeface="NikoshBAN" pitchFamily="2" charset="0"/>
              <a:cs typeface="NikoshBAN" pitchFamily="2" charset="0"/>
            </a:endParaRPr>
          </a:p>
          <a:p>
            <a:r>
              <a:rPr lang="en-US" sz="2000" dirty="0" err="1">
                <a:solidFill>
                  <a:schemeClr val="tx1"/>
                </a:solidFill>
                <a:latin typeface="NikoshBAN" panose="02000000000000000000" pitchFamily="2" charset="0"/>
                <a:cs typeface="NikoshBAN" panose="02000000000000000000" pitchFamily="2" charset="0"/>
              </a:rPr>
              <a:t>সময়ঃ</a:t>
            </a:r>
            <a:r>
              <a:rPr lang="en-US" sz="2000" dirty="0">
                <a:solidFill>
                  <a:schemeClr val="tx1"/>
                </a:solidFill>
                <a:latin typeface="NikoshBAN" panose="02000000000000000000" pitchFamily="2" charset="0"/>
                <a:cs typeface="NikoshBAN" panose="02000000000000000000" pitchFamily="2" charset="0"/>
              </a:rPr>
              <a:t> ৪৫ </a:t>
            </a:r>
            <a:r>
              <a:rPr lang="en-US" sz="2000" dirty="0" err="1">
                <a:solidFill>
                  <a:schemeClr val="tx1"/>
                </a:solidFill>
                <a:latin typeface="NikoshBAN" panose="02000000000000000000" pitchFamily="2" charset="0"/>
                <a:cs typeface="NikoshBAN" panose="02000000000000000000" pitchFamily="2" charset="0"/>
              </a:rPr>
              <a:t>মিনিট</a:t>
            </a:r>
            <a:endParaRPr lang="en-US" sz="2000" dirty="0">
              <a:solidFill>
                <a:schemeClr val="tx1"/>
              </a:solidFill>
              <a:latin typeface="NikoshBAN" panose="02000000000000000000" pitchFamily="2" charset="0"/>
              <a:cs typeface="NikoshBAN" panose="02000000000000000000" pitchFamily="2" charset="0"/>
            </a:endParaRPr>
          </a:p>
          <a:p>
            <a:endParaRPr lang="en-US" sz="2000" dirty="0">
              <a:solidFill>
                <a:schemeClr val="tx1"/>
              </a:solidFill>
              <a:latin typeface="NikoshBAN" panose="02000000000000000000" pitchFamily="2" charset="0"/>
              <a:cs typeface="NikoshBAN" panose="02000000000000000000" pitchFamily="2" charset="0"/>
            </a:endParaRPr>
          </a:p>
        </p:txBody>
      </p:sp>
      <p:sp>
        <p:nvSpPr>
          <p:cNvPr id="16" name="Rectangle 15"/>
          <p:cNvSpPr/>
          <p:nvPr/>
        </p:nvSpPr>
        <p:spPr>
          <a:xfrm>
            <a:off x="1676144" y="4303455"/>
            <a:ext cx="3188518" cy="255454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r">
              <a:buNone/>
            </a:pPr>
            <a:r>
              <a:rPr lang="en-US" sz="2000" b="1" dirty="0" err="1">
                <a:solidFill>
                  <a:schemeClr val="tx1"/>
                </a:solidFill>
                <a:latin typeface="NikoshBAN" pitchFamily="2" charset="0"/>
                <a:cs typeface="NikoshBAN" pitchFamily="2" charset="0"/>
              </a:rPr>
              <a:t>চামেলি</a:t>
            </a:r>
            <a:r>
              <a:rPr lang="en-US" sz="2000" b="1" dirty="0">
                <a:solidFill>
                  <a:schemeClr val="tx1"/>
                </a:solidFill>
                <a:latin typeface="NikoshBAN" pitchFamily="2" charset="0"/>
                <a:cs typeface="NikoshBAN" pitchFamily="2" charset="0"/>
              </a:rPr>
              <a:t>  </a:t>
            </a:r>
            <a:r>
              <a:rPr lang="en-US" sz="2000" b="1" dirty="0" err="1">
                <a:solidFill>
                  <a:schemeClr val="tx1"/>
                </a:solidFill>
                <a:latin typeface="NikoshBAN" pitchFamily="2" charset="0"/>
                <a:cs typeface="NikoshBAN" pitchFamily="2" charset="0"/>
              </a:rPr>
              <a:t>আফরোজ</a:t>
            </a:r>
            <a:endParaRPr lang="en-US" sz="2000" b="1" dirty="0">
              <a:solidFill>
                <a:schemeClr val="tx1"/>
              </a:solidFill>
              <a:latin typeface="NikoshBAN" pitchFamily="2" charset="0"/>
              <a:cs typeface="NikoshBAN" pitchFamily="2" charset="0"/>
            </a:endParaRPr>
          </a:p>
          <a:p>
            <a:pPr algn="r">
              <a:buNone/>
            </a:pPr>
            <a:r>
              <a:rPr lang="bn-BD" sz="2000" dirty="0">
                <a:solidFill>
                  <a:schemeClr val="tx1"/>
                </a:solidFill>
                <a:latin typeface="NikoshBAN" pitchFamily="2" charset="0"/>
                <a:cs typeface="NikoshBAN" pitchFamily="2" charset="0"/>
              </a:rPr>
              <a:t>প্রভাষক</a:t>
            </a:r>
            <a:r>
              <a:rPr lang="en-US" sz="2000" dirty="0">
                <a:solidFill>
                  <a:schemeClr val="tx1"/>
                </a:solidFill>
                <a:latin typeface="NikoshBAN" pitchFamily="2" charset="0"/>
                <a:cs typeface="NikoshBAN" pitchFamily="2" charset="0"/>
              </a:rPr>
              <a:t>:</a:t>
            </a:r>
            <a:endParaRPr lang="bn-BD" sz="2000" dirty="0">
              <a:solidFill>
                <a:schemeClr val="tx1"/>
              </a:solidFill>
              <a:latin typeface="NikoshBAN" pitchFamily="2" charset="0"/>
              <a:cs typeface="NikoshBAN" pitchFamily="2" charset="0"/>
            </a:endParaRPr>
          </a:p>
          <a:p>
            <a:pPr algn="r">
              <a:buNone/>
            </a:pPr>
            <a:r>
              <a:rPr lang="bn-BD" sz="2000" dirty="0">
                <a:solidFill>
                  <a:schemeClr val="tx1"/>
                </a:solidFill>
                <a:latin typeface="NikoshBAN" pitchFamily="2" charset="0"/>
                <a:cs typeface="NikoshBAN" pitchFamily="2" charset="0"/>
              </a:rPr>
              <a:t>ইসলামের ইতিহাস ও সংস্কৃতি</a:t>
            </a:r>
          </a:p>
          <a:p>
            <a:pPr algn="r">
              <a:buNone/>
            </a:pPr>
            <a:r>
              <a:rPr lang="en-US" sz="2000" dirty="0" err="1">
                <a:solidFill>
                  <a:schemeClr val="tx1"/>
                </a:solidFill>
                <a:latin typeface="NikoshBAN" pitchFamily="2" charset="0"/>
                <a:cs typeface="NikoshBAN" pitchFamily="2" charset="0"/>
              </a:rPr>
              <a:t>সফিউদ্দিন</a:t>
            </a:r>
            <a:r>
              <a:rPr lang="en-US" sz="2000" dirty="0">
                <a:solidFill>
                  <a:schemeClr val="tx1"/>
                </a:solidFill>
                <a:latin typeface="NikoshBAN" pitchFamily="2" charset="0"/>
                <a:cs typeface="NikoshBAN" pitchFamily="2" charset="0"/>
              </a:rPr>
              <a:t> </a:t>
            </a:r>
            <a:r>
              <a:rPr lang="en-US" sz="2000" dirty="0" err="1">
                <a:solidFill>
                  <a:schemeClr val="tx1"/>
                </a:solidFill>
                <a:latin typeface="NikoshBAN" pitchFamily="2" charset="0"/>
                <a:cs typeface="NikoshBAN" pitchFamily="2" charset="0"/>
              </a:rPr>
              <a:t>সরকার</a:t>
            </a:r>
            <a:r>
              <a:rPr lang="en-US" sz="2000" dirty="0">
                <a:solidFill>
                  <a:schemeClr val="tx1"/>
                </a:solidFill>
                <a:latin typeface="NikoshBAN" pitchFamily="2" charset="0"/>
                <a:cs typeface="NikoshBAN" pitchFamily="2" charset="0"/>
              </a:rPr>
              <a:t> </a:t>
            </a:r>
            <a:r>
              <a:rPr lang="en-US" sz="2000" dirty="0" err="1">
                <a:solidFill>
                  <a:schemeClr val="tx1"/>
                </a:solidFill>
                <a:latin typeface="NikoshBAN" pitchFamily="2" charset="0"/>
                <a:cs typeface="NikoshBAN" pitchFamily="2" charset="0"/>
              </a:rPr>
              <a:t>একাডেমী</a:t>
            </a:r>
            <a:r>
              <a:rPr lang="en-US" sz="2000" dirty="0">
                <a:solidFill>
                  <a:schemeClr val="tx1"/>
                </a:solidFill>
                <a:latin typeface="NikoshBAN" pitchFamily="2" charset="0"/>
                <a:cs typeface="NikoshBAN" pitchFamily="2" charset="0"/>
              </a:rPr>
              <a:t> </a:t>
            </a:r>
            <a:r>
              <a:rPr lang="en-US" sz="2000" dirty="0" err="1">
                <a:solidFill>
                  <a:schemeClr val="tx1"/>
                </a:solidFill>
                <a:latin typeface="NikoshBAN" pitchFamily="2" charset="0"/>
                <a:cs typeface="NikoshBAN" pitchFamily="2" charset="0"/>
              </a:rPr>
              <a:t>এন্ড</a:t>
            </a:r>
            <a:r>
              <a:rPr lang="en-US" sz="2000" dirty="0">
                <a:solidFill>
                  <a:schemeClr val="tx1"/>
                </a:solidFill>
                <a:latin typeface="NikoshBAN" pitchFamily="2" charset="0"/>
                <a:cs typeface="NikoshBAN" pitchFamily="2" charset="0"/>
              </a:rPr>
              <a:t> </a:t>
            </a:r>
            <a:r>
              <a:rPr lang="en-US" sz="2000" dirty="0" err="1">
                <a:solidFill>
                  <a:schemeClr val="tx1"/>
                </a:solidFill>
                <a:latin typeface="NikoshBAN" pitchFamily="2" charset="0"/>
                <a:cs typeface="NikoshBAN" pitchFamily="2" charset="0"/>
              </a:rPr>
              <a:t>কলেজ</a:t>
            </a:r>
            <a:r>
              <a:rPr lang="en-US" sz="2000" dirty="0">
                <a:solidFill>
                  <a:schemeClr val="tx1"/>
                </a:solidFill>
                <a:latin typeface="NikoshBAN" pitchFamily="2" charset="0"/>
                <a:cs typeface="NikoshBAN" pitchFamily="2" charset="0"/>
              </a:rPr>
              <a:t> </a:t>
            </a:r>
            <a:endParaRPr lang="bn-BD" sz="2000" dirty="0">
              <a:solidFill>
                <a:schemeClr val="tx1"/>
              </a:solidFill>
              <a:latin typeface="NikoshBAN" pitchFamily="2" charset="0"/>
              <a:cs typeface="NikoshBAN" pitchFamily="2" charset="0"/>
            </a:endParaRPr>
          </a:p>
          <a:p>
            <a:pPr algn="r">
              <a:buNone/>
            </a:pPr>
            <a:r>
              <a:rPr lang="en-US" sz="2000" dirty="0" err="1">
                <a:solidFill>
                  <a:schemeClr val="tx1"/>
                </a:solidFill>
                <a:latin typeface="NikoshBAN" pitchFamily="2" charset="0"/>
                <a:cs typeface="NikoshBAN" pitchFamily="2" charset="0"/>
              </a:rPr>
              <a:t>মোবাইল</a:t>
            </a:r>
            <a:r>
              <a:rPr lang="en-US" sz="2000" dirty="0">
                <a:solidFill>
                  <a:schemeClr val="tx1"/>
                </a:solidFill>
                <a:latin typeface="NikoshBAN" pitchFamily="2" charset="0"/>
                <a:cs typeface="NikoshBAN" pitchFamily="2" charset="0"/>
              </a:rPr>
              <a:t> নং:01711565687</a:t>
            </a:r>
            <a:endParaRPr lang="bn-BD" sz="20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96707830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1143000" y="1981200"/>
            <a:ext cx="7010400"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4400" dirty="0">
                <a:solidFill>
                  <a:schemeClr val="tx1"/>
                </a:solidFill>
                <a:latin typeface="NikoshBAN" panose="02000000000000000000" pitchFamily="2" charset="0"/>
                <a:cs typeface="NikoshBAN" panose="02000000000000000000" pitchFamily="2" charset="0"/>
              </a:rPr>
              <a:t>আজকের পাঠ</a:t>
            </a:r>
            <a:r>
              <a:rPr lang="en-US" sz="4400" dirty="0">
                <a:solidFill>
                  <a:schemeClr val="tx1"/>
                </a:solidFill>
                <a:latin typeface="NikoshBAN" panose="02000000000000000000" pitchFamily="2" charset="0"/>
                <a:cs typeface="NikoshBAN" panose="02000000000000000000" pitchFamily="2" charset="0"/>
              </a:rPr>
              <a:t>-----</a:t>
            </a:r>
          </a:p>
        </p:txBody>
      </p:sp>
      <p:sp>
        <p:nvSpPr>
          <p:cNvPr id="4" name="TextBox 3"/>
          <p:cNvSpPr txBox="1"/>
          <p:nvPr/>
        </p:nvSpPr>
        <p:spPr>
          <a:xfrm>
            <a:off x="2743200" y="3200400"/>
            <a:ext cx="3806687" cy="76944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err="1">
                <a:solidFill>
                  <a:schemeClr val="tx1"/>
                </a:solidFill>
                <a:latin typeface="NikoshBAN" panose="02000000000000000000" pitchFamily="2" charset="0"/>
                <a:ea typeface="Verdana" pitchFamily="34" charset="0"/>
                <a:cs typeface="NikoshBAN" panose="02000000000000000000" pitchFamily="2" charset="0"/>
              </a:rPr>
              <a:t>রোমান</a:t>
            </a:r>
            <a:r>
              <a:rPr lang="en-US" sz="4400" dirty="0">
                <a:solidFill>
                  <a:schemeClr val="tx1"/>
                </a:solidFill>
                <a:latin typeface="NikoshBAN" panose="02000000000000000000" pitchFamily="2" charset="0"/>
                <a:ea typeface="Verdana" pitchFamily="34" charset="0"/>
                <a:cs typeface="NikoshBAN" panose="02000000000000000000" pitchFamily="2" charset="0"/>
              </a:rPr>
              <a:t> </a:t>
            </a:r>
            <a:r>
              <a:rPr lang="en-US" sz="4400" dirty="0" err="1">
                <a:solidFill>
                  <a:schemeClr val="tx1"/>
                </a:solidFill>
                <a:latin typeface="NikoshBAN" panose="02000000000000000000" pitchFamily="2" charset="0"/>
                <a:ea typeface="Verdana" pitchFamily="34" charset="0"/>
                <a:cs typeface="NikoshBAN" panose="02000000000000000000" pitchFamily="2" charset="0"/>
              </a:rPr>
              <a:t>সভ্যতা</a:t>
            </a:r>
            <a:endParaRPr lang="en-US" sz="4400" dirty="0">
              <a:solidFill>
                <a:schemeClr val="tx1"/>
              </a:solidFill>
              <a:latin typeface="NikoshBAN" panose="02000000000000000000" pitchFamily="2" charset="0"/>
              <a:ea typeface="Verdana" pitchFamily="34"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0" fill="hold"/>
                                        <p:tgtEl>
                                          <p:spTgt spid="62"/>
                                        </p:tgtEl>
                                        <p:attrNameLst>
                                          <p:attrName>ppt_x</p:attrName>
                                        </p:attrNameLst>
                                      </p:cBhvr>
                                      <p:tavLst>
                                        <p:tav tm="0">
                                          <p:val>
                                            <p:strVal val="#ppt_x"/>
                                          </p:val>
                                        </p:tav>
                                        <p:tav tm="100000">
                                          <p:val>
                                            <p:strVal val="#ppt_x"/>
                                          </p:val>
                                        </p:tav>
                                      </p:tavLst>
                                    </p:anim>
                                    <p:anim calcmode="lin" valueType="num">
                                      <p:cBhvr additive="base">
                                        <p:cTn id="8" dur="50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alpha val="22000"/>
          </a:schemeClr>
        </a:solidFill>
        <a:effectLst/>
      </p:bgPr>
    </p:bg>
    <p:spTree>
      <p:nvGrpSpPr>
        <p:cNvPr id="1" name=""/>
        <p:cNvGrpSpPr/>
        <p:nvPr/>
      </p:nvGrpSpPr>
      <p:grpSpPr>
        <a:xfrm>
          <a:off x="0" y="0"/>
          <a:ext cx="0" cy="0"/>
          <a:chOff x="0" y="0"/>
          <a:chExt cx="0" cy="0"/>
        </a:xfrm>
      </p:grpSpPr>
      <p:sp>
        <p:nvSpPr>
          <p:cNvPr id="3" name="TextBox 2"/>
          <p:cNvSpPr txBox="1"/>
          <p:nvPr/>
        </p:nvSpPr>
        <p:spPr>
          <a:xfrm>
            <a:off x="609600" y="1981200"/>
            <a:ext cx="7772400" cy="317009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Wingdings" panose="05000000000000000000" pitchFamily="2" charset="2"/>
              <a:buChar char="Ø"/>
            </a:pPr>
            <a:r>
              <a:rPr lang="en-US" sz="4000" dirty="0">
                <a:solidFill>
                  <a:schemeClr val="tx1"/>
                </a:solidFill>
                <a:latin typeface="NikoshBAN" panose="02000000000000000000" pitchFamily="2" charset="0"/>
                <a:ea typeface="Verdana" pitchFamily="34" charset="0"/>
                <a:cs typeface="NikoshBAN" panose="02000000000000000000" pitchFamily="2" charset="0"/>
              </a:rPr>
              <a:t> </a:t>
            </a:r>
            <a:r>
              <a:rPr lang="en-US" sz="4000" dirty="0" err="1" smtClean="0">
                <a:solidFill>
                  <a:schemeClr val="tx1"/>
                </a:solidFill>
                <a:latin typeface="NikoshBAN" panose="02000000000000000000" pitchFamily="2" charset="0"/>
                <a:ea typeface="Verdana" pitchFamily="34" charset="0"/>
                <a:cs typeface="NikoshBAN" panose="02000000000000000000" pitchFamily="2" charset="0"/>
              </a:rPr>
              <a:t>ভার্জিল</a:t>
            </a:r>
            <a:r>
              <a:rPr lang="en-US" sz="4000" dirty="0" smtClean="0">
                <a:solidFill>
                  <a:schemeClr val="tx1"/>
                </a:solidFill>
                <a:latin typeface="NikoshBAN" panose="02000000000000000000" pitchFamily="2" charset="0"/>
                <a:ea typeface="Verdana" pitchFamily="34" charset="0"/>
                <a:cs typeface="NikoshBAN" panose="02000000000000000000" pitchFamily="2" charset="0"/>
              </a:rPr>
              <a:t> </a:t>
            </a:r>
            <a:r>
              <a:rPr lang="en-US" sz="4000" dirty="0" err="1" smtClean="0">
                <a:solidFill>
                  <a:schemeClr val="tx1"/>
                </a:solidFill>
                <a:latin typeface="NikoshBAN" panose="02000000000000000000" pitchFamily="2" charset="0"/>
                <a:ea typeface="Verdana" pitchFamily="34" charset="0"/>
                <a:cs typeface="NikoshBAN" panose="02000000000000000000" pitchFamily="2" charset="0"/>
              </a:rPr>
              <a:t>কে</a:t>
            </a:r>
            <a:r>
              <a:rPr lang="en-US" sz="4000" dirty="0" smtClean="0">
                <a:solidFill>
                  <a:schemeClr val="tx1"/>
                </a:solidFill>
                <a:latin typeface="NikoshBAN" panose="02000000000000000000" pitchFamily="2" charset="0"/>
                <a:ea typeface="Verdana" pitchFamily="34" charset="0"/>
                <a:cs typeface="NikoshBAN" panose="02000000000000000000" pitchFamily="2" charset="0"/>
              </a:rPr>
              <a:t> ? </a:t>
            </a:r>
            <a:r>
              <a:rPr lang="en-US" sz="4000" dirty="0" err="1" smtClean="0">
                <a:solidFill>
                  <a:schemeClr val="tx1"/>
                </a:solidFill>
                <a:latin typeface="NikoshBAN" panose="02000000000000000000" pitchFamily="2" charset="0"/>
                <a:ea typeface="Verdana" pitchFamily="34" charset="0"/>
                <a:cs typeface="NikoshBAN" panose="02000000000000000000" pitchFamily="2" charset="0"/>
              </a:rPr>
              <a:t>তা</a:t>
            </a:r>
            <a:r>
              <a:rPr lang="en-US" sz="4000" dirty="0" smtClean="0">
                <a:solidFill>
                  <a:schemeClr val="tx1"/>
                </a:solidFill>
                <a:latin typeface="NikoshBAN" panose="02000000000000000000" pitchFamily="2" charset="0"/>
                <a:ea typeface="Verdana" pitchFamily="34" charset="0"/>
                <a:cs typeface="NikoshBAN" panose="02000000000000000000" pitchFamily="2" charset="0"/>
              </a:rPr>
              <a:t> </a:t>
            </a:r>
            <a:r>
              <a:rPr lang="en-US" sz="4000" dirty="0" err="1" smtClean="0">
                <a:solidFill>
                  <a:schemeClr val="tx1"/>
                </a:solidFill>
                <a:latin typeface="NikoshBAN" panose="02000000000000000000" pitchFamily="2" charset="0"/>
                <a:ea typeface="Verdana" pitchFamily="34" charset="0"/>
                <a:cs typeface="NikoshBAN" panose="02000000000000000000" pitchFamily="2" charset="0"/>
              </a:rPr>
              <a:t>বলতে</a:t>
            </a:r>
            <a:r>
              <a:rPr lang="en-US" sz="4000" dirty="0" smtClean="0">
                <a:solidFill>
                  <a:schemeClr val="tx1"/>
                </a:solidFill>
                <a:latin typeface="NikoshBAN" panose="02000000000000000000" pitchFamily="2" charset="0"/>
                <a:ea typeface="Verdana" pitchFamily="34" charset="0"/>
                <a:cs typeface="NikoshBAN" panose="02000000000000000000" pitchFamily="2" charset="0"/>
              </a:rPr>
              <a:t> </a:t>
            </a:r>
            <a:r>
              <a:rPr lang="bn-BD" sz="4000" dirty="0" smtClean="0">
                <a:solidFill>
                  <a:schemeClr val="tx1"/>
                </a:solidFill>
                <a:latin typeface="NikoshBAN" panose="02000000000000000000" pitchFamily="2" charset="0"/>
                <a:ea typeface="Verdana" pitchFamily="34" charset="0"/>
                <a:cs typeface="NikoshBAN" panose="02000000000000000000" pitchFamily="2" charset="0"/>
              </a:rPr>
              <a:t> পারবে।</a:t>
            </a:r>
          </a:p>
          <a:p>
            <a:pPr marL="457200" indent="-457200">
              <a:buFont typeface="Wingdings" panose="05000000000000000000" pitchFamily="2" charset="2"/>
              <a:buChar char="Ø"/>
            </a:pPr>
            <a:r>
              <a:rPr lang="bn-BD" sz="4000" dirty="0" smtClean="0">
                <a:solidFill>
                  <a:schemeClr val="tx1"/>
                </a:solidFill>
                <a:latin typeface="NikoshBAN" panose="02000000000000000000" pitchFamily="2" charset="0"/>
                <a:ea typeface="Verdana" pitchFamily="34" charset="0"/>
                <a:cs typeface="NikoshBAN" panose="02000000000000000000" pitchFamily="2" charset="0"/>
              </a:rPr>
              <a:t>রোম</a:t>
            </a:r>
            <a:r>
              <a:rPr lang="en-US" sz="4000" dirty="0" err="1" smtClean="0">
                <a:solidFill>
                  <a:schemeClr val="tx1"/>
                </a:solidFill>
                <a:latin typeface="NikoshBAN" panose="02000000000000000000" pitchFamily="2" charset="0"/>
                <a:ea typeface="Verdana" pitchFamily="34" charset="0"/>
                <a:cs typeface="NikoshBAN" panose="02000000000000000000" pitchFamily="2" charset="0"/>
              </a:rPr>
              <a:t>ান</a:t>
            </a:r>
            <a:r>
              <a:rPr lang="en-US" sz="4000" dirty="0" smtClean="0">
                <a:solidFill>
                  <a:schemeClr val="tx1"/>
                </a:solidFill>
                <a:latin typeface="NikoshBAN" panose="02000000000000000000" pitchFamily="2" charset="0"/>
                <a:ea typeface="Verdana" pitchFamily="34" charset="0"/>
                <a:cs typeface="NikoshBAN" panose="02000000000000000000" pitchFamily="2" charset="0"/>
              </a:rPr>
              <a:t> </a:t>
            </a:r>
            <a:r>
              <a:rPr lang="bn-BD" sz="4000" dirty="0" smtClean="0">
                <a:solidFill>
                  <a:schemeClr val="tx1"/>
                </a:solidFill>
                <a:latin typeface="NikoshBAN" panose="02000000000000000000" pitchFamily="2" charset="0"/>
                <a:ea typeface="Verdana" pitchFamily="34" charset="0"/>
                <a:cs typeface="NikoshBAN" panose="02000000000000000000" pitchFamily="2" charset="0"/>
              </a:rPr>
              <a:t>সাহিত্য</a:t>
            </a:r>
            <a:r>
              <a:rPr lang="en-US" sz="4000" dirty="0" smtClean="0">
                <a:solidFill>
                  <a:schemeClr val="tx1"/>
                </a:solidFill>
                <a:latin typeface="NikoshBAN" panose="02000000000000000000" pitchFamily="2" charset="0"/>
                <a:ea typeface="Verdana" pitchFamily="34" charset="0"/>
                <a:cs typeface="NikoshBAN" panose="02000000000000000000" pitchFamily="2" charset="0"/>
              </a:rPr>
              <a:t> </a:t>
            </a:r>
            <a:r>
              <a:rPr lang="en-US" sz="4000" dirty="0" err="1" smtClean="0">
                <a:solidFill>
                  <a:schemeClr val="tx1"/>
                </a:solidFill>
                <a:latin typeface="NikoshBAN" panose="02000000000000000000" pitchFamily="2" charset="0"/>
                <a:ea typeface="Verdana" pitchFamily="34" charset="0"/>
                <a:cs typeface="NikoshBAN" panose="02000000000000000000" pitchFamily="2" charset="0"/>
              </a:rPr>
              <a:t>সম্পর্কে</a:t>
            </a:r>
            <a:r>
              <a:rPr lang="en-US" sz="4000" dirty="0" smtClean="0">
                <a:solidFill>
                  <a:schemeClr val="tx1"/>
                </a:solidFill>
                <a:latin typeface="NikoshBAN" panose="02000000000000000000" pitchFamily="2" charset="0"/>
                <a:ea typeface="Verdana" pitchFamily="34" charset="0"/>
                <a:cs typeface="NikoshBAN" panose="02000000000000000000" pitchFamily="2" charset="0"/>
              </a:rPr>
              <a:t>  </a:t>
            </a:r>
            <a:r>
              <a:rPr lang="bn-BD" sz="4000" dirty="0" smtClean="0">
                <a:solidFill>
                  <a:schemeClr val="tx1"/>
                </a:solidFill>
                <a:latin typeface="NikoshBAN" panose="02000000000000000000" pitchFamily="2" charset="0"/>
                <a:ea typeface="Verdana" pitchFamily="34" charset="0"/>
                <a:cs typeface="NikoshBAN" panose="02000000000000000000" pitchFamily="2" charset="0"/>
              </a:rPr>
              <a:t>বলতে পারবে।</a:t>
            </a:r>
          </a:p>
          <a:p>
            <a:pPr marL="457200" indent="-457200">
              <a:buFont typeface="Wingdings" panose="05000000000000000000" pitchFamily="2" charset="2"/>
              <a:buChar char="Ø"/>
            </a:pPr>
            <a:r>
              <a:rPr lang="en-US" sz="4000" dirty="0" err="1" smtClean="0">
                <a:solidFill>
                  <a:schemeClr val="tx1"/>
                </a:solidFill>
                <a:latin typeface="NikoshBAN" panose="02000000000000000000" pitchFamily="2" charset="0"/>
                <a:ea typeface="Verdana" pitchFamily="34" charset="0"/>
                <a:cs typeface="NikoshBAN" panose="02000000000000000000" pitchFamily="2" charset="0"/>
              </a:rPr>
              <a:t>রোমান</a:t>
            </a:r>
            <a:r>
              <a:rPr lang="en-US" sz="4000" dirty="0" smtClean="0">
                <a:solidFill>
                  <a:schemeClr val="tx1"/>
                </a:solidFill>
                <a:latin typeface="NikoshBAN" panose="02000000000000000000" pitchFamily="2" charset="0"/>
                <a:ea typeface="Verdana" pitchFamily="34" charset="0"/>
                <a:cs typeface="NikoshBAN" panose="02000000000000000000" pitchFamily="2" charset="0"/>
              </a:rPr>
              <a:t> </a:t>
            </a:r>
            <a:r>
              <a:rPr lang="en-US" sz="4000" dirty="0" err="1" smtClean="0">
                <a:solidFill>
                  <a:schemeClr val="tx1"/>
                </a:solidFill>
                <a:latin typeface="NikoshBAN" panose="02000000000000000000" pitchFamily="2" charset="0"/>
                <a:ea typeface="Verdana" pitchFamily="34" charset="0"/>
                <a:cs typeface="NikoshBAN" panose="02000000000000000000" pitchFamily="2" charset="0"/>
              </a:rPr>
              <a:t>আইনের</a:t>
            </a:r>
            <a:r>
              <a:rPr lang="en-US" sz="4000" dirty="0" smtClean="0">
                <a:solidFill>
                  <a:schemeClr val="tx1"/>
                </a:solidFill>
                <a:latin typeface="NikoshBAN" panose="02000000000000000000" pitchFamily="2" charset="0"/>
                <a:ea typeface="Verdana" pitchFamily="34" charset="0"/>
                <a:cs typeface="NikoshBAN" panose="02000000000000000000" pitchFamily="2" charset="0"/>
              </a:rPr>
              <a:t> </a:t>
            </a:r>
            <a:r>
              <a:rPr lang="bn-BD" sz="4000" dirty="0" smtClean="0">
                <a:solidFill>
                  <a:schemeClr val="tx1"/>
                </a:solidFill>
                <a:latin typeface="NikoshBAN" panose="02000000000000000000" pitchFamily="2" charset="0"/>
                <a:ea typeface="Verdana" pitchFamily="34" charset="0"/>
                <a:cs typeface="NikoshBAN" panose="02000000000000000000" pitchFamily="2" charset="0"/>
              </a:rPr>
              <a:t>অবদান ব্যাখ্যা করতে পারবে।</a:t>
            </a:r>
            <a:endParaRPr lang="en-US" sz="4000" dirty="0">
              <a:solidFill>
                <a:schemeClr val="tx1"/>
              </a:solidFill>
              <a:latin typeface="NikoshBAN" panose="02000000000000000000" pitchFamily="2" charset="0"/>
              <a:ea typeface="Verdana" pitchFamily="34" charset="0"/>
              <a:cs typeface="NikoshBAN" panose="02000000000000000000" pitchFamily="2" charset="0"/>
            </a:endParaRPr>
          </a:p>
        </p:txBody>
      </p:sp>
      <p:grpSp>
        <p:nvGrpSpPr>
          <p:cNvPr id="5" name="Group 4"/>
          <p:cNvGrpSpPr/>
          <p:nvPr/>
        </p:nvGrpSpPr>
        <p:grpSpPr>
          <a:xfrm>
            <a:off x="1371600" y="353705"/>
            <a:ext cx="6172201" cy="1524000"/>
            <a:chOff x="2634095" y="381000"/>
            <a:chExt cx="4909705" cy="1524000"/>
          </a:xfrm>
        </p:grpSpPr>
        <p:sp>
          <p:nvSpPr>
            <p:cNvPr id="2" name="Horizontal Scroll 1"/>
            <p:cNvSpPr/>
            <p:nvPr/>
          </p:nvSpPr>
          <p:spPr>
            <a:xfrm>
              <a:off x="2634095" y="381000"/>
              <a:ext cx="3124200" cy="1524000"/>
            </a:xfrm>
            <a:prstGeom prst="horizontalScroll">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2743200" y="757535"/>
              <a:ext cx="48006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5400" dirty="0" smtClean="0">
                  <a:latin typeface="NikoshBAN" panose="02000000000000000000" pitchFamily="2" charset="0"/>
                  <a:cs typeface="NikoshBAN" panose="02000000000000000000" pitchFamily="2" charset="0"/>
                </a:rPr>
                <a:t>শিখন ফল</a:t>
              </a:r>
              <a:endParaRPr lang="en-US" sz="54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7019715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400" decel="100000"/>
                                        <p:tgtEl>
                                          <p:spTgt spid="3"/>
                                        </p:tgtEl>
                                      </p:cBhvr>
                                    </p:animEffect>
                                    <p:anim calcmode="lin" valueType="num">
                                      <p:cBhvr>
                                        <p:cTn id="8" dur="2400" decel="100000" fill="hold"/>
                                        <p:tgtEl>
                                          <p:spTgt spid="3"/>
                                        </p:tgtEl>
                                        <p:attrNameLst>
                                          <p:attrName>style.rotation</p:attrName>
                                        </p:attrNameLst>
                                      </p:cBhvr>
                                      <p:tavLst>
                                        <p:tav tm="0">
                                          <p:val>
                                            <p:fltVal val="-90"/>
                                          </p:val>
                                        </p:tav>
                                        <p:tav tm="100000">
                                          <p:val>
                                            <p:fltVal val="0"/>
                                          </p:val>
                                        </p:tav>
                                      </p:tavLst>
                                    </p:anim>
                                    <p:anim calcmode="lin" valueType="num">
                                      <p:cBhvr>
                                        <p:cTn id="9" dur="2400" decel="100000" fill="hold"/>
                                        <p:tgtEl>
                                          <p:spTgt spid="3"/>
                                        </p:tgtEl>
                                        <p:attrNameLst>
                                          <p:attrName>ppt_x</p:attrName>
                                        </p:attrNameLst>
                                      </p:cBhvr>
                                      <p:tavLst>
                                        <p:tav tm="0">
                                          <p:val>
                                            <p:strVal val="#ppt_x+0.4"/>
                                          </p:val>
                                        </p:tav>
                                        <p:tav tm="100000">
                                          <p:val>
                                            <p:strVal val="#ppt_x-0.05"/>
                                          </p:val>
                                        </p:tav>
                                      </p:tavLst>
                                    </p:anim>
                                    <p:anim calcmode="lin" valueType="num">
                                      <p:cBhvr>
                                        <p:cTn id="10" dur="2400" decel="100000" fill="hold"/>
                                        <p:tgtEl>
                                          <p:spTgt spid="3"/>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3"/>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600200"/>
            <a:ext cx="7467600" cy="4031873"/>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bn-BD" sz="3200" dirty="0">
                <a:solidFill>
                  <a:schemeClr val="tx1"/>
                </a:solidFill>
                <a:latin typeface="NikoshBAN" panose="02000000000000000000" pitchFamily="2" charset="0"/>
                <a:cs typeface="NikoshBAN" panose="02000000000000000000" pitchFamily="2" charset="0"/>
              </a:rPr>
              <a:t>সাতটি পর্বত দ্বারা রোম নগরী গঠিত। ২০০০ খ্রীষ্টপূর্বাব্দে ইন্দো-ইউরোপীয় গোষ্ঠীর একদল মানুষ ইতালীতে বসবাস শুরু করে।তাদেরকে লাতিন বলা হতো। তাই তাদের ভাষার নামও হয় লাতিন ভাষা। লাতিন রাজা রোমিউলাস রোম নগরী প্রতিষ্ঠা করেন।তার নাম অনুযায়ী নগরের নাম হয় রোম।</a:t>
            </a:r>
          </a:p>
        </p:txBody>
      </p:sp>
      <p:sp>
        <p:nvSpPr>
          <p:cNvPr id="3" name="Rectangle 2"/>
          <p:cNvSpPr/>
          <p:nvPr/>
        </p:nvSpPr>
        <p:spPr>
          <a:xfrm>
            <a:off x="1524000" y="457200"/>
            <a:ext cx="5334000"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bn-BD" sz="5400" u="sng"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রোম নগরী</a:t>
            </a:r>
            <a:endParaRPr lang="en-US" sz="5400" u="sng"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7902786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457200"/>
            <a:ext cx="6172200"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5400" dirty="0">
                <a:solidFill>
                  <a:schemeClr val="tx1"/>
                </a:solidFill>
                <a:latin typeface="NikoshBAN" panose="02000000000000000000" pitchFamily="2" charset="0"/>
                <a:cs typeface="NikoshBAN" panose="02000000000000000000" pitchFamily="2" charset="0"/>
              </a:rPr>
              <a:t>রোমান শাসন</a:t>
            </a:r>
            <a:endParaRPr lang="en-US" sz="5400"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609600" y="1371600"/>
            <a:ext cx="8077200" cy="501675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a:solidFill>
                  <a:schemeClr val="tx1"/>
                </a:solidFill>
                <a:latin typeface="NikoshBAN" panose="02000000000000000000" pitchFamily="2" charset="0"/>
                <a:cs typeface="NikoshBAN" panose="02000000000000000000" pitchFamily="2" charset="0"/>
              </a:rPr>
              <a:t>রোমের গণতন্ত্র একদিনে প্রতিষ্ঠিত হয়নি। নানা সংস্কারের মধ্য দিয়ে রোমে গণতন্ত্র প্রতিষ্ঠিত হয়। এ যুগে সাতজন শাসক দেশ শাসন করেন। শেষ সম্রাট টারকিউনিয়াস সুপারকাসকে ক্ষমতাচ্যুত করে রোমে গণতন্ত্রের সুত্রপাত হয়। ইহা ৫০০ থেকে ৬০ খ্রীষ্টপূর্বাব্দ পর্যন্ত চলে। রাজতন্ত্র প্রতিষ্ঠিত হলে রোমের জনগণ দুইভাগে ভাগ হয়ে যায়। একটা প্যাট্রিসিয়ান বা অভিজাত অন্যটি প্লিবিয়ান বা সাধারণ জনগণ।</a:t>
            </a:r>
          </a:p>
        </p:txBody>
      </p:sp>
    </p:spTree>
    <p:extLst>
      <p:ext uri="{BB962C8B-B14F-4D97-AF65-F5344CB8AC3E}">
        <p14:creationId xmlns:p14="http://schemas.microsoft.com/office/powerpoint/2010/main" val="5275004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 fill="hold"/>
                                        <p:tgtEl>
                                          <p:spTgt spid="3"/>
                                        </p:tgtEl>
                                        <p:attrNameLst>
                                          <p:attrName>ppt_w</p:attrName>
                                        </p:attrNameLst>
                                      </p:cBhvr>
                                      <p:tavLst>
                                        <p:tav tm="0">
                                          <p:val>
                                            <p:strVal val="#ppt_w*0.70"/>
                                          </p:val>
                                        </p:tav>
                                        <p:tav tm="100000">
                                          <p:val>
                                            <p:strVal val="#ppt_w"/>
                                          </p:val>
                                        </p:tav>
                                      </p:tavLst>
                                    </p:anim>
                                    <p:anim calcmode="lin" valueType="num">
                                      <p:cBhvr>
                                        <p:cTn id="13" dur="10" fill="hold"/>
                                        <p:tgtEl>
                                          <p:spTgt spid="3"/>
                                        </p:tgtEl>
                                        <p:attrNameLst>
                                          <p:attrName>ppt_h</p:attrName>
                                        </p:attrNameLst>
                                      </p:cBhvr>
                                      <p:tavLst>
                                        <p:tav tm="0">
                                          <p:val>
                                            <p:strVal val="#ppt_h"/>
                                          </p:val>
                                        </p:tav>
                                        <p:tav tm="100000">
                                          <p:val>
                                            <p:strVal val="#ppt_h"/>
                                          </p:val>
                                        </p:tav>
                                      </p:tavLst>
                                    </p:anim>
                                    <p:animEffect transition="in" filter="fade">
                                      <p:cBhvr>
                                        <p:cTn id="14"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6188" y="-5661"/>
            <a:ext cx="8537812" cy="698652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3200" dirty="0" err="1">
                <a:solidFill>
                  <a:schemeClr val="tx1"/>
                </a:solidFill>
                <a:latin typeface="NikoshBAN" panose="02000000000000000000" pitchFamily="2" charset="0"/>
                <a:ea typeface="Verdana" pitchFamily="34" charset="0"/>
                <a:cs typeface="NikoshBAN" panose="02000000000000000000" pitchFamily="2" charset="0"/>
              </a:rPr>
              <a:t>রোম</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শিল্প,সাহিত্য,দর্শন,স্থাপত্যঃ</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সর্বক্ষেত্রে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গ্রিকদের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দ্বারা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প্রভাবিত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ছিল</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তারা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এসব</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বিষয়ে</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গ্রিকদের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অনুসরণ</a:t>
            </a:r>
            <a:r>
              <a:rPr lang="en-US" sz="3200" dirty="0">
                <a:solidFill>
                  <a:schemeClr val="tx1"/>
                </a:solidFill>
                <a:latin typeface="NikoshBAN" panose="02000000000000000000" pitchFamily="2" charset="0"/>
                <a:ea typeface="Verdana" pitchFamily="34" charset="0"/>
                <a:cs typeface="NikoshBAN" panose="02000000000000000000" pitchFamily="2" charset="0"/>
              </a:rPr>
              <a:t> ও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অনুকরণ</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করেছে</a:t>
            </a:r>
            <a:r>
              <a:rPr lang="en-US" sz="3200" dirty="0">
                <a:solidFill>
                  <a:schemeClr val="tx1"/>
                </a:solidFill>
                <a:latin typeface="NikoshBAN" panose="02000000000000000000" pitchFamily="2" charset="0"/>
                <a:ea typeface="Verdana" pitchFamily="34" charset="0"/>
                <a:cs typeface="NikoshBAN" panose="02000000000000000000" pitchFamily="2" charset="0"/>
              </a:rPr>
              <a:t>। এ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সময়</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শিক্ষা</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বলতে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বুঝাতো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খেলাধুলা</a:t>
            </a:r>
            <a:r>
              <a:rPr lang="en-US" sz="3200" dirty="0">
                <a:solidFill>
                  <a:schemeClr val="tx1"/>
                </a:solidFill>
                <a:latin typeface="NikoshBAN" panose="02000000000000000000" pitchFamily="2" charset="0"/>
                <a:ea typeface="Verdana" pitchFamily="34" charset="0"/>
                <a:cs typeface="NikoshBAN" panose="02000000000000000000" pitchFamily="2" charset="0"/>
              </a:rPr>
              <a:t> ও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বীরদের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স্মৃতিকথা</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বর্ণনা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করা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উচ্চ</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শ্রেণিভুক্ত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রোমানদের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গ্রিক</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ভাষা</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শিক্ষা</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ছিল</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একটি</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ফ্যাশন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ফলে</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এদের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অনেকেই</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গ্রিক</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সাহিত্যকে</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লাতিন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ভাষায়</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অনুবাদ</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করার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দক্ষতা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অর্জন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করে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যুগে</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সাহিত্যে</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অবদানের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জন্য</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প্লূটাম</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টেরেন্সর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বিশেষভাবে</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উল্লেখযোগ্য।সাহিত্য</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ক্ষেত্রে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সবচেয়ে</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উন্নতি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দেখা</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যায়</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অগাস্টাস</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সিজারের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সময়</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এযুগের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কবি</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ভার্জিলের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মহাকাব্য</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ইনিড</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বহু</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ভাষায়</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অনুবাদ</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করা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হয়েছে</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বিখ্যাত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ঐতিহাসিক</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ট্যাসিটাস</a:t>
            </a:r>
            <a:r>
              <a:rPr lang="en-US" sz="3200" dirty="0">
                <a:solidFill>
                  <a:schemeClr val="tx1"/>
                </a:solidFill>
                <a:latin typeface="NikoshBAN" panose="02000000000000000000" pitchFamily="2" charset="0"/>
                <a:ea typeface="Verdana" pitchFamily="34" charset="0"/>
                <a:cs typeface="NikoshBAN" panose="02000000000000000000" pitchFamily="2" charset="0"/>
              </a:rPr>
              <a:t> এ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যুগে</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জন্মগ্রহ্যণ</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করেছিলেন</a:t>
            </a:r>
            <a:r>
              <a:rPr lang="en-US" sz="2000" dirty="0">
                <a:solidFill>
                  <a:schemeClr val="tx1"/>
                </a:solidFill>
                <a:latin typeface="NikoshBAN" panose="02000000000000000000" pitchFamily="2" charset="0"/>
                <a:ea typeface="Verdana" pitchFamily="34" charset="0"/>
                <a:cs typeface="NikoshBAN" panose="02000000000000000000" pitchFamily="2" charset="0"/>
              </a:rPr>
              <a:t>।</a:t>
            </a:r>
          </a:p>
        </p:txBody>
      </p:sp>
      <p:grpSp>
        <p:nvGrpSpPr>
          <p:cNvPr id="28" name="Group 27"/>
          <p:cNvGrpSpPr/>
          <p:nvPr/>
        </p:nvGrpSpPr>
        <p:grpSpPr>
          <a:xfrm>
            <a:off x="914400" y="1119325"/>
            <a:ext cx="7494137" cy="2426966"/>
            <a:chOff x="609600" y="782297"/>
            <a:chExt cx="7646537" cy="3185161"/>
          </a:xfrm>
        </p:grpSpPr>
        <p:pic>
          <p:nvPicPr>
            <p:cNvPr id="22" name="Picture 21" descr="ট্যাসিটাস.jpg"/>
            <p:cNvPicPr>
              <a:picLocks noChangeAspect="1"/>
            </p:cNvPicPr>
            <p:nvPr/>
          </p:nvPicPr>
          <p:blipFill>
            <a:blip r:embed="rId2" cstate="print"/>
            <a:stretch>
              <a:fillRect/>
            </a:stretch>
          </p:blipFill>
          <p:spPr>
            <a:xfrm>
              <a:off x="6477000" y="1040224"/>
              <a:ext cx="1778000" cy="2160174"/>
            </a:xfrm>
            <a:prstGeom prst="rect">
              <a:avLst/>
            </a:prstGeom>
          </p:spPr>
        </p:pic>
        <p:pic>
          <p:nvPicPr>
            <p:cNvPr id="23" name="Picture 22" descr="ট্যাসিটাসের বই.jpg"/>
            <p:cNvPicPr>
              <a:picLocks noChangeAspect="1"/>
            </p:cNvPicPr>
            <p:nvPr/>
          </p:nvPicPr>
          <p:blipFill>
            <a:blip r:embed="rId3" cstate="print"/>
            <a:stretch>
              <a:fillRect/>
            </a:stretch>
          </p:blipFill>
          <p:spPr>
            <a:xfrm>
              <a:off x="3513485" y="954250"/>
              <a:ext cx="1859671" cy="2191045"/>
            </a:xfrm>
            <a:prstGeom prst="rect">
              <a:avLst/>
            </a:prstGeom>
          </p:spPr>
        </p:pic>
        <p:sp>
          <p:nvSpPr>
            <p:cNvPr id="24" name="TextBox 23"/>
            <p:cNvSpPr txBox="1"/>
            <p:nvPr/>
          </p:nvSpPr>
          <p:spPr>
            <a:xfrm>
              <a:off x="6655937" y="3276599"/>
              <a:ext cx="1600200" cy="60589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err="1">
                  <a:solidFill>
                    <a:schemeClr val="tx1"/>
                  </a:solidFill>
                  <a:latin typeface="NikoshBAN" panose="02000000000000000000" pitchFamily="2" charset="0"/>
                  <a:ea typeface="Verdana" pitchFamily="34" charset="0"/>
                  <a:cs typeface="NikoshBAN" panose="02000000000000000000" pitchFamily="2" charset="0"/>
                </a:rPr>
                <a:t>ট্যাসিটাস</a:t>
              </a:r>
              <a:endParaRPr lang="en-US" sz="2400" dirty="0">
                <a:solidFill>
                  <a:schemeClr val="tx1"/>
                </a:solidFill>
                <a:latin typeface="NikoshBAN" panose="02000000000000000000" pitchFamily="2" charset="0"/>
                <a:ea typeface="Verdana" pitchFamily="34" charset="0"/>
                <a:cs typeface="NikoshBAN" panose="02000000000000000000" pitchFamily="2" charset="0"/>
              </a:endParaRPr>
            </a:p>
          </p:txBody>
        </p:sp>
        <p:sp>
          <p:nvSpPr>
            <p:cNvPr id="25" name="TextBox 24"/>
            <p:cNvSpPr txBox="1"/>
            <p:nvPr/>
          </p:nvSpPr>
          <p:spPr>
            <a:xfrm>
              <a:off x="3544356" y="3391336"/>
              <a:ext cx="1963468" cy="5251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a:solidFill>
                    <a:schemeClr val="tx1"/>
                  </a:solidFill>
                  <a:latin typeface="NikoshBAN" panose="02000000000000000000" pitchFamily="2" charset="0"/>
                  <a:ea typeface="Verdana" pitchFamily="34" charset="0"/>
                  <a:cs typeface="NikoshBAN" panose="02000000000000000000" pitchFamily="2" charset="0"/>
                </a:rPr>
                <a:t>ট্যাসিটাসের</a:t>
              </a:r>
              <a:r>
                <a:rPr lang="en-US" sz="2000" dirty="0">
                  <a:solidFill>
                    <a:schemeClr val="tx1"/>
                  </a:solidFill>
                  <a:latin typeface="NikoshBAN" panose="02000000000000000000" pitchFamily="2" charset="0"/>
                  <a:ea typeface="Verdana" pitchFamily="34" charset="0"/>
                  <a:cs typeface="NikoshBAN" panose="02000000000000000000" pitchFamily="2" charset="0"/>
                </a:rPr>
                <a:t> </a:t>
              </a:r>
              <a:r>
                <a:rPr lang="en-US" sz="2000" dirty="0" err="1">
                  <a:solidFill>
                    <a:schemeClr val="tx1"/>
                  </a:solidFill>
                  <a:latin typeface="NikoshBAN" panose="02000000000000000000" pitchFamily="2" charset="0"/>
                  <a:ea typeface="Verdana" pitchFamily="34" charset="0"/>
                  <a:cs typeface="NikoshBAN" panose="02000000000000000000" pitchFamily="2" charset="0"/>
                </a:rPr>
                <a:t>বই</a:t>
              </a:r>
              <a:endParaRPr lang="en-US" sz="2000" dirty="0">
                <a:solidFill>
                  <a:schemeClr val="tx1"/>
                </a:solidFill>
                <a:latin typeface="NikoshBAN" panose="02000000000000000000" pitchFamily="2" charset="0"/>
                <a:ea typeface="Verdana" pitchFamily="34" charset="0"/>
                <a:cs typeface="NikoshBAN" panose="02000000000000000000" pitchFamily="2" charset="0"/>
              </a:endParaRPr>
            </a:p>
          </p:txBody>
        </p:sp>
        <p:pic>
          <p:nvPicPr>
            <p:cNvPr id="26" name="Picture 25" descr="ভার্জিল.jpg"/>
            <p:cNvPicPr>
              <a:picLocks noChangeAspect="1"/>
            </p:cNvPicPr>
            <p:nvPr/>
          </p:nvPicPr>
          <p:blipFill>
            <a:blip r:embed="rId4" cstate="print"/>
            <a:stretch>
              <a:fillRect/>
            </a:stretch>
          </p:blipFill>
          <p:spPr>
            <a:xfrm>
              <a:off x="609600" y="782297"/>
              <a:ext cx="1905000" cy="2259867"/>
            </a:xfrm>
            <a:prstGeom prst="rect">
              <a:avLst/>
            </a:prstGeom>
          </p:spPr>
        </p:pic>
        <p:sp>
          <p:nvSpPr>
            <p:cNvPr id="27" name="TextBox 26"/>
            <p:cNvSpPr txBox="1"/>
            <p:nvPr/>
          </p:nvSpPr>
          <p:spPr>
            <a:xfrm>
              <a:off x="838200" y="3361567"/>
              <a:ext cx="2286000" cy="60589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err="1">
                  <a:solidFill>
                    <a:schemeClr val="tx1"/>
                  </a:solidFill>
                  <a:latin typeface="NikoshBAN" panose="02000000000000000000" pitchFamily="2" charset="0"/>
                  <a:ea typeface="Verdana" pitchFamily="34" charset="0"/>
                  <a:cs typeface="NikoshBAN" panose="02000000000000000000" pitchFamily="2" charset="0"/>
                </a:rPr>
                <a:t>ভার্জিল</a:t>
              </a:r>
              <a:endParaRPr lang="en-US" sz="2400" dirty="0">
                <a:solidFill>
                  <a:schemeClr val="tx1"/>
                </a:solidFill>
                <a:latin typeface="NikoshBAN" panose="02000000000000000000" pitchFamily="2" charset="0"/>
                <a:ea typeface="Verdana" pitchFamily="34" charset="0"/>
                <a:cs typeface="NikoshBAN" panose="02000000000000000000" pitchFamily="2" charset="0"/>
              </a:endParaRPr>
            </a:p>
          </p:txBody>
        </p:sp>
      </p:grpSp>
      <p:sp>
        <p:nvSpPr>
          <p:cNvPr id="10" name="Rectangle 9"/>
          <p:cNvSpPr/>
          <p:nvPr/>
        </p:nvSpPr>
        <p:spPr>
          <a:xfrm>
            <a:off x="606188" y="99632"/>
            <a:ext cx="96808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smtClean="0">
              <a:solidFill>
                <a:schemeClr val="tx1"/>
              </a:solidFill>
            </a:endParaRPr>
          </a:p>
          <a:p>
            <a:pPr algn="ctr"/>
            <a:r>
              <a:rPr lang="en-US" sz="5400" dirty="0" err="1" smtClean="0">
                <a:solidFill>
                  <a:schemeClr val="tx1"/>
                </a:solidFill>
              </a:rPr>
              <a:t>নিচে</a:t>
            </a:r>
            <a:r>
              <a:rPr lang="en-US" sz="5400" dirty="0" smtClean="0">
                <a:solidFill>
                  <a:schemeClr val="tx1"/>
                </a:solidFill>
              </a:rPr>
              <a:t> </a:t>
            </a:r>
            <a:r>
              <a:rPr lang="en-US" sz="5400" dirty="0" err="1" smtClean="0">
                <a:solidFill>
                  <a:schemeClr val="tx1"/>
                </a:solidFill>
              </a:rPr>
              <a:t>আমরা</a:t>
            </a:r>
            <a:r>
              <a:rPr lang="en-US" sz="5400" dirty="0" smtClean="0">
                <a:solidFill>
                  <a:schemeClr val="tx1"/>
                </a:solidFill>
              </a:rPr>
              <a:t> </a:t>
            </a:r>
            <a:r>
              <a:rPr lang="en-US" sz="5400" dirty="0" err="1" smtClean="0">
                <a:solidFill>
                  <a:schemeClr val="tx1"/>
                </a:solidFill>
              </a:rPr>
              <a:t>কিসের</a:t>
            </a:r>
            <a:r>
              <a:rPr lang="en-US" sz="5400" dirty="0" smtClean="0">
                <a:solidFill>
                  <a:schemeClr val="tx1"/>
                </a:solidFill>
              </a:rPr>
              <a:t> </a:t>
            </a:r>
            <a:r>
              <a:rPr lang="en-US" sz="5400" dirty="0" err="1" smtClean="0">
                <a:solidFill>
                  <a:schemeClr val="tx1"/>
                </a:solidFill>
              </a:rPr>
              <a:t>ছবি</a:t>
            </a:r>
            <a:r>
              <a:rPr lang="en-US" sz="5400" dirty="0" smtClean="0">
                <a:solidFill>
                  <a:schemeClr val="tx1"/>
                </a:solidFill>
              </a:rPr>
              <a:t> </a:t>
            </a:r>
            <a:r>
              <a:rPr lang="en-US" sz="5400" dirty="0" err="1" smtClean="0">
                <a:solidFill>
                  <a:schemeClr val="tx1"/>
                </a:solidFill>
              </a:rPr>
              <a:t>দেখতে</a:t>
            </a:r>
            <a:r>
              <a:rPr lang="en-US" sz="5400" dirty="0" smtClean="0">
                <a:solidFill>
                  <a:schemeClr val="tx1"/>
                </a:solidFill>
              </a:rPr>
              <a:t> </a:t>
            </a:r>
            <a:r>
              <a:rPr lang="en-US" sz="5400" dirty="0" err="1" smtClean="0">
                <a:solidFill>
                  <a:schemeClr val="tx1"/>
                </a:solidFill>
              </a:rPr>
              <a:t>পাচ্ছি</a:t>
            </a:r>
            <a:r>
              <a:rPr lang="en-US" sz="5400" dirty="0" smtClean="0">
                <a:solidFill>
                  <a:schemeClr val="tx1"/>
                </a:solidFill>
              </a:rPr>
              <a:t> ?</a:t>
            </a:r>
            <a:endParaRPr lang="en-US" sz="5400" dirty="0">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 fill="hold"/>
                                        <p:tgtEl>
                                          <p:spTgt spid="10"/>
                                        </p:tgtEl>
                                        <p:attrNameLst>
                                          <p:attrName>ppt_x</p:attrName>
                                        </p:attrNameLst>
                                      </p:cBhvr>
                                      <p:tavLst>
                                        <p:tav tm="0">
                                          <p:val>
                                            <p:strVal val="#ppt_x"/>
                                          </p:val>
                                        </p:tav>
                                        <p:tav tm="100000">
                                          <p:val>
                                            <p:strVal val="#ppt_x"/>
                                          </p:val>
                                        </p:tav>
                                      </p:tavLst>
                                    </p:anim>
                                    <p:anim calcmode="lin" valueType="num">
                                      <p:cBhvr additive="base">
                                        <p:cTn id="8" dur="1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circle(in)">
                                      <p:cBhvr>
                                        <p:cTn id="13" dur="20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3">
                                          <p:stCondLst>
                                            <p:cond delay="0"/>
                                          </p:stCondLst>
                                        </p:cTn>
                                        <p:tgtEl>
                                          <p:spTgt spid="5"/>
                                        </p:tgtEl>
                                      </p:cBhvr>
                                    </p:animEffect>
                                    <p:anim calcmode="lin" valueType="num">
                                      <p:cBhvr>
                                        <p:cTn id="19" dur="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3"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3" tmFilter="0, 0; 0.125,0.2665; 0.25,0.4; 0.375,0.465; 0.5,0.5;  0.625,0.535; 0.75,0.6; 0.875,0.7335; 1,1">
                                          <p:stCondLst>
                                            <p:cond delay="3"/>
                                          </p:stCondLst>
                                        </p:cTn>
                                        <p:tgtEl>
                                          <p:spTgt spid="5"/>
                                        </p:tgtEl>
                                        <p:attrNameLst>
                                          <p:attrName>ppt_y</p:attrName>
                                        </p:attrNameLst>
                                      </p:cBhvr>
                                      <p:tavLst>
                                        <p:tav tm="0" fmla="#ppt_y-sin(pi*$)/9">
                                          <p:val>
                                            <p:fltVal val="0"/>
                                          </p:val>
                                        </p:tav>
                                        <p:tav tm="100000">
                                          <p:val>
                                            <p:fltVal val="1"/>
                                          </p:val>
                                        </p:tav>
                                      </p:tavLst>
                                    </p:anim>
                                    <p:anim calcmode="lin" valueType="num">
                                      <p:cBhvr>
                                        <p:cTn id="22" dur="2" tmFilter="0, 0; 0.125,0.2665; 0.25,0.4; 0.375,0.465; 0.5,0.5;  0.625,0.535; 0.75,0.6; 0.875,0.7335; 1,1">
                                          <p:stCondLst>
                                            <p:cond delay="7"/>
                                          </p:stCondLst>
                                        </p:cTn>
                                        <p:tgtEl>
                                          <p:spTgt spid="5"/>
                                        </p:tgtEl>
                                        <p:attrNameLst>
                                          <p:attrName>ppt_y</p:attrName>
                                        </p:attrNameLst>
                                      </p:cBhvr>
                                      <p:tavLst>
                                        <p:tav tm="0" fmla="#ppt_y-sin(pi*$)/27">
                                          <p:val>
                                            <p:fltVal val="0"/>
                                          </p:val>
                                        </p:tav>
                                        <p:tav tm="100000">
                                          <p:val>
                                            <p:fltVal val="1"/>
                                          </p:val>
                                        </p:tav>
                                      </p:tavLst>
                                    </p:anim>
                                    <p:anim calcmode="lin" valueType="num">
                                      <p:cBhvr>
                                        <p:cTn id="23" dur="1" tmFilter="0, 0; 0.125,0.2665; 0.25,0.4; 0.375,0.465; 0.5,0.5;  0.625,0.535; 0.75,0.6; 0.875,0.7335; 1,1">
                                          <p:stCondLst>
                                            <p:cond delay="8"/>
                                          </p:stCondLst>
                                        </p:cTn>
                                        <p:tgtEl>
                                          <p:spTgt spid="5"/>
                                        </p:tgtEl>
                                        <p:attrNameLst>
                                          <p:attrName>ppt_y</p:attrName>
                                        </p:attrNameLst>
                                      </p:cBhvr>
                                      <p:tavLst>
                                        <p:tav tm="0" fmla="#ppt_y-sin(pi*$)/81">
                                          <p:val>
                                            <p:fltVal val="0"/>
                                          </p:val>
                                        </p:tav>
                                        <p:tav tm="100000">
                                          <p:val>
                                            <p:fltVal val="1"/>
                                          </p:val>
                                        </p:tav>
                                      </p:tavLst>
                                    </p:anim>
                                    <p:animScale>
                                      <p:cBhvr>
                                        <p:cTn id="24" dur="1">
                                          <p:stCondLst>
                                            <p:cond delay="3"/>
                                          </p:stCondLst>
                                        </p:cTn>
                                        <p:tgtEl>
                                          <p:spTgt spid="5"/>
                                        </p:tgtEl>
                                      </p:cBhvr>
                                      <p:to x="100000" y="60000"/>
                                    </p:animScale>
                                    <p:animScale>
                                      <p:cBhvr>
                                        <p:cTn id="25" dur="1" decel="50000">
                                          <p:stCondLst>
                                            <p:cond delay="3"/>
                                          </p:stCondLst>
                                        </p:cTn>
                                        <p:tgtEl>
                                          <p:spTgt spid="5"/>
                                        </p:tgtEl>
                                      </p:cBhvr>
                                      <p:to x="100000" y="100000"/>
                                    </p:animScale>
                                    <p:animScale>
                                      <p:cBhvr>
                                        <p:cTn id="26" dur="1">
                                          <p:stCondLst>
                                            <p:cond delay="7"/>
                                          </p:stCondLst>
                                        </p:cTn>
                                        <p:tgtEl>
                                          <p:spTgt spid="5"/>
                                        </p:tgtEl>
                                      </p:cBhvr>
                                      <p:to x="100000" y="80000"/>
                                    </p:animScale>
                                    <p:animScale>
                                      <p:cBhvr>
                                        <p:cTn id="27" dur="1" decel="50000">
                                          <p:stCondLst>
                                            <p:cond delay="7"/>
                                          </p:stCondLst>
                                        </p:cTn>
                                        <p:tgtEl>
                                          <p:spTgt spid="5"/>
                                        </p:tgtEl>
                                      </p:cBhvr>
                                      <p:to x="100000" y="100000"/>
                                    </p:animScale>
                                    <p:animScale>
                                      <p:cBhvr>
                                        <p:cTn id="28" dur="1">
                                          <p:stCondLst>
                                            <p:cond delay="8"/>
                                          </p:stCondLst>
                                        </p:cTn>
                                        <p:tgtEl>
                                          <p:spTgt spid="5"/>
                                        </p:tgtEl>
                                      </p:cBhvr>
                                      <p:to x="100000" y="90000"/>
                                    </p:animScale>
                                    <p:animScale>
                                      <p:cBhvr>
                                        <p:cTn id="29" dur="1" decel="50000">
                                          <p:stCondLst>
                                            <p:cond delay="8"/>
                                          </p:stCondLst>
                                        </p:cTn>
                                        <p:tgtEl>
                                          <p:spTgt spid="5"/>
                                        </p:tgtEl>
                                      </p:cBhvr>
                                      <p:to x="100000" y="100000"/>
                                    </p:animScale>
                                    <p:animScale>
                                      <p:cBhvr>
                                        <p:cTn id="30" dur="1">
                                          <p:stCondLst>
                                            <p:cond delay="9"/>
                                          </p:stCondLst>
                                        </p:cTn>
                                        <p:tgtEl>
                                          <p:spTgt spid="5"/>
                                        </p:tgtEl>
                                      </p:cBhvr>
                                      <p:to x="100000" y="95000"/>
                                    </p:animScale>
                                    <p:animScale>
                                      <p:cBhvr>
                                        <p:cTn id="31" dur="1" decel="50000">
                                          <p:stCondLst>
                                            <p:cond delay="9"/>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ptagon 2"/>
          <p:cNvSpPr/>
          <p:nvPr/>
        </p:nvSpPr>
        <p:spPr>
          <a:xfrm>
            <a:off x="1371600" y="457200"/>
            <a:ext cx="5467350" cy="864587"/>
          </a:xfrm>
          <a:prstGeom prst="heptagon">
            <a:avLst/>
          </a:prstGeom>
          <a:noFill/>
          <a:ln>
            <a:noFill/>
          </a:ln>
        </p:spPr>
        <p:style>
          <a:lnRef idx="2">
            <a:schemeClr val="dk1"/>
          </a:lnRef>
          <a:fillRef idx="1">
            <a:schemeClr val="lt1"/>
          </a:fillRef>
          <a:effectRef idx="0">
            <a:schemeClr val="dk1"/>
          </a:effectRef>
          <a:fontRef idx="minor">
            <a:schemeClr val="dk1"/>
          </a:fontRef>
        </p:style>
        <p:txBody>
          <a:bodyPr lIns="60290" tIns="30145" rIns="60290" bIns="30145" rtlCol="0" anchor="ctr"/>
          <a:lstStyle/>
          <a:p>
            <a:pPr algn="ctr"/>
            <a:r>
              <a:rPr lang="bn-BD" sz="5400" b="1" dirty="0">
                <a:latin typeface="NikoshBAN" panose="02000000000000000000" pitchFamily="2" charset="0"/>
                <a:cs typeface="NikoshBAN" panose="02000000000000000000" pitchFamily="2" charset="0"/>
              </a:rPr>
              <a:t>একক কাজ</a:t>
            </a:r>
            <a:endParaRPr lang="en-US" sz="5400" b="1" dirty="0">
              <a:latin typeface="NikoshBAN" panose="02000000000000000000" pitchFamily="2" charset="0"/>
              <a:cs typeface="NikoshBAN" panose="02000000000000000000" pitchFamily="2" charset="0"/>
            </a:endParaRPr>
          </a:p>
        </p:txBody>
      </p:sp>
      <p:cxnSp>
        <p:nvCxnSpPr>
          <p:cNvPr id="4" name="Straight Connector 3"/>
          <p:cNvCxnSpPr/>
          <p:nvPr/>
        </p:nvCxnSpPr>
        <p:spPr>
          <a:xfrm>
            <a:off x="1828800" y="1447800"/>
            <a:ext cx="4648200" cy="0"/>
          </a:xfrm>
          <a:prstGeom prst="line">
            <a:avLst/>
          </a:prstGeom>
        </p:spPr>
        <p:style>
          <a:lnRef idx="2">
            <a:schemeClr val="dk1"/>
          </a:lnRef>
          <a:fillRef idx="0">
            <a:schemeClr val="dk1"/>
          </a:fillRef>
          <a:effectRef idx="1">
            <a:schemeClr val="dk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575" y="1752600"/>
            <a:ext cx="5105400" cy="2544889"/>
          </a:xfrm>
          <a:prstGeom prst="rect">
            <a:avLst/>
          </a:prstGeom>
        </p:spPr>
      </p:pic>
      <p:sp>
        <p:nvSpPr>
          <p:cNvPr id="9" name="Rectangle 8"/>
          <p:cNvSpPr/>
          <p:nvPr/>
        </p:nvSpPr>
        <p:spPr>
          <a:xfrm>
            <a:off x="2177503" y="4728302"/>
            <a:ext cx="3855543" cy="769441"/>
          </a:xfrm>
          <a:prstGeom prst="rect">
            <a:avLst/>
          </a:prstGeom>
        </p:spPr>
        <p:txBody>
          <a:bodyPr wrap="none">
            <a:spAutoFit/>
          </a:bodyPr>
          <a:lstStyle/>
          <a:p>
            <a:pPr marL="571500" indent="-571500">
              <a:buFont typeface="Wingdings" panose="05000000000000000000" pitchFamily="2" charset="2"/>
              <a:buChar char="ü"/>
            </a:pPr>
            <a:r>
              <a:rPr lang="en-US" sz="4400" dirty="0" err="1">
                <a:latin typeface="NikoshBAN" panose="02000000000000000000" pitchFamily="2" charset="0"/>
                <a:ea typeface="Verdana" pitchFamily="34" charset="0"/>
                <a:cs typeface="NikoshBAN" panose="02000000000000000000" pitchFamily="2" charset="0"/>
              </a:rPr>
              <a:t>ভার্জিল</a:t>
            </a:r>
            <a:r>
              <a:rPr lang="en-US" sz="4400" dirty="0">
                <a:latin typeface="NikoshBAN" panose="02000000000000000000" pitchFamily="2" charset="0"/>
                <a:ea typeface="Verdana" pitchFamily="34" charset="0"/>
                <a:cs typeface="NikoshBAN" panose="02000000000000000000" pitchFamily="2" charset="0"/>
              </a:rPr>
              <a:t> </a:t>
            </a:r>
            <a:r>
              <a:rPr lang="en-US" sz="4400" dirty="0" err="1">
                <a:latin typeface="NikoshBAN" panose="02000000000000000000" pitchFamily="2" charset="0"/>
                <a:ea typeface="Verdana" pitchFamily="34" charset="0"/>
                <a:cs typeface="NikoshBAN" panose="02000000000000000000" pitchFamily="2" charset="0"/>
              </a:rPr>
              <a:t>কে</a:t>
            </a:r>
            <a:r>
              <a:rPr lang="en-US" sz="4400" dirty="0">
                <a:latin typeface="NikoshBAN" panose="02000000000000000000" pitchFamily="2" charset="0"/>
                <a:ea typeface="Verdana" pitchFamily="34" charset="0"/>
                <a:cs typeface="NikoshBAN" panose="02000000000000000000" pitchFamily="2" charset="0"/>
              </a:rPr>
              <a:t> </a:t>
            </a:r>
            <a:r>
              <a:rPr lang="en-US" dirty="0" smtClean="0">
                <a:latin typeface="NikoshBAN" panose="02000000000000000000" pitchFamily="2" charset="0"/>
                <a:ea typeface="Verdana" pitchFamily="34" charset="0"/>
                <a:cs typeface="NikoshBAN" panose="02000000000000000000" pitchFamily="2" charset="0"/>
              </a:rPr>
              <a:t>?</a:t>
            </a:r>
            <a:r>
              <a:rPr lang="en-US" b="1" dirty="0" smtClean="0">
                <a:latin typeface="NikoshBAN" pitchFamily="2" charset="0"/>
                <a:cs typeface="NikoshBAN" pitchFamily="2" charset="0"/>
              </a:rPr>
              <a:t>  </a:t>
            </a:r>
            <a:endParaRPr lang="en-GB" b="1" dirty="0">
              <a:latin typeface="NikoshBAN" pitchFamily="2" charset="0"/>
              <a:cs typeface="NikoshBAN" pitchFamily="2" charset="0"/>
            </a:endParaRPr>
          </a:p>
        </p:txBody>
      </p:sp>
    </p:spTree>
    <p:extLst>
      <p:ext uri="{BB962C8B-B14F-4D97-AF65-F5344CB8AC3E}">
        <p14:creationId xmlns:p14="http://schemas.microsoft.com/office/powerpoint/2010/main" val="275354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014032"/>
            <a:ext cx="8610600" cy="600164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3200" u="sng" dirty="0" err="1">
                <a:solidFill>
                  <a:schemeClr val="tx1"/>
                </a:solidFill>
                <a:latin typeface="NikoshBAN" panose="02000000000000000000" pitchFamily="2" charset="0"/>
                <a:ea typeface="Verdana" pitchFamily="34" charset="0"/>
                <a:cs typeface="NikoshBAN" panose="02000000000000000000" pitchFamily="2" charset="0"/>
              </a:rPr>
              <a:t>স্থাপত্য,ভাস্কর্য</a:t>
            </a:r>
            <a:r>
              <a:rPr lang="en-US" sz="3200" u="sng" dirty="0">
                <a:solidFill>
                  <a:schemeClr val="tx1"/>
                </a:solidFill>
                <a:latin typeface="NikoshBAN" panose="02000000000000000000" pitchFamily="2" charset="0"/>
                <a:ea typeface="Verdana" pitchFamily="34" charset="0"/>
                <a:cs typeface="NikoshBAN" panose="02000000000000000000" pitchFamily="2" charset="0"/>
              </a:rPr>
              <a:t> ও </a:t>
            </a:r>
            <a:r>
              <a:rPr lang="en-US" sz="3200" u="sng" dirty="0" err="1">
                <a:solidFill>
                  <a:schemeClr val="tx1"/>
                </a:solidFill>
                <a:latin typeface="NikoshBAN" panose="02000000000000000000" pitchFamily="2" charset="0"/>
                <a:ea typeface="Verdana" pitchFamily="34" charset="0"/>
                <a:cs typeface="NikoshBAN" panose="02000000000000000000" pitchFamily="2" charset="0"/>
              </a:rPr>
              <a:t>বিজ্ঞানঃ</a:t>
            </a:r>
            <a:r>
              <a:rPr lang="en-US" sz="3200" u="sng"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রোমান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স্থাপত্যের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মধ্যে</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সম্রাট</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হার্ডয়ানের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তৈরি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ধর্মমন্দির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প্যানথিয়ন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রোমানদের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স্থাপত্যের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এক</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অসাধারণ</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নিদর্শন</a:t>
            </a:r>
            <a:r>
              <a:rPr lang="en-US" sz="3200" dirty="0">
                <a:solidFill>
                  <a:schemeClr val="tx1"/>
                </a:solidFill>
                <a:latin typeface="NikoshBAN" panose="02000000000000000000" pitchFamily="2" charset="0"/>
                <a:ea typeface="Verdana" pitchFamily="34" charset="0"/>
                <a:cs typeface="NikoshBAN" panose="02000000000000000000" pitchFamily="2" charset="0"/>
              </a:rPr>
              <a:t>। ৮০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খ্রিস্টাব্দে</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রোমান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সম্রাট</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টিটাস</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কর্তৃক</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নির্মিত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smtClean="0">
                <a:solidFill>
                  <a:schemeClr val="tx1"/>
                </a:solidFill>
                <a:latin typeface="NikoshBAN" panose="02000000000000000000" pitchFamily="2" charset="0"/>
                <a:ea typeface="Verdana" pitchFamily="34" charset="0"/>
                <a:cs typeface="NikoshBAN" panose="02000000000000000000" pitchFamily="2" charset="0"/>
              </a:rPr>
              <a:t>কলোসিয়ামনাট্যশালানির্মিতহয়,যেখানে</a:t>
            </a:r>
            <a:r>
              <a:rPr lang="en-US" sz="3200" dirty="0" smtClean="0">
                <a:solidFill>
                  <a:schemeClr val="tx1"/>
                </a:solidFill>
                <a:latin typeface="NikoshBAN" panose="02000000000000000000" pitchFamily="2" charset="0"/>
                <a:ea typeface="Verdana" pitchFamily="34" charset="0"/>
                <a:cs typeface="NikoshBAN" panose="02000000000000000000" pitchFamily="2" charset="0"/>
              </a:rPr>
              <a:t> একসঙ্গে৫৬০০দর্শকবসতে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পারতো</a:t>
            </a:r>
            <a:r>
              <a:rPr lang="en-US" sz="3200" dirty="0" err="1" smtClean="0">
                <a:solidFill>
                  <a:schemeClr val="tx1"/>
                </a:solidFill>
                <a:latin typeface="NikoshBAN" panose="02000000000000000000" pitchFamily="2" charset="0"/>
                <a:ea typeface="Verdana" pitchFamily="34" charset="0"/>
                <a:cs typeface="NikoshBAN" panose="02000000000000000000" pitchFamily="2" charset="0"/>
              </a:rPr>
              <a:t>।স্থাপত্যকলার</a:t>
            </a:r>
            <a:r>
              <a:rPr lang="en-US" sz="3200" dirty="0" smtClean="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পাশাপাশি</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রোমান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ভাস্কর্যেরও</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উৎকর্ষ</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সাধিত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হয়েছিল</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রোমান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ভাস্করগণ</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দেব-দেবী,সম্রাট</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দৈত্য,পুরানের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বিভিন্ন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চরিত্রের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মূর্তি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তৈরি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করতেনমার্বেল</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পাথরের</a:t>
            </a:r>
            <a:r>
              <a:rPr lang="en-US" sz="3200" dirty="0" err="1" smtClean="0">
                <a:solidFill>
                  <a:schemeClr val="tx1"/>
                </a:solidFill>
                <a:latin typeface="NikoshBAN" panose="02000000000000000000" pitchFamily="2" charset="0"/>
                <a:ea typeface="Verdana" pitchFamily="34" charset="0"/>
                <a:cs typeface="NikoshBAN" panose="02000000000000000000" pitchFamily="2" charset="0"/>
              </a:rPr>
              <a:t>।প্লিনি</a:t>
            </a:r>
            <a:r>
              <a:rPr lang="en-US" sz="3200" dirty="0" smtClean="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বিজ্ঞান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সম্পর্কে</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বিশ্বকোষ</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প্রণয়ন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করেন</a:t>
            </a:r>
            <a:r>
              <a:rPr lang="en-US" sz="3200" dirty="0">
                <a:solidFill>
                  <a:schemeClr val="tx1"/>
                </a:solidFill>
                <a:latin typeface="NikoshBAN" panose="02000000000000000000" pitchFamily="2" charset="0"/>
                <a:ea typeface="Verdana" pitchFamily="34" charset="0"/>
                <a:cs typeface="NikoshBAN" panose="02000000000000000000" pitchFamily="2" charset="0"/>
              </a:rPr>
              <a:t>। এ</a:t>
            </a:r>
            <a:r>
              <a:rPr lang="bn-BD" sz="3200" dirty="0">
                <a:solidFill>
                  <a:schemeClr val="tx1"/>
                </a:solidFill>
                <a:latin typeface="NikoshBAN" panose="02000000000000000000" pitchFamily="2" charset="0"/>
                <a:ea typeface="Verdana" pitchFamily="34" charset="0"/>
                <a:cs typeface="NikoshBAN" panose="02000000000000000000" pitchFamily="2" charset="0"/>
              </a:rPr>
              <a:t>তে</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প্রায়</a:t>
            </a:r>
            <a:r>
              <a:rPr lang="en-US" sz="3200" dirty="0">
                <a:solidFill>
                  <a:schemeClr val="tx1"/>
                </a:solidFill>
                <a:latin typeface="NikoshBAN" panose="02000000000000000000" pitchFamily="2" charset="0"/>
                <a:ea typeface="Verdana" pitchFamily="34" charset="0"/>
                <a:cs typeface="NikoshBAN" panose="02000000000000000000" pitchFamily="2" charset="0"/>
              </a:rPr>
              <a:t> ২৫০০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বিজ্ঞানীর</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গবেষণাকর্ম</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স্থান</a:t>
            </a:r>
            <a:r>
              <a:rPr lang="en-US" sz="3200" dirty="0">
                <a:solidFill>
                  <a:schemeClr val="tx1"/>
                </a:solidFill>
                <a:latin typeface="NikoshBAN" panose="02000000000000000000" pitchFamily="2" charset="0"/>
                <a:ea typeface="Verdana" pitchFamily="34" charset="0"/>
                <a:cs typeface="NikoshBAN" panose="02000000000000000000" pitchFamily="2" charset="0"/>
              </a:rPr>
              <a:t> </a:t>
            </a:r>
            <a:r>
              <a:rPr lang="en-US" sz="3200" dirty="0" err="1">
                <a:solidFill>
                  <a:schemeClr val="tx1"/>
                </a:solidFill>
                <a:latin typeface="NikoshBAN" panose="02000000000000000000" pitchFamily="2" charset="0"/>
                <a:ea typeface="Verdana" pitchFamily="34" charset="0"/>
                <a:cs typeface="NikoshBAN" panose="02000000000000000000" pitchFamily="2" charset="0"/>
              </a:rPr>
              <a:t>পেয়েছ</a:t>
            </a:r>
            <a:r>
              <a:rPr lang="en-US" sz="3200" dirty="0" smtClean="0">
                <a:solidFill>
                  <a:schemeClr val="tx1"/>
                </a:solidFill>
                <a:latin typeface="NikoshBAN" panose="02000000000000000000" pitchFamily="2" charset="0"/>
                <a:ea typeface="Verdana" pitchFamily="34" charset="0"/>
                <a:cs typeface="NikoshBAN" panose="02000000000000000000" pitchFamily="2" charset="0"/>
              </a:rPr>
              <a:t>।</a:t>
            </a:r>
            <a:endParaRPr lang="en-US" sz="3200" dirty="0">
              <a:solidFill>
                <a:schemeClr val="tx1"/>
              </a:solidFill>
              <a:latin typeface="NikoshBAN" panose="02000000000000000000" pitchFamily="2" charset="0"/>
              <a:ea typeface="Verdana" pitchFamily="34" charset="0"/>
              <a:cs typeface="NikoshBAN" panose="02000000000000000000" pitchFamily="2" charset="0"/>
            </a:endParaRPr>
          </a:p>
        </p:txBody>
      </p:sp>
      <p:grpSp>
        <p:nvGrpSpPr>
          <p:cNvPr id="4" name="Group 3"/>
          <p:cNvGrpSpPr/>
          <p:nvPr/>
        </p:nvGrpSpPr>
        <p:grpSpPr>
          <a:xfrm>
            <a:off x="609600" y="1371600"/>
            <a:ext cx="7857188" cy="2877677"/>
            <a:chOff x="1219200" y="698026"/>
            <a:chExt cx="7404153" cy="2877677"/>
          </a:xfrm>
        </p:grpSpPr>
        <p:pic>
          <p:nvPicPr>
            <p:cNvPr id="22" name="Picture 21" descr="কলোসিয়াম নাট্যশালা.jpg"/>
            <p:cNvPicPr>
              <a:picLocks noChangeAspect="1"/>
            </p:cNvPicPr>
            <p:nvPr/>
          </p:nvPicPr>
          <p:blipFill>
            <a:blip r:embed="rId2" cstate="print"/>
            <a:stretch>
              <a:fillRect/>
            </a:stretch>
          </p:blipFill>
          <p:spPr>
            <a:xfrm>
              <a:off x="1219200" y="723763"/>
              <a:ext cx="3091414" cy="2259557"/>
            </a:xfrm>
            <a:prstGeom prst="rect">
              <a:avLst/>
            </a:prstGeom>
          </p:spPr>
          <p:style>
            <a:lnRef idx="3">
              <a:schemeClr val="lt1"/>
            </a:lnRef>
            <a:fillRef idx="1">
              <a:schemeClr val="accent6"/>
            </a:fillRef>
            <a:effectRef idx="1">
              <a:schemeClr val="accent6"/>
            </a:effectRef>
            <a:fontRef idx="minor">
              <a:schemeClr val="lt1"/>
            </a:fontRef>
          </p:style>
        </p:pic>
        <p:pic>
          <p:nvPicPr>
            <p:cNvPr id="23" name="Picture 22" descr="রোমান স্থাপত্য.jpg"/>
            <p:cNvPicPr>
              <a:picLocks noChangeAspect="1"/>
            </p:cNvPicPr>
            <p:nvPr/>
          </p:nvPicPr>
          <p:blipFill>
            <a:blip r:embed="rId3" cstate="print"/>
            <a:stretch>
              <a:fillRect/>
            </a:stretch>
          </p:blipFill>
          <p:spPr>
            <a:xfrm>
              <a:off x="4530389" y="698026"/>
              <a:ext cx="4092964" cy="2209801"/>
            </a:xfrm>
            <a:prstGeom prst="rect">
              <a:avLst/>
            </a:prstGeom>
          </p:spPr>
          <p:style>
            <a:lnRef idx="3">
              <a:schemeClr val="lt1"/>
            </a:lnRef>
            <a:fillRef idx="1">
              <a:schemeClr val="accent6"/>
            </a:fillRef>
            <a:effectRef idx="1">
              <a:schemeClr val="accent6"/>
            </a:effectRef>
            <a:fontRef idx="minor">
              <a:schemeClr val="lt1"/>
            </a:fontRef>
          </p:style>
        </p:pic>
        <p:sp>
          <p:nvSpPr>
            <p:cNvPr id="24" name="TextBox 23"/>
            <p:cNvSpPr txBox="1"/>
            <p:nvPr/>
          </p:nvSpPr>
          <p:spPr>
            <a:xfrm>
              <a:off x="1390540" y="2990928"/>
              <a:ext cx="2920074"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err="1">
                  <a:solidFill>
                    <a:schemeClr val="tx1"/>
                  </a:solidFill>
                  <a:latin typeface="NikoshBAN" panose="02000000000000000000" pitchFamily="2" charset="0"/>
                  <a:ea typeface="Verdana" pitchFamily="34" charset="0"/>
                  <a:cs typeface="NikoshBAN" panose="02000000000000000000" pitchFamily="2" charset="0"/>
                </a:rPr>
                <a:t>কলোসিয়াম</a:t>
              </a:r>
              <a:endParaRPr lang="en-US" sz="3200" dirty="0">
                <a:solidFill>
                  <a:schemeClr val="tx1"/>
                </a:solidFill>
                <a:latin typeface="NikoshBAN" panose="02000000000000000000" pitchFamily="2" charset="0"/>
                <a:ea typeface="Verdana" pitchFamily="34" charset="0"/>
                <a:cs typeface="NikoshBAN" panose="02000000000000000000" pitchFamily="2" charset="0"/>
              </a:endParaRPr>
            </a:p>
          </p:txBody>
        </p:sp>
        <p:sp>
          <p:nvSpPr>
            <p:cNvPr id="25" name="TextBox 24"/>
            <p:cNvSpPr txBox="1"/>
            <p:nvPr/>
          </p:nvSpPr>
          <p:spPr>
            <a:xfrm>
              <a:off x="5455778" y="2973007"/>
              <a:ext cx="1970112"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err="1">
                  <a:solidFill>
                    <a:schemeClr val="tx1"/>
                  </a:solidFill>
                  <a:latin typeface="NikoshBAN" panose="02000000000000000000" pitchFamily="2" charset="0"/>
                  <a:ea typeface="Verdana" pitchFamily="34" charset="0"/>
                  <a:cs typeface="NikoshBAN" panose="02000000000000000000" pitchFamily="2" charset="0"/>
                </a:rPr>
                <a:t>স্থাপত্য</a:t>
              </a:r>
              <a:endParaRPr lang="en-US" sz="3200" dirty="0">
                <a:solidFill>
                  <a:schemeClr val="tx1"/>
                </a:solidFill>
                <a:latin typeface="NikoshBAN" panose="02000000000000000000" pitchFamily="2" charset="0"/>
                <a:ea typeface="Verdana" pitchFamily="34" charset="0"/>
                <a:cs typeface="NikoshBAN" panose="02000000000000000000" pitchFamily="2" charset="0"/>
              </a:endParaRPr>
            </a:p>
          </p:txBody>
        </p:sp>
      </p:grpSp>
      <p:sp>
        <p:nvSpPr>
          <p:cNvPr id="2" name="Rectangle 1"/>
          <p:cNvSpPr/>
          <p:nvPr/>
        </p:nvSpPr>
        <p:spPr>
          <a:xfrm>
            <a:off x="606188" y="99632"/>
            <a:ext cx="96808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smtClean="0">
              <a:solidFill>
                <a:schemeClr val="tx1"/>
              </a:solidFill>
            </a:endParaRPr>
          </a:p>
          <a:p>
            <a:pPr algn="ctr"/>
            <a:r>
              <a:rPr lang="en-US" sz="5400" dirty="0" err="1" smtClean="0">
                <a:solidFill>
                  <a:schemeClr val="tx1"/>
                </a:solidFill>
              </a:rPr>
              <a:t>নিচে</a:t>
            </a:r>
            <a:r>
              <a:rPr lang="en-US" sz="5400" dirty="0" smtClean="0">
                <a:solidFill>
                  <a:schemeClr val="tx1"/>
                </a:solidFill>
              </a:rPr>
              <a:t> </a:t>
            </a:r>
            <a:r>
              <a:rPr lang="en-US" sz="5400" dirty="0" err="1" smtClean="0">
                <a:solidFill>
                  <a:schemeClr val="tx1"/>
                </a:solidFill>
              </a:rPr>
              <a:t>আমরা</a:t>
            </a:r>
            <a:r>
              <a:rPr lang="en-US" sz="5400" dirty="0" smtClean="0">
                <a:solidFill>
                  <a:schemeClr val="tx1"/>
                </a:solidFill>
              </a:rPr>
              <a:t> </a:t>
            </a:r>
            <a:r>
              <a:rPr lang="en-US" sz="5400" dirty="0" err="1" smtClean="0">
                <a:solidFill>
                  <a:schemeClr val="tx1"/>
                </a:solidFill>
              </a:rPr>
              <a:t>কিসের</a:t>
            </a:r>
            <a:r>
              <a:rPr lang="en-US" sz="5400" dirty="0" smtClean="0">
                <a:solidFill>
                  <a:schemeClr val="tx1"/>
                </a:solidFill>
              </a:rPr>
              <a:t> </a:t>
            </a:r>
            <a:r>
              <a:rPr lang="en-US" sz="5400" dirty="0" err="1" smtClean="0">
                <a:solidFill>
                  <a:schemeClr val="tx1"/>
                </a:solidFill>
              </a:rPr>
              <a:t>ছবি</a:t>
            </a:r>
            <a:r>
              <a:rPr lang="en-US" sz="5400" dirty="0" smtClean="0">
                <a:solidFill>
                  <a:schemeClr val="tx1"/>
                </a:solidFill>
              </a:rPr>
              <a:t> </a:t>
            </a:r>
            <a:r>
              <a:rPr lang="en-US" sz="5400" dirty="0" err="1" smtClean="0">
                <a:solidFill>
                  <a:schemeClr val="tx1"/>
                </a:solidFill>
              </a:rPr>
              <a:t>দেখতে</a:t>
            </a:r>
            <a:r>
              <a:rPr lang="en-US" sz="5400" dirty="0" smtClean="0">
                <a:solidFill>
                  <a:schemeClr val="tx1"/>
                </a:solidFill>
              </a:rPr>
              <a:t> </a:t>
            </a:r>
            <a:r>
              <a:rPr lang="en-US" sz="5400" dirty="0" err="1" smtClean="0">
                <a:solidFill>
                  <a:schemeClr val="tx1"/>
                </a:solidFill>
              </a:rPr>
              <a:t>পাচ্ছি</a:t>
            </a:r>
            <a:r>
              <a:rPr lang="en-US" sz="5400" dirty="0" smtClean="0">
                <a:solidFill>
                  <a:schemeClr val="tx1"/>
                </a:solidFill>
              </a:rPr>
              <a:t> ?</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80">
                                          <p:stCondLst>
                                            <p:cond delay="0"/>
                                          </p:stCondLst>
                                        </p:cTn>
                                        <p:tgtEl>
                                          <p:spTgt spid="3"/>
                                        </p:tgtEl>
                                      </p:cBhvr>
                                    </p:animEffect>
                                    <p:anim calcmode="lin" valueType="num">
                                      <p:cBhvr>
                                        <p:cTn id="2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gtEl>
                                      </p:cBhvr>
                                      <p:to x="100000" y="60000"/>
                                    </p:animScale>
                                    <p:animScale>
                                      <p:cBhvr>
                                        <p:cTn id="27" dur="166" decel="50000">
                                          <p:stCondLst>
                                            <p:cond delay="676"/>
                                          </p:stCondLst>
                                        </p:cTn>
                                        <p:tgtEl>
                                          <p:spTgt spid="3"/>
                                        </p:tgtEl>
                                      </p:cBhvr>
                                      <p:to x="100000" y="100000"/>
                                    </p:animScale>
                                    <p:animScale>
                                      <p:cBhvr>
                                        <p:cTn id="28" dur="26">
                                          <p:stCondLst>
                                            <p:cond delay="1312"/>
                                          </p:stCondLst>
                                        </p:cTn>
                                        <p:tgtEl>
                                          <p:spTgt spid="3"/>
                                        </p:tgtEl>
                                      </p:cBhvr>
                                      <p:to x="100000" y="80000"/>
                                    </p:animScale>
                                    <p:animScale>
                                      <p:cBhvr>
                                        <p:cTn id="29" dur="166" decel="50000">
                                          <p:stCondLst>
                                            <p:cond delay="1338"/>
                                          </p:stCondLst>
                                        </p:cTn>
                                        <p:tgtEl>
                                          <p:spTgt spid="3"/>
                                        </p:tgtEl>
                                      </p:cBhvr>
                                      <p:to x="100000" y="100000"/>
                                    </p:animScale>
                                    <p:animScale>
                                      <p:cBhvr>
                                        <p:cTn id="30" dur="26">
                                          <p:stCondLst>
                                            <p:cond delay="1642"/>
                                          </p:stCondLst>
                                        </p:cTn>
                                        <p:tgtEl>
                                          <p:spTgt spid="3"/>
                                        </p:tgtEl>
                                      </p:cBhvr>
                                      <p:to x="100000" y="90000"/>
                                    </p:animScale>
                                    <p:animScale>
                                      <p:cBhvr>
                                        <p:cTn id="31" dur="166" decel="50000">
                                          <p:stCondLst>
                                            <p:cond delay="1668"/>
                                          </p:stCondLst>
                                        </p:cTn>
                                        <p:tgtEl>
                                          <p:spTgt spid="3"/>
                                        </p:tgtEl>
                                      </p:cBhvr>
                                      <p:to x="100000" y="100000"/>
                                    </p:animScale>
                                    <p:animScale>
                                      <p:cBhvr>
                                        <p:cTn id="32" dur="26">
                                          <p:stCondLst>
                                            <p:cond delay="1808"/>
                                          </p:stCondLst>
                                        </p:cTn>
                                        <p:tgtEl>
                                          <p:spTgt spid="3"/>
                                        </p:tgtEl>
                                      </p:cBhvr>
                                      <p:to x="100000" y="95000"/>
                                    </p:animScale>
                                    <p:animScale>
                                      <p:cBhvr>
                                        <p:cTn id="3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960</TotalTime>
  <Words>823</Words>
  <Application>Microsoft Office PowerPoint</Application>
  <PresentationFormat>On-screen Show (4:3)</PresentationFormat>
  <Paragraphs>91</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Franklin Gothic Book</vt:lpstr>
      <vt:lpstr>NikoshBAN</vt:lpstr>
      <vt:lpstr>Verdana</vt:lpstr>
      <vt:lpstr>Wingdings</vt:lpstr>
      <vt:lpstr>Crop</vt:lpstr>
      <vt:lpstr>  সবাইকে স্বাগতম</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ধন্যবাদ সবাইকে</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RASEL</dc:creator>
  <cp:lastModifiedBy>ps</cp:lastModifiedBy>
  <cp:revision>223</cp:revision>
  <dcterms:created xsi:type="dcterms:W3CDTF">2018-09-14T08:49:46Z</dcterms:created>
  <dcterms:modified xsi:type="dcterms:W3CDTF">2021-06-17T22:32:45Z</dcterms:modified>
</cp:coreProperties>
</file>