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4.jpg" ContentType="image/gif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7" r:id="rId19"/>
    <p:sldId id="278" r:id="rId20"/>
    <p:sldId id="275" r:id="rId21"/>
    <p:sldId id="274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24" autoAdjust="0"/>
  </p:normalViewPr>
  <p:slideViewPr>
    <p:cSldViewPr snapToGrid="0">
      <p:cViewPr varScale="1">
        <p:scale>
          <a:sx n="58" d="100"/>
          <a:sy n="58" d="100"/>
        </p:scale>
        <p:origin x="2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635B6-88BD-463D-A5E8-51FC1064CC73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9E54F-DDC3-43F1-B77D-384738B3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9E54F-DDC3-43F1-B77D-384738B3766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6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3E79-189A-4D37-9F2F-0B8FF0DF4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B2FA3-19B6-4C1D-9DEA-972ED87F8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901A3-ACFC-4A92-BF18-DA03D3362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1FA-3453-461A-97B0-0A385A5E32D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E76BC-7473-4DF3-B169-F2D4520DC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1EA26-0D42-41C6-89BB-612DB6CA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9EE4-B02A-4FA4-9C97-1B33F5B03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2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7289D-B4B3-419D-904A-5FDFC40EC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8EC29-4B68-4679-876A-E9E8AF8B3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42913-6B99-48AF-BD45-B6430FA0D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1FA-3453-461A-97B0-0A385A5E32D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7000A-B3E0-479A-809D-7CFCD60B3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0F94B-A7CC-4E92-9394-F649398F4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9EE4-B02A-4FA4-9C97-1B33F5B03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C5D05F-8E3D-4CEA-A8D7-869463B3A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661352-F147-4F50-82B0-FCFB74479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DA284-5803-4AF6-8279-4C8E4E20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1FA-3453-461A-97B0-0A385A5E32D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9A019-B271-4A36-AD9A-D88CE617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7B4F1-06FE-42C2-ACE5-95DD2B8F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9EE4-B02A-4FA4-9C97-1B33F5B03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8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C2F80-0445-417E-9917-10DCB8355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09E5C-00F0-4726-8BA2-8A017E1A0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53A48-31E0-4E0D-B025-1A4525FF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1FA-3453-461A-97B0-0A385A5E32D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6480F-1DC8-42FB-85E0-93AA1130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63BE-C8C7-4E7D-94D6-0048ACF75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9EE4-B02A-4FA4-9C97-1B33F5B03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2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1AF17-B8EA-4CF0-96C4-1C20F1CE9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C55D9-7A2F-4879-AD19-A51358CDF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351BA-FCEE-4652-A3E9-420BF56F5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1FA-3453-461A-97B0-0A385A5E32D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9EA4-F2F4-407D-A97F-AA91A7207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0D0CC-F5F7-4AA8-890F-905CE82F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9EE4-B02A-4FA4-9C97-1B33F5B03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8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6F41-42F1-4EEE-ADE2-33C537AB6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3D463-0284-4375-BE09-D0A1AF727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FB701-2764-42D4-B361-D6E74971A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1FED3-C59B-4A32-A835-2D60D716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1FA-3453-461A-97B0-0A385A5E32D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0F6F7-D0BD-42AA-A71A-35A2AA77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87D66-B236-4231-A74C-DCE161B1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9EE4-B02A-4FA4-9C97-1B33F5B03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FDD6F-EA87-4F37-BE41-EA0E2D757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A7B5B-17D1-430E-9C84-09E37F300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084F6-71C1-40CC-812E-824719605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328A0-6098-482B-83E1-EC5587CF5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8F039-BD8B-4DDC-A9BB-622B3B10E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55333A-A386-4494-AF3C-1592EAAA6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1FA-3453-461A-97B0-0A385A5E32D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EFDB57-26A7-4AB1-88D8-BA78D673A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5FACA6-61E3-4D57-B920-7D57327F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9EE4-B02A-4FA4-9C97-1B33F5B03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3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A2AD5-1ECB-4FE0-BDF3-A3089A123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E8A50-7109-4A91-846E-96B8D4EC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1FA-3453-461A-97B0-0A385A5E32D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BC8914-8EB7-4D09-8DDC-2E039D7B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FCAB9-54CD-4368-B000-A12528C3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9EE4-B02A-4FA4-9C97-1B33F5B03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BF0C1-6ADF-42D1-98E4-3FCB7D23E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1FA-3453-461A-97B0-0A385A5E32D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57B580-BA5B-45C5-9EF7-9BC47470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2218B-4E55-4D4F-A4F1-AF46BEDA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9EE4-B02A-4FA4-9C97-1B33F5B03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6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72313-7D71-4E89-A3ED-2042128B7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80196-0A17-4938-B14B-F654B1FD7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C68EC-434B-4AF1-BAD9-81F35D812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10386-C095-4D3E-978F-1A60917BF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1FA-3453-461A-97B0-0A385A5E32D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959BC-EF6D-42D8-8079-CBD85BB21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D2923-E626-4322-AD68-550E286C8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9EE4-B02A-4FA4-9C97-1B33F5B03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2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4AA9B-C8F2-4135-9DE0-2E7148A5F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C0A1C1-0412-41C0-A66E-9484ABB6B5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D4B03-968C-43CA-885F-41E4617A1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CA966-0A98-4206-A319-7A9D6A406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1FA-3453-461A-97B0-0A385A5E32D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C1F39-1016-483C-856E-35AF6DE8A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B1B2A-74EE-4678-9E92-4E0FD4FE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9EE4-B02A-4FA4-9C97-1B33F5B03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8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4ABCF7-81E0-453B-926E-366580920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1A831-93EC-4FA5-8DB8-98D0BFAD9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8177F-B8DA-4540-BA09-6ABD1DF90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D1FA-3453-461A-97B0-0A385A5E32D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4B39B-0255-4969-8AF7-AB8FA8D54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42CEF-2FD2-4AC9-BEED-5578385AB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9EE4-B02A-4FA4-9C97-1B33F5B03846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0776DE-D8E3-4B46-894A-95FA69CF4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4" b="-1"/>
          <a:stretch/>
        </p:blipFill>
        <p:spPr>
          <a:xfrm>
            <a:off x="180305" y="6175948"/>
            <a:ext cx="11892642" cy="4815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ABEEF5-9287-4E0A-9A90-1A57BD2A0C0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443" y="49875"/>
            <a:ext cx="12662138" cy="6906099"/>
          </a:xfrm>
          <a:prstGeom prst="rect">
            <a:avLst/>
          </a:prstGeom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41947A73-0874-4A18-91ED-C4AC2F263A2C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frame">
            <a:avLst>
              <a:gd name="adj1" fmla="val 3140"/>
            </a:avLst>
          </a:prstGeom>
          <a:solidFill>
            <a:srgbClr val="00B050"/>
          </a:solidFill>
          <a:ln w="63500" cap="rnd">
            <a:noFill/>
            <a:rou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412E3DF2-01FF-423C-A137-6F1E71D4CDF4}"/>
              </a:ext>
            </a:extLst>
          </p:cNvPr>
          <p:cNvSpPr/>
          <p:nvPr userDrawn="1"/>
        </p:nvSpPr>
        <p:spPr>
          <a:xfrm>
            <a:off x="-1" y="-2"/>
            <a:ext cx="2623279" cy="2233534"/>
          </a:xfrm>
          <a:prstGeom prst="halfFrame">
            <a:avLst>
              <a:gd name="adj1" fmla="val 10655"/>
              <a:gd name="adj2" fmla="val 10987"/>
            </a:avLst>
          </a:prstGeom>
          <a:gradFill flip="none" rotWithShape="1">
            <a:gsLst>
              <a:gs pos="74000">
                <a:srgbClr val="FF0000"/>
              </a:gs>
              <a:gs pos="81000">
                <a:schemeClr val="accent2">
                  <a:lumMod val="0"/>
                  <a:lumOff val="100000"/>
                </a:schemeClr>
              </a:gs>
              <a:gs pos="96000">
                <a:schemeClr val="accent2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Half Frame 17">
            <a:extLst>
              <a:ext uri="{FF2B5EF4-FFF2-40B4-BE49-F238E27FC236}">
                <a16:creationId xmlns:a16="http://schemas.microsoft.com/office/drawing/2014/main" id="{128829E5-EB29-40DB-B4E4-A21535801C2F}"/>
              </a:ext>
            </a:extLst>
          </p:cNvPr>
          <p:cNvSpPr/>
          <p:nvPr userDrawn="1"/>
        </p:nvSpPr>
        <p:spPr>
          <a:xfrm rot="5400000">
            <a:off x="9763594" y="194873"/>
            <a:ext cx="2623279" cy="2233534"/>
          </a:xfrm>
          <a:prstGeom prst="halfFrame">
            <a:avLst>
              <a:gd name="adj1" fmla="val 10655"/>
              <a:gd name="adj2" fmla="val 10987"/>
            </a:avLst>
          </a:prstGeom>
          <a:gradFill flip="none" rotWithShape="1">
            <a:gsLst>
              <a:gs pos="74000">
                <a:srgbClr val="FF0000"/>
              </a:gs>
              <a:gs pos="81000">
                <a:schemeClr val="accent2">
                  <a:lumMod val="0"/>
                  <a:lumOff val="100000"/>
                </a:schemeClr>
              </a:gs>
              <a:gs pos="96000">
                <a:schemeClr val="accent2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Half Frame 18">
            <a:extLst>
              <a:ext uri="{FF2B5EF4-FFF2-40B4-BE49-F238E27FC236}">
                <a16:creationId xmlns:a16="http://schemas.microsoft.com/office/drawing/2014/main" id="{E833DD7F-0C38-4E0D-90B5-5CC1626E0BE9}"/>
              </a:ext>
            </a:extLst>
          </p:cNvPr>
          <p:cNvSpPr/>
          <p:nvPr userDrawn="1"/>
        </p:nvSpPr>
        <p:spPr>
          <a:xfrm rot="16200000">
            <a:off x="-214437" y="4429593"/>
            <a:ext cx="2623279" cy="2233534"/>
          </a:xfrm>
          <a:prstGeom prst="halfFrame">
            <a:avLst>
              <a:gd name="adj1" fmla="val 10655"/>
              <a:gd name="adj2" fmla="val 10987"/>
            </a:avLst>
          </a:prstGeom>
          <a:gradFill flip="none" rotWithShape="1">
            <a:gsLst>
              <a:gs pos="74000">
                <a:srgbClr val="FF0000"/>
              </a:gs>
              <a:gs pos="81000">
                <a:schemeClr val="accent2">
                  <a:lumMod val="0"/>
                  <a:lumOff val="100000"/>
                </a:schemeClr>
              </a:gs>
              <a:gs pos="96000">
                <a:schemeClr val="accent2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Half Frame 19">
            <a:extLst>
              <a:ext uri="{FF2B5EF4-FFF2-40B4-BE49-F238E27FC236}">
                <a16:creationId xmlns:a16="http://schemas.microsoft.com/office/drawing/2014/main" id="{59B21B26-02BE-47D3-83E6-A80884BFDCE0}"/>
              </a:ext>
            </a:extLst>
          </p:cNvPr>
          <p:cNvSpPr/>
          <p:nvPr userDrawn="1"/>
        </p:nvSpPr>
        <p:spPr>
          <a:xfrm rot="10800000">
            <a:off x="9588285" y="4648516"/>
            <a:ext cx="2623279" cy="2233534"/>
          </a:xfrm>
          <a:prstGeom prst="halfFrame">
            <a:avLst>
              <a:gd name="adj1" fmla="val 10655"/>
              <a:gd name="adj2" fmla="val 10987"/>
            </a:avLst>
          </a:prstGeom>
          <a:gradFill flip="none" rotWithShape="1">
            <a:gsLst>
              <a:gs pos="74000">
                <a:srgbClr val="FF0000"/>
              </a:gs>
              <a:gs pos="81000">
                <a:schemeClr val="accent2">
                  <a:lumMod val="0"/>
                  <a:lumOff val="100000"/>
                </a:schemeClr>
              </a:gs>
              <a:gs pos="96000">
                <a:schemeClr val="accent2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0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40.gif"/><Relationship Id="rId7" Type="http://schemas.openxmlformats.org/officeDocument/2006/relationships/image" Target="../media/image43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2.png"/><Relationship Id="rId4" Type="http://schemas.openxmlformats.org/officeDocument/2006/relationships/image" Target="../media/image4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10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932045-05C8-45CF-8BC6-6379565C036A}"/>
              </a:ext>
            </a:extLst>
          </p:cNvPr>
          <p:cNvSpPr/>
          <p:nvPr/>
        </p:nvSpPr>
        <p:spPr>
          <a:xfrm>
            <a:off x="222200" y="827817"/>
            <a:ext cx="11747600" cy="23847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1841AF-E4EC-4467-91D4-A028F54E73B8}"/>
              </a:ext>
            </a:extLst>
          </p:cNvPr>
          <p:cNvGrpSpPr/>
          <p:nvPr/>
        </p:nvGrpSpPr>
        <p:grpSpPr>
          <a:xfrm>
            <a:off x="162250" y="443040"/>
            <a:ext cx="11845480" cy="5390126"/>
            <a:chOff x="54020" y="279310"/>
            <a:chExt cx="11845480" cy="539012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456DEB6-D699-4988-ABDC-CBEF7805E84D}"/>
                </a:ext>
              </a:extLst>
            </p:cNvPr>
            <p:cNvGrpSpPr/>
            <p:nvPr/>
          </p:nvGrpSpPr>
          <p:grpSpPr>
            <a:xfrm>
              <a:off x="54020" y="279310"/>
              <a:ext cx="11845480" cy="5390126"/>
              <a:chOff x="12436945" y="350844"/>
              <a:chExt cx="11845480" cy="539012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02A0445-C47B-438A-A204-37BA61061245}"/>
                  </a:ext>
                </a:extLst>
              </p:cNvPr>
              <p:cNvGrpSpPr/>
              <p:nvPr/>
            </p:nvGrpSpPr>
            <p:grpSpPr>
              <a:xfrm>
                <a:off x="12436945" y="350844"/>
                <a:ext cx="3628112" cy="5390126"/>
                <a:chOff x="176608" y="363733"/>
                <a:chExt cx="3628112" cy="5390126"/>
              </a:xfrm>
            </p:grpSpPr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82DE9B76-9B17-4124-855E-0155F8A571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6608" y="3846539"/>
                  <a:ext cx="3628112" cy="1907320"/>
                </a:xfrm>
                <a:prstGeom prst="rect">
                  <a:avLst/>
                </a:prstGeom>
              </p:spPr>
            </p:pic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C4A1B8E1-7835-498D-AC18-9058506F1721}"/>
                    </a:ext>
                  </a:extLst>
                </p:cNvPr>
                <p:cNvGrpSpPr/>
                <p:nvPr/>
              </p:nvGrpSpPr>
              <p:grpSpPr>
                <a:xfrm>
                  <a:off x="1343222" y="363733"/>
                  <a:ext cx="1727007" cy="3740656"/>
                  <a:chOff x="3866738" y="355599"/>
                  <a:chExt cx="1727007" cy="3669142"/>
                </a:xfrm>
                <a:solidFill>
                  <a:srgbClr val="00B0F0"/>
                </a:solidFill>
              </p:grpSpPr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F9B65F24-0B32-471D-A2E5-79F390A37266}"/>
                      </a:ext>
                    </a:extLst>
                  </p:cNvPr>
                  <p:cNvSpPr/>
                  <p:nvPr/>
                </p:nvSpPr>
                <p:spPr>
                  <a:xfrm>
                    <a:off x="4224095" y="355599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91807F3F-5053-4011-8323-4DCBB2BF0FA6}"/>
                      </a:ext>
                    </a:extLst>
                  </p:cNvPr>
                  <p:cNvGrpSpPr/>
                  <p:nvPr/>
                </p:nvGrpSpPr>
                <p:grpSpPr>
                  <a:xfrm rot="2708333">
                    <a:off x="3816022" y="1730666"/>
                    <a:ext cx="1828440" cy="1727007"/>
                    <a:chOff x="4586068" y="1448972"/>
                    <a:chExt cx="1356360" cy="1356360"/>
                  </a:xfrm>
                  <a:grpFill/>
                </p:grpSpPr>
                <p:sp>
                  <p:nvSpPr>
                    <p:cNvPr id="81" name="Oval 80">
                      <a:extLst>
                        <a:ext uri="{FF2B5EF4-FFF2-40B4-BE49-F238E27FC236}">
                          <a16:creationId xmlns:a16="http://schemas.microsoft.com/office/drawing/2014/main" id="{D8106E27-970D-41DE-8779-5EB02369AE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068" y="1448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2" name="Oval 81">
                      <a:extLst>
                        <a:ext uri="{FF2B5EF4-FFF2-40B4-BE49-F238E27FC236}">
                          <a16:creationId xmlns:a16="http://schemas.microsoft.com/office/drawing/2014/main" id="{A3EA0FBF-1C93-4A37-B33D-7226F9EE84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8468" y="1601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3" name="Oval 82">
                      <a:extLst>
                        <a:ext uri="{FF2B5EF4-FFF2-40B4-BE49-F238E27FC236}">
                          <a16:creationId xmlns:a16="http://schemas.microsoft.com/office/drawing/2014/main" id="{ACFCF262-AC5F-4F2C-9CC3-BFF4979601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0868" y="1753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4" name="Oval 83">
                      <a:extLst>
                        <a:ext uri="{FF2B5EF4-FFF2-40B4-BE49-F238E27FC236}">
                          <a16:creationId xmlns:a16="http://schemas.microsoft.com/office/drawing/2014/main" id="{E26050BF-F03E-4835-992B-46868423A9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3268" y="1906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5" name="Oval 84">
                      <a:extLst>
                        <a:ext uri="{FF2B5EF4-FFF2-40B4-BE49-F238E27FC236}">
                          <a16:creationId xmlns:a16="http://schemas.microsoft.com/office/drawing/2014/main" id="{56983EC1-A71A-46E3-A788-5538D807C8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668" y="20585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6" name="Oval 85">
                      <a:extLst>
                        <a:ext uri="{FF2B5EF4-FFF2-40B4-BE49-F238E27FC236}">
                          <a16:creationId xmlns:a16="http://schemas.microsoft.com/office/drawing/2014/main" id="{23F02BDA-A94A-45E1-A9FE-3F5486A578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8068" y="2210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7" name="Oval 86">
                      <a:extLst>
                        <a:ext uri="{FF2B5EF4-FFF2-40B4-BE49-F238E27FC236}">
                          <a16:creationId xmlns:a16="http://schemas.microsoft.com/office/drawing/2014/main" id="{5E0EC2E5-E1BE-461B-ACA1-3C217B6340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0468" y="2363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B8B40639-77CE-40E6-8EC9-BD80F17EC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2868" y="2515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9" name="Oval 88">
                      <a:extLst>
                        <a:ext uri="{FF2B5EF4-FFF2-40B4-BE49-F238E27FC236}">
                          <a16:creationId xmlns:a16="http://schemas.microsoft.com/office/drawing/2014/main" id="{AA4A1ECF-B22E-4476-8C65-2A62414F29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5268" y="2668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3A044A19-B906-4479-8A8A-F43F78FA2BDF}"/>
                      </a:ext>
                    </a:extLst>
                  </p:cNvPr>
                  <p:cNvSpPr/>
                  <p:nvPr/>
                </p:nvSpPr>
                <p:spPr>
                  <a:xfrm rot="2708333">
                    <a:off x="4660047" y="3828343"/>
                    <a:ext cx="198267" cy="19452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E4EEB95-E5A8-4C77-9827-8F264430825F}"/>
                  </a:ext>
                </a:extLst>
              </p:cNvPr>
              <p:cNvGrpSpPr/>
              <p:nvPr/>
            </p:nvGrpSpPr>
            <p:grpSpPr>
              <a:xfrm>
                <a:off x="22343324" y="355019"/>
                <a:ext cx="1939101" cy="5366281"/>
                <a:chOff x="10225684" y="360444"/>
                <a:chExt cx="1939101" cy="5366281"/>
              </a:xfrm>
              <a:solidFill>
                <a:srgbClr val="FF0000"/>
              </a:solidFill>
            </p:grpSpPr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2E73D1B4-1093-42A6-A977-05C475F52D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25684" y="3830454"/>
                  <a:ext cx="1939101" cy="1896271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98664F78-4F03-40C4-92CA-04BF4040B125}"/>
                    </a:ext>
                  </a:extLst>
                </p:cNvPr>
                <p:cNvGrpSpPr/>
                <p:nvPr/>
              </p:nvGrpSpPr>
              <p:grpSpPr>
                <a:xfrm>
                  <a:off x="10291955" y="360444"/>
                  <a:ext cx="1727007" cy="3733622"/>
                  <a:chOff x="3866738" y="338346"/>
                  <a:chExt cx="1727007" cy="3733622"/>
                </a:xfrm>
                <a:grpFill/>
              </p:grpSpPr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32C5579A-E9BB-4089-B4AF-BB3785EDBBB4}"/>
                      </a:ext>
                    </a:extLst>
                  </p:cNvPr>
                  <p:cNvSpPr/>
                  <p:nvPr/>
                </p:nvSpPr>
                <p:spPr>
                  <a:xfrm>
                    <a:off x="4224095" y="338346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B889937A-EB3A-4767-BCC8-EC858A2A835A}"/>
                      </a:ext>
                    </a:extLst>
                  </p:cNvPr>
                  <p:cNvGrpSpPr/>
                  <p:nvPr/>
                </p:nvGrpSpPr>
                <p:grpSpPr>
                  <a:xfrm rot="2708333">
                    <a:off x="3816022" y="1730666"/>
                    <a:ext cx="1828440" cy="1727007"/>
                    <a:chOff x="4586068" y="1448972"/>
                    <a:chExt cx="1356360" cy="1356360"/>
                  </a:xfrm>
                  <a:grpFill/>
                </p:grpSpPr>
                <p:sp>
                  <p:nvSpPr>
                    <p:cNvPr id="67" name="Oval 66">
                      <a:extLst>
                        <a:ext uri="{FF2B5EF4-FFF2-40B4-BE49-F238E27FC236}">
                          <a16:creationId xmlns:a16="http://schemas.microsoft.com/office/drawing/2014/main" id="{64F07B60-CCB2-46B7-9D17-7FE7ABE3E6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068" y="1448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8" name="Oval 67">
                      <a:extLst>
                        <a:ext uri="{FF2B5EF4-FFF2-40B4-BE49-F238E27FC236}">
                          <a16:creationId xmlns:a16="http://schemas.microsoft.com/office/drawing/2014/main" id="{958640B9-AA09-4A6F-B32F-6625D4212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8468" y="1601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9" name="Oval 68">
                      <a:extLst>
                        <a:ext uri="{FF2B5EF4-FFF2-40B4-BE49-F238E27FC236}">
                          <a16:creationId xmlns:a16="http://schemas.microsoft.com/office/drawing/2014/main" id="{5F5E8266-E6AD-495A-A5D3-5285D0831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0868" y="1753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0" name="Oval 69">
                      <a:extLst>
                        <a:ext uri="{FF2B5EF4-FFF2-40B4-BE49-F238E27FC236}">
                          <a16:creationId xmlns:a16="http://schemas.microsoft.com/office/drawing/2014/main" id="{FE626B58-110B-4D64-9892-0437C004E5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3268" y="1906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1" name="Oval 70">
                      <a:extLst>
                        <a:ext uri="{FF2B5EF4-FFF2-40B4-BE49-F238E27FC236}">
                          <a16:creationId xmlns:a16="http://schemas.microsoft.com/office/drawing/2014/main" id="{089D5422-583A-4ECE-ADCA-9CA09EF7D4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668" y="20585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2" name="Oval 71">
                      <a:extLst>
                        <a:ext uri="{FF2B5EF4-FFF2-40B4-BE49-F238E27FC236}">
                          <a16:creationId xmlns:a16="http://schemas.microsoft.com/office/drawing/2014/main" id="{9CCD849F-7AF1-43F0-AC8E-026AB6B231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8068" y="2210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3" name="Oval 72">
                      <a:extLst>
                        <a:ext uri="{FF2B5EF4-FFF2-40B4-BE49-F238E27FC236}">
                          <a16:creationId xmlns:a16="http://schemas.microsoft.com/office/drawing/2014/main" id="{726EB3EA-6666-4452-AB62-564F844371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0468" y="2363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4" name="Oval 73">
                      <a:extLst>
                        <a:ext uri="{FF2B5EF4-FFF2-40B4-BE49-F238E27FC236}">
                          <a16:creationId xmlns:a16="http://schemas.microsoft.com/office/drawing/2014/main" id="{D4111C0B-AEA5-4453-8DA9-5755E9558D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2868" y="2515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5" name="Oval 74">
                      <a:extLst>
                        <a:ext uri="{FF2B5EF4-FFF2-40B4-BE49-F238E27FC236}">
                          <a16:creationId xmlns:a16="http://schemas.microsoft.com/office/drawing/2014/main" id="{6189D90C-6058-42D6-8F4E-4A640BA78B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5268" y="2668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71677A1A-E7DB-4A16-89CA-0C9709A4FBA8}"/>
                      </a:ext>
                    </a:extLst>
                  </p:cNvPr>
                  <p:cNvSpPr/>
                  <p:nvPr/>
                </p:nvSpPr>
                <p:spPr>
                  <a:xfrm rot="2708333">
                    <a:off x="4631831" y="3871292"/>
                    <a:ext cx="226320" cy="17503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15D078E-6E1C-4FD4-BBCD-5E95844949E9}"/>
                  </a:ext>
                </a:extLst>
              </p:cNvPr>
              <p:cNvGrpSpPr/>
              <p:nvPr/>
            </p:nvGrpSpPr>
            <p:grpSpPr>
              <a:xfrm>
                <a:off x="20300495" y="350844"/>
                <a:ext cx="1939101" cy="5349028"/>
                <a:chOff x="10225684" y="377697"/>
                <a:chExt cx="1939101" cy="5349028"/>
              </a:xfrm>
              <a:solidFill>
                <a:srgbClr val="00B050"/>
              </a:solidFill>
            </p:grpSpPr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3F5D5354-2D6C-48AD-BFD4-C23F9613B4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25684" y="3830454"/>
                  <a:ext cx="1939101" cy="1896271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</p:pic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C3ACE35F-568F-49DB-97D5-656576D20D0B}"/>
                    </a:ext>
                  </a:extLst>
                </p:cNvPr>
                <p:cNvGrpSpPr/>
                <p:nvPr/>
              </p:nvGrpSpPr>
              <p:grpSpPr>
                <a:xfrm>
                  <a:off x="10291955" y="377697"/>
                  <a:ext cx="1727007" cy="3706517"/>
                  <a:chOff x="3866738" y="355599"/>
                  <a:chExt cx="1727007" cy="3706517"/>
                </a:xfrm>
                <a:grpFill/>
              </p:grpSpPr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299C90C5-641A-424F-ADE9-4A1E091B098F}"/>
                      </a:ext>
                    </a:extLst>
                  </p:cNvPr>
                  <p:cNvSpPr/>
                  <p:nvPr/>
                </p:nvSpPr>
                <p:spPr>
                  <a:xfrm>
                    <a:off x="4224095" y="355599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58E34BD9-9EA0-4388-A9FF-B0A51C65C98C}"/>
                      </a:ext>
                    </a:extLst>
                  </p:cNvPr>
                  <p:cNvGrpSpPr/>
                  <p:nvPr/>
                </p:nvGrpSpPr>
                <p:grpSpPr>
                  <a:xfrm rot="2708333">
                    <a:off x="3816022" y="1730666"/>
                    <a:ext cx="1828440" cy="1727007"/>
                    <a:chOff x="4586068" y="1448972"/>
                    <a:chExt cx="1356360" cy="1356360"/>
                  </a:xfrm>
                  <a:grpFill/>
                </p:grpSpPr>
                <p:sp>
                  <p:nvSpPr>
                    <p:cNvPr id="53" name="Oval 52">
                      <a:extLst>
                        <a:ext uri="{FF2B5EF4-FFF2-40B4-BE49-F238E27FC236}">
                          <a16:creationId xmlns:a16="http://schemas.microsoft.com/office/drawing/2014/main" id="{AB5DE50C-A8EB-49E6-9260-7DC7059C67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068" y="1448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E402A808-2CDA-46BD-B4D8-02B0A297F3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8468" y="1601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5" name="Oval 54">
                      <a:extLst>
                        <a:ext uri="{FF2B5EF4-FFF2-40B4-BE49-F238E27FC236}">
                          <a16:creationId xmlns:a16="http://schemas.microsoft.com/office/drawing/2014/main" id="{5528721F-13BA-43CF-A35E-DBF913D330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0868" y="1753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6" name="Oval 55">
                      <a:extLst>
                        <a:ext uri="{FF2B5EF4-FFF2-40B4-BE49-F238E27FC236}">
                          <a16:creationId xmlns:a16="http://schemas.microsoft.com/office/drawing/2014/main" id="{9362C266-C65B-487B-BFC2-23BEAD792E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3268" y="1906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7" name="Oval 56">
                      <a:extLst>
                        <a:ext uri="{FF2B5EF4-FFF2-40B4-BE49-F238E27FC236}">
                          <a16:creationId xmlns:a16="http://schemas.microsoft.com/office/drawing/2014/main" id="{55FC842B-919A-4D7B-8F42-563EA7202D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668" y="20585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8" name="Oval 57">
                      <a:extLst>
                        <a:ext uri="{FF2B5EF4-FFF2-40B4-BE49-F238E27FC236}">
                          <a16:creationId xmlns:a16="http://schemas.microsoft.com/office/drawing/2014/main" id="{8DC767B7-58EC-4507-93DD-50CB208BED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8068" y="2210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9" name="Oval 58">
                      <a:extLst>
                        <a:ext uri="{FF2B5EF4-FFF2-40B4-BE49-F238E27FC236}">
                          <a16:creationId xmlns:a16="http://schemas.microsoft.com/office/drawing/2014/main" id="{D8246A96-EACD-4FC5-AFFF-45F9A178FF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0468" y="2363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0" name="Oval 59">
                      <a:extLst>
                        <a:ext uri="{FF2B5EF4-FFF2-40B4-BE49-F238E27FC236}">
                          <a16:creationId xmlns:a16="http://schemas.microsoft.com/office/drawing/2014/main" id="{C254CC8A-D0D0-4286-8211-529B052304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2868" y="2515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1" name="Oval 60">
                      <a:extLst>
                        <a:ext uri="{FF2B5EF4-FFF2-40B4-BE49-F238E27FC236}">
                          <a16:creationId xmlns:a16="http://schemas.microsoft.com/office/drawing/2014/main" id="{7FA81C1C-59B5-4169-BAC5-FCF7542BBC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5268" y="2668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D1BA9928-6B24-409E-876D-B88063397E95}"/>
                      </a:ext>
                    </a:extLst>
                  </p:cNvPr>
                  <p:cNvSpPr/>
                  <p:nvPr/>
                </p:nvSpPr>
                <p:spPr>
                  <a:xfrm rot="2708333">
                    <a:off x="4635917" y="3861460"/>
                    <a:ext cx="218147" cy="18316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46BB0F7-BE37-49DF-90F8-44747CD1AAE4}"/>
                  </a:ext>
                </a:extLst>
              </p:cNvPr>
              <p:cNvGrpSpPr/>
              <p:nvPr/>
            </p:nvGrpSpPr>
            <p:grpSpPr>
              <a:xfrm>
                <a:off x="16144609" y="350844"/>
                <a:ext cx="1939101" cy="5349028"/>
                <a:chOff x="10225684" y="377697"/>
                <a:chExt cx="1939101" cy="5349028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93A37F16-A8DA-483A-9454-B972CB425A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25684" y="3830454"/>
                  <a:ext cx="1939101" cy="1896271"/>
                </a:xfrm>
                <a:prstGeom prst="rect">
                  <a:avLst/>
                </a:prstGeom>
              </p:spPr>
            </p:pic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6173401C-8B88-4F05-8D81-E6CB6BAFB9D2}"/>
                    </a:ext>
                  </a:extLst>
                </p:cNvPr>
                <p:cNvGrpSpPr/>
                <p:nvPr/>
              </p:nvGrpSpPr>
              <p:grpSpPr>
                <a:xfrm>
                  <a:off x="10291955" y="377697"/>
                  <a:ext cx="1727007" cy="3707471"/>
                  <a:chOff x="3866738" y="355599"/>
                  <a:chExt cx="1727007" cy="3707471"/>
                </a:xfrm>
              </p:grpSpPr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6733544E-E34E-4818-89A0-B08840656AFC}"/>
                      </a:ext>
                    </a:extLst>
                  </p:cNvPr>
                  <p:cNvSpPr/>
                  <p:nvPr/>
                </p:nvSpPr>
                <p:spPr>
                  <a:xfrm>
                    <a:off x="4224095" y="355599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B9FBCC94-91A9-49DC-A0CB-50FF5491AB8D}"/>
                      </a:ext>
                    </a:extLst>
                  </p:cNvPr>
                  <p:cNvGrpSpPr/>
                  <p:nvPr/>
                </p:nvGrpSpPr>
                <p:grpSpPr>
                  <a:xfrm rot="2708333">
                    <a:off x="3816022" y="1730666"/>
                    <a:ext cx="1828440" cy="1727007"/>
                    <a:chOff x="4586068" y="1448972"/>
                    <a:chExt cx="1356360" cy="1356360"/>
                  </a:xfrm>
                </p:grpSpPr>
                <p:sp>
                  <p:nvSpPr>
                    <p:cNvPr id="39" name="Oval 38">
                      <a:extLst>
                        <a:ext uri="{FF2B5EF4-FFF2-40B4-BE49-F238E27FC236}">
                          <a16:creationId xmlns:a16="http://schemas.microsoft.com/office/drawing/2014/main" id="{0581E033-FC5B-47B3-AC91-D89D7309B1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068" y="14489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0" name="Oval 39">
                      <a:extLst>
                        <a:ext uri="{FF2B5EF4-FFF2-40B4-BE49-F238E27FC236}">
                          <a16:creationId xmlns:a16="http://schemas.microsoft.com/office/drawing/2014/main" id="{2157FF99-FB88-4746-9291-2FEAAA982D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8468" y="16013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1" name="Oval 40">
                      <a:extLst>
                        <a:ext uri="{FF2B5EF4-FFF2-40B4-BE49-F238E27FC236}">
                          <a16:creationId xmlns:a16="http://schemas.microsoft.com/office/drawing/2014/main" id="{B9597EB6-4E6F-4107-8684-0F771589C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0868" y="17537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2" name="Oval 41">
                      <a:extLst>
                        <a:ext uri="{FF2B5EF4-FFF2-40B4-BE49-F238E27FC236}">
                          <a16:creationId xmlns:a16="http://schemas.microsoft.com/office/drawing/2014/main" id="{A1B2DC38-1BF0-479E-A880-EE46EC1B0E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3268" y="19061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3" name="Oval 42">
                      <a:extLst>
                        <a:ext uri="{FF2B5EF4-FFF2-40B4-BE49-F238E27FC236}">
                          <a16:creationId xmlns:a16="http://schemas.microsoft.com/office/drawing/2014/main" id="{90EF3F6D-77A9-465D-B2BC-220F6C5E2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668" y="20585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4" name="Oval 43">
                      <a:extLst>
                        <a:ext uri="{FF2B5EF4-FFF2-40B4-BE49-F238E27FC236}">
                          <a16:creationId xmlns:a16="http://schemas.microsoft.com/office/drawing/2014/main" id="{8B754DFE-60E0-4985-B63F-3015DB402E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8068" y="22109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5" name="Oval 44">
                      <a:extLst>
                        <a:ext uri="{FF2B5EF4-FFF2-40B4-BE49-F238E27FC236}">
                          <a16:creationId xmlns:a16="http://schemas.microsoft.com/office/drawing/2014/main" id="{FE1D8C9D-5B94-4ED6-AFD1-D53825D69B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0468" y="23633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6" name="Oval 45">
                      <a:extLst>
                        <a:ext uri="{FF2B5EF4-FFF2-40B4-BE49-F238E27FC236}">
                          <a16:creationId xmlns:a16="http://schemas.microsoft.com/office/drawing/2014/main" id="{0766C9DF-01FA-401C-81F9-3B65A6341E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2868" y="25157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7" name="Oval 46">
                      <a:extLst>
                        <a:ext uri="{FF2B5EF4-FFF2-40B4-BE49-F238E27FC236}">
                          <a16:creationId xmlns:a16="http://schemas.microsoft.com/office/drawing/2014/main" id="{382CFB78-4A56-4703-940F-541F027C64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5268" y="26681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0207D5DE-4DA6-46FA-9010-F118399DFA8A}"/>
                      </a:ext>
                    </a:extLst>
                  </p:cNvPr>
                  <p:cNvSpPr/>
                  <p:nvPr/>
                </p:nvSpPr>
                <p:spPr>
                  <a:xfrm rot="2708333">
                    <a:off x="4633357" y="3867620"/>
                    <a:ext cx="215894" cy="17500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5722D14-63D1-46BB-A8FD-6B9D380CEB61}"/>
                  </a:ext>
                </a:extLst>
              </p:cNvPr>
              <p:cNvGrpSpPr/>
              <p:nvPr/>
            </p:nvGrpSpPr>
            <p:grpSpPr>
              <a:xfrm>
                <a:off x="18228737" y="350844"/>
                <a:ext cx="1939101" cy="5349028"/>
                <a:chOff x="10225684" y="377697"/>
                <a:chExt cx="1939101" cy="5349028"/>
              </a:xfrm>
              <a:solidFill>
                <a:srgbClr val="C00000"/>
              </a:solidFill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18464A37-D296-4304-B2A1-6260043C8A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25684" y="3830454"/>
                  <a:ext cx="1939101" cy="1896271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CB27C379-4427-4C2F-A7AD-7D6A6ECB5741}"/>
                    </a:ext>
                  </a:extLst>
                </p:cNvPr>
                <p:cNvGrpSpPr/>
                <p:nvPr/>
              </p:nvGrpSpPr>
              <p:grpSpPr>
                <a:xfrm>
                  <a:off x="10291955" y="377697"/>
                  <a:ext cx="1727007" cy="3680546"/>
                  <a:chOff x="3866738" y="355599"/>
                  <a:chExt cx="1727007" cy="3680546"/>
                </a:xfrm>
                <a:grpFill/>
              </p:grpSpPr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191DD8EF-C156-413C-9694-5B3BD77938E9}"/>
                      </a:ext>
                    </a:extLst>
                  </p:cNvPr>
                  <p:cNvSpPr/>
                  <p:nvPr/>
                </p:nvSpPr>
                <p:spPr>
                  <a:xfrm>
                    <a:off x="4224095" y="355599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0EFB04DF-BB96-431B-86A3-2A9A5735B84D}"/>
                      </a:ext>
                    </a:extLst>
                  </p:cNvPr>
                  <p:cNvGrpSpPr/>
                  <p:nvPr/>
                </p:nvGrpSpPr>
                <p:grpSpPr>
                  <a:xfrm rot="2708333">
                    <a:off x="3816022" y="1730666"/>
                    <a:ext cx="1828440" cy="1727007"/>
                    <a:chOff x="4586068" y="1448972"/>
                    <a:chExt cx="1356360" cy="1356360"/>
                  </a:xfrm>
                  <a:grpFill/>
                </p:grpSpPr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id="{7E8617E1-0338-4C81-A5C0-1B253D518B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068" y="1448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Oval 25">
                      <a:extLst>
                        <a:ext uri="{FF2B5EF4-FFF2-40B4-BE49-F238E27FC236}">
                          <a16:creationId xmlns:a16="http://schemas.microsoft.com/office/drawing/2014/main" id="{9C31034F-0136-4E56-88BB-702FB22BA7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8468" y="1601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id="{E91EC113-BA87-4781-942F-78AF2842E0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0868" y="1753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Oval 27">
                      <a:extLst>
                        <a:ext uri="{FF2B5EF4-FFF2-40B4-BE49-F238E27FC236}">
                          <a16:creationId xmlns:a16="http://schemas.microsoft.com/office/drawing/2014/main" id="{91F1B5BE-B498-4555-8AEA-19480548AE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3268" y="1906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Oval 28">
                      <a:extLst>
                        <a:ext uri="{FF2B5EF4-FFF2-40B4-BE49-F238E27FC236}">
                          <a16:creationId xmlns:a16="http://schemas.microsoft.com/office/drawing/2014/main" id="{2F374D5C-C44F-44B4-9676-D0FE2CEA11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668" y="20585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Oval 29">
                      <a:extLst>
                        <a:ext uri="{FF2B5EF4-FFF2-40B4-BE49-F238E27FC236}">
                          <a16:creationId xmlns:a16="http://schemas.microsoft.com/office/drawing/2014/main" id="{F16A5D48-8F01-4EB0-A655-7946AA76AE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8068" y="2210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Oval 30">
                      <a:extLst>
                        <a:ext uri="{FF2B5EF4-FFF2-40B4-BE49-F238E27FC236}">
                          <a16:creationId xmlns:a16="http://schemas.microsoft.com/office/drawing/2014/main" id="{9AA533E5-5A6A-48A9-B2E9-44493A8932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0468" y="2363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6A9AC1A7-4DDD-4DF0-9568-083AF9FF9D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2868" y="2515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334A1513-9C19-421E-B2BB-AD4AED430E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5268" y="2668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693F3876-4280-43FF-8833-B405697B6002}"/>
                      </a:ext>
                    </a:extLst>
                  </p:cNvPr>
                  <p:cNvSpPr/>
                  <p:nvPr/>
                </p:nvSpPr>
                <p:spPr>
                  <a:xfrm rot="2708333">
                    <a:off x="4646523" y="3835941"/>
                    <a:ext cx="196367" cy="20404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EE650A3-ECEE-481B-B913-1A4AF6418EA5}"/>
                </a:ext>
              </a:extLst>
            </p:cNvPr>
            <p:cNvSpPr/>
            <p:nvPr/>
          </p:nvSpPr>
          <p:spPr>
            <a:xfrm>
              <a:off x="4166165" y="4235181"/>
              <a:ext cx="1146533" cy="950233"/>
            </a:xfrm>
            <a:prstGeom prst="round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0B6FBCC-3F9B-49D3-93C3-08F7072F0E45}"/>
                </a:ext>
              </a:extLst>
            </p:cNvPr>
            <p:cNvSpPr/>
            <p:nvPr/>
          </p:nvSpPr>
          <p:spPr>
            <a:xfrm>
              <a:off x="6245385" y="4227751"/>
              <a:ext cx="1146533" cy="953884"/>
            </a:xfrm>
            <a:prstGeom prst="roundRect">
              <a:avLst>
                <a:gd name="adj" fmla="val 16667"/>
              </a:avLst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0549F2A-6EA5-4C64-9980-04DDE5BF0DD8}"/>
                </a:ext>
              </a:extLst>
            </p:cNvPr>
            <p:cNvSpPr/>
            <p:nvPr/>
          </p:nvSpPr>
          <p:spPr>
            <a:xfrm>
              <a:off x="10403342" y="4160742"/>
              <a:ext cx="1146533" cy="950233"/>
            </a:xfrm>
            <a:prstGeom prst="round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2055280-39D5-47ED-BB0D-F6233222A9DC}"/>
                </a:ext>
              </a:extLst>
            </p:cNvPr>
            <p:cNvSpPr/>
            <p:nvPr/>
          </p:nvSpPr>
          <p:spPr>
            <a:xfrm>
              <a:off x="8336886" y="4198560"/>
              <a:ext cx="1146533" cy="950233"/>
            </a:xfrm>
            <a:prstGeom prst="round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727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38BD11-8484-4B61-8960-94A724246F9C}"/>
              </a:ext>
            </a:extLst>
          </p:cNvPr>
          <p:cNvSpPr/>
          <p:nvPr/>
        </p:nvSpPr>
        <p:spPr>
          <a:xfrm>
            <a:off x="364733" y="594930"/>
            <a:ext cx="298789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ln w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CF3F68-321E-4E9A-BA51-8E18A07F97D2}"/>
              </a:ext>
            </a:extLst>
          </p:cNvPr>
          <p:cNvSpPr/>
          <p:nvPr/>
        </p:nvSpPr>
        <p:spPr>
          <a:xfrm>
            <a:off x="2717684" y="5399349"/>
            <a:ext cx="7646816" cy="640080"/>
          </a:xfrm>
          <a:prstGeom prst="rect">
            <a:avLst/>
          </a:prstGeom>
          <a:noFill/>
          <a:ln w="15875" cmpd="thickThin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খ্যাতিমান কবি আল মাহমুদের জন্ম পরিচয় লেখ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279A8-2889-49AC-B904-D67BD37B3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664" y="1736366"/>
            <a:ext cx="2770532" cy="2844413"/>
          </a:xfrm>
          <a:prstGeom prst="ellipse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D053C2-B8D0-481D-ABB1-6F4C4062D4B9}"/>
              </a:ext>
            </a:extLst>
          </p:cNvPr>
          <p:cNvSpPr/>
          <p:nvPr/>
        </p:nvSpPr>
        <p:spPr>
          <a:xfrm>
            <a:off x="8379229" y="753890"/>
            <a:ext cx="3305525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সময়ঃ৫মিনিট</a:t>
            </a:r>
            <a:endParaRPr lang="en-US" sz="32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951681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FFDAFF66-3E24-42A6-B0C8-EB8C237F1A48}"/>
              </a:ext>
            </a:extLst>
          </p:cNvPr>
          <p:cNvSpPr/>
          <p:nvPr/>
        </p:nvSpPr>
        <p:spPr>
          <a:xfrm>
            <a:off x="4058744" y="1039091"/>
            <a:ext cx="4074511" cy="109450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332FED-6DA3-4D69-8064-0AAF6AFE64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7" t="19806" r="9459"/>
          <a:stretch/>
        </p:blipFill>
        <p:spPr>
          <a:xfrm>
            <a:off x="4287981" y="2493974"/>
            <a:ext cx="3616037" cy="229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8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698A3F-D860-40AC-B717-69C4892E133C}"/>
              </a:ext>
            </a:extLst>
          </p:cNvPr>
          <p:cNvSpPr txBox="1"/>
          <p:nvPr/>
        </p:nvSpPr>
        <p:spPr>
          <a:xfrm>
            <a:off x="507577" y="1823997"/>
            <a:ext cx="3232596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ডাবের মতো চাঁদ উঠেছে ঠান্ডা ও গোলগাল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322944-B437-4A51-ABFB-C6751E73926A}"/>
              </a:ext>
            </a:extLst>
          </p:cNvPr>
          <p:cNvSpPr txBox="1"/>
          <p:nvPr/>
        </p:nvSpPr>
        <p:spPr>
          <a:xfrm>
            <a:off x="8039711" y="1613532"/>
            <a:ext cx="3747751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জ্যোৎস্নামাখা পূর্ণিমায় গোল চাঁদকে ডাবের মতো কল্পনা করে কবি উপমার চমৎকারিত্ব সৃষ্টি করেছেন।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264A5E-8B79-4504-9DB4-37C7FC8C95C7}"/>
              </a:ext>
            </a:extLst>
          </p:cNvPr>
          <p:cNvSpPr txBox="1"/>
          <p:nvPr/>
        </p:nvSpPr>
        <p:spPr>
          <a:xfrm>
            <a:off x="429548" y="4926177"/>
            <a:ext cx="327004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থরথর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D16D40-B9D5-40FA-B20E-6597C0D7A797}"/>
              </a:ext>
            </a:extLst>
          </p:cNvPr>
          <p:cNvSpPr txBox="1"/>
          <p:nvPr/>
        </p:nvSpPr>
        <p:spPr>
          <a:xfrm>
            <a:off x="7914962" y="4705859"/>
            <a:ext cx="374775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কেঁপে ওঠার ভাব বোঝায়  এমন শব্দ।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2E42E-1662-4FB5-80BE-52E73096FDA2}"/>
              </a:ext>
            </a:extLst>
          </p:cNvPr>
          <p:cNvSpPr txBox="1"/>
          <p:nvPr/>
        </p:nvSpPr>
        <p:spPr>
          <a:xfrm>
            <a:off x="3740173" y="528859"/>
            <a:ext cx="557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শব্দার্থগুলোর অর্থ জেনে নেই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DB1E35-7D6F-4597-9B13-2B9439858B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r="1950" b="7788"/>
          <a:stretch/>
        </p:blipFill>
        <p:spPr>
          <a:xfrm>
            <a:off x="4247749" y="1346731"/>
            <a:ext cx="3129766" cy="21763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0F9014-5A1E-476A-959E-FF7F155F0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80" y="3946374"/>
            <a:ext cx="3129766" cy="248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5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C39051-758D-4C47-976E-A79036580C0C}"/>
              </a:ext>
            </a:extLst>
          </p:cNvPr>
          <p:cNvSpPr txBox="1"/>
          <p:nvPr/>
        </p:nvSpPr>
        <p:spPr>
          <a:xfrm>
            <a:off x="695932" y="1912013"/>
            <a:ext cx="283278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মিনার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A6518-657A-43FC-82CF-2C9D5CCCD6F0}"/>
              </a:ext>
            </a:extLst>
          </p:cNvPr>
          <p:cNvSpPr txBox="1"/>
          <p:nvPr/>
        </p:nvSpPr>
        <p:spPr>
          <a:xfrm>
            <a:off x="8158727" y="1859524"/>
            <a:ext cx="350273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মসজিদের উঁচু স্তম্ভ।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0573F9-CD6E-4CFD-B8F0-6572423FA416}"/>
              </a:ext>
            </a:extLst>
          </p:cNvPr>
          <p:cNvSpPr txBox="1"/>
          <p:nvPr/>
        </p:nvSpPr>
        <p:spPr>
          <a:xfrm>
            <a:off x="560609" y="4790790"/>
            <a:ext cx="283278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গির্জে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B682F7-9EB1-4205-903A-6B1837B0DFD2}"/>
              </a:ext>
            </a:extLst>
          </p:cNvPr>
          <p:cNvSpPr txBox="1"/>
          <p:nvPr/>
        </p:nvSpPr>
        <p:spPr>
          <a:xfrm>
            <a:off x="8084714" y="4790790"/>
            <a:ext cx="350274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খ্রিষ্টানদের উপাসনালয়।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C62554-D987-4230-AEC7-5C506828E08C}"/>
              </a:ext>
            </a:extLst>
          </p:cNvPr>
          <p:cNvSpPr txBox="1"/>
          <p:nvPr/>
        </p:nvSpPr>
        <p:spPr>
          <a:xfrm>
            <a:off x="3210969" y="397703"/>
            <a:ext cx="557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এসো শব্দার্থগুলোর অর্থ জেনে নেই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C20063-15E1-4AA9-A6AB-49EEEB37C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20" y="1077439"/>
            <a:ext cx="2242202" cy="28655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820014-4E46-4131-BFAC-EC38E65CB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94" y="4301742"/>
            <a:ext cx="2352561" cy="198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272E49-512C-4CF2-A91E-18399E2224A8}"/>
              </a:ext>
            </a:extLst>
          </p:cNvPr>
          <p:cNvSpPr txBox="1"/>
          <p:nvPr/>
        </p:nvSpPr>
        <p:spPr>
          <a:xfrm>
            <a:off x="513430" y="5267233"/>
            <a:ext cx="304263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দরবার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9574A-827B-4D34-909C-C9D9F0F96D1A}"/>
              </a:ext>
            </a:extLst>
          </p:cNvPr>
          <p:cNvSpPr txBox="1"/>
          <p:nvPr/>
        </p:nvSpPr>
        <p:spPr>
          <a:xfrm>
            <a:off x="518480" y="2329678"/>
            <a:ext cx="304263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কলরব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A375F0-EAEF-4E85-A7C5-E5B921574DBD}"/>
              </a:ext>
            </a:extLst>
          </p:cNvPr>
          <p:cNvSpPr txBox="1"/>
          <p:nvPr/>
        </p:nvSpPr>
        <p:spPr>
          <a:xfrm>
            <a:off x="8506723" y="5138227"/>
            <a:ext cx="347729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রাজসভা।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59EF89-486E-4501-A67B-030B8DFB96A1}"/>
              </a:ext>
            </a:extLst>
          </p:cNvPr>
          <p:cNvSpPr txBox="1"/>
          <p:nvPr/>
        </p:nvSpPr>
        <p:spPr>
          <a:xfrm>
            <a:off x="8422909" y="2329678"/>
            <a:ext cx="347729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কোলাহল।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5A7F4F-5CF6-4709-ADC7-46FD0EA5BE3A}"/>
              </a:ext>
            </a:extLst>
          </p:cNvPr>
          <p:cNvSpPr txBox="1"/>
          <p:nvPr/>
        </p:nvSpPr>
        <p:spPr>
          <a:xfrm>
            <a:off x="3341599" y="397703"/>
            <a:ext cx="557901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শব্দার্থগুলোর অর্থ জেনে নেই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4E2F3-D26C-49EB-90B5-A5AE67053D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78"/>
          <a:stretch/>
        </p:blipFill>
        <p:spPr>
          <a:xfrm>
            <a:off x="4069493" y="4187253"/>
            <a:ext cx="3845035" cy="2271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60DD1A-7414-4D6D-ACD3-D3C4B82B4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57" y="1531609"/>
            <a:ext cx="3996909" cy="224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8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432C4B-04EE-49C8-AD73-D3F536A39525}"/>
              </a:ext>
            </a:extLst>
          </p:cNvPr>
          <p:cNvSpPr/>
          <p:nvPr/>
        </p:nvSpPr>
        <p:spPr>
          <a:xfrm>
            <a:off x="358924" y="599357"/>
            <a:ext cx="352854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200" dirty="0">
              <a:ln w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C6C7B0-9DAB-4251-A60F-27DD6F88D5A4}"/>
              </a:ext>
            </a:extLst>
          </p:cNvPr>
          <p:cNvSpPr/>
          <p:nvPr/>
        </p:nvSpPr>
        <p:spPr>
          <a:xfrm>
            <a:off x="2812906" y="5280141"/>
            <a:ext cx="7767351" cy="667649"/>
          </a:xfrm>
          <a:prstGeom prst="rect">
            <a:avLst/>
          </a:prstGeom>
          <a:noFill/>
          <a:ln w="15875" cmpd="thickThin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মিনার,চাঁদ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দরবার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শব্দ দিয়ে ২টি করে বাক্য লিখ।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D0A164-D2DE-4768-88ED-CD25B3FDD2B8}"/>
              </a:ext>
            </a:extLst>
          </p:cNvPr>
          <p:cNvSpPr/>
          <p:nvPr/>
        </p:nvSpPr>
        <p:spPr>
          <a:xfrm>
            <a:off x="8304532" y="583870"/>
            <a:ext cx="352854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সময়ঃ০৭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CAFE6F-F4F1-4646-BF77-8D51FD7A4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872" y="1577859"/>
            <a:ext cx="5500255" cy="3534344"/>
          </a:xfrm>
          <a:prstGeom prst="rect">
            <a:avLst/>
          </a:prstGeom>
        </p:spPr>
      </p:pic>
      <p:sp>
        <p:nvSpPr>
          <p:cNvPr id="6" name="Arrow: Chevron 5">
            <a:extLst>
              <a:ext uri="{FF2B5EF4-FFF2-40B4-BE49-F238E27FC236}">
                <a16:creationId xmlns:a16="http://schemas.microsoft.com/office/drawing/2014/main" id="{63569B70-B8A3-4161-AD4E-2D37F87185F6}"/>
              </a:ext>
            </a:extLst>
          </p:cNvPr>
          <p:cNvSpPr/>
          <p:nvPr/>
        </p:nvSpPr>
        <p:spPr>
          <a:xfrm>
            <a:off x="1991085" y="5363015"/>
            <a:ext cx="821821" cy="58477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7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AC8704-24BC-409F-9707-2326B09E8FA9}"/>
              </a:ext>
            </a:extLst>
          </p:cNvPr>
          <p:cNvSpPr/>
          <p:nvPr/>
        </p:nvSpPr>
        <p:spPr>
          <a:xfrm>
            <a:off x="3126972" y="4764021"/>
            <a:ext cx="67194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নারকেলের ঐ লম্বা মাথায় হঠাৎ দেখি কাল</a:t>
            </a:r>
          </a:p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ডাবের মতো চাঁদ উঠেছে ঠান্ডা ও গোলগাল।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27AAE5-5EDF-4EC4-9F67-53ED1744A0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8"/>
          <a:stretch/>
        </p:blipFill>
        <p:spPr>
          <a:xfrm>
            <a:off x="2867891" y="459954"/>
            <a:ext cx="6294039" cy="413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0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169C9A-27CE-41B1-BCDC-36BB4EDE317B}"/>
              </a:ext>
            </a:extLst>
          </p:cNvPr>
          <p:cNvSpPr/>
          <p:nvPr/>
        </p:nvSpPr>
        <p:spPr>
          <a:xfrm>
            <a:off x="3496998" y="4652095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ছিটকিনিটা আস্তে খুলে পেরিয়ে গেলাম ঘর</a:t>
            </a:r>
          </a:p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ঝিমধরা এই মস্ত শহর কাঁপছিলো থরথর।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78A987-51D8-4595-B0EB-C3CC9289F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8"/>
          <a:stretch/>
        </p:blipFill>
        <p:spPr>
          <a:xfrm>
            <a:off x="1363862" y="989909"/>
            <a:ext cx="4995375" cy="32985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19F685-213F-4B73-9CB1-EC785A485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7" y="989909"/>
            <a:ext cx="4381125" cy="329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arun\Desktop\m.jpg">
            <a:extLst>
              <a:ext uri="{FF2B5EF4-FFF2-40B4-BE49-F238E27FC236}">
                <a16:creationId xmlns:a16="http://schemas.microsoft.com/office/drawing/2014/main" id="{C825FA89-1E52-4FBB-A29E-902AF93FC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5991" y="710362"/>
            <a:ext cx="7169240" cy="3943636"/>
          </a:xfrm>
          <a:prstGeom prst="rect">
            <a:avLst/>
          </a:prstGeom>
          <a:noFill/>
          <a:ln w="15875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9A1820-DCDB-40AB-917A-1CAA1FD6F985}"/>
              </a:ext>
            </a:extLst>
          </p:cNvPr>
          <p:cNvSpPr/>
          <p:nvPr/>
        </p:nvSpPr>
        <p:spPr>
          <a:xfrm>
            <a:off x="2964984" y="4870276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মিনারটাকে দেখছি যেন দাঁড়িয়ে আছেন কেউ,</a:t>
            </a:r>
          </a:p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পাথরঘাটার গির্জেটা কি লাল পাথরের ঢেউ?</a:t>
            </a:r>
          </a:p>
        </p:txBody>
      </p:sp>
    </p:spTree>
    <p:extLst>
      <p:ext uri="{BB962C8B-B14F-4D97-AF65-F5344CB8AC3E}">
        <p14:creationId xmlns:p14="http://schemas.microsoft.com/office/powerpoint/2010/main" val="69118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5BBFC3-0202-4E0D-9E76-6D76C54C62DD}"/>
              </a:ext>
            </a:extLst>
          </p:cNvPr>
          <p:cNvSpPr/>
          <p:nvPr/>
        </p:nvSpPr>
        <p:spPr>
          <a:xfrm>
            <a:off x="2940595" y="4604026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দরগাতলা পার হয়ে যেই মোড় ফিরেছি বাঁয়</a:t>
            </a:r>
          </a:p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কোত্থেকে এক উটকো পাহাড় ডাক দিলো আয় আয়।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2FFDE6-7DF0-4BD0-A03C-FC3253EF3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18" y="752088"/>
            <a:ext cx="6033715" cy="33562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2BB367-46B3-42AC-8E03-881FFE702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5" y="752088"/>
            <a:ext cx="5071263" cy="335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9364D596-0486-486A-B2B5-9A826BDA4533}"/>
              </a:ext>
            </a:extLst>
          </p:cNvPr>
          <p:cNvSpPr txBox="1"/>
          <p:nvPr/>
        </p:nvSpPr>
        <p:spPr>
          <a:xfrm>
            <a:off x="4649170" y="525510"/>
            <a:ext cx="2784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36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F25D4A-0EE3-4E95-A7AD-E18DD5C5CB58}"/>
              </a:ext>
            </a:extLst>
          </p:cNvPr>
          <p:cNvSpPr/>
          <p:nvPr/>
        </p:nvSpPr>
        <p:spPr>
          <a:xfrm>
            <a:off x="601646" y="2090034"/>
            <a:ext cx="4842292" cy="36234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ভালুকা,ময়মনসিংহ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মোবাইলঃ০১৭১১৫১২১৯৬ </a:t>
            </a:r>
          </a:p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E-mail:harunbirunia@gmail.com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79336-B7BD-45EB-BDA1-C27076CE4C8F}"/>
              </a:ext>
            </a:extLst>
          </p:cNvPr>
          <p:cNvSpPr/>
          <p:nvPr/>
        </p:nvSpPr>
        <p:spPr>
          <a:xfrm>
            <a:off x="6417567" y="2072373"/>
            <a:ext cx="5279916" cy="36411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ln w="0"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n w="0"/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ln w="0"/>
                <a:latin typeface="NikoshBAN" pitchFamily="2" charset="0"/>
                <a:cs typeface="NikoshBAN" pitchFamily="2" charset="0"/>
              </a:rPr>
              <a:t>: ৬ষ্ঠ </a:t>
            </a:r>
          </a:p>
          <a:p>
            <a:pPr algn="ctr"/>
            <a:r>
              <a:rPr lang="en-US" sz="3200" b="1" dirty="0" err="1">
                <a:ln w="0"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n w="0"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ln w="0"/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>
                <a:ln w="0"/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b="1" dirty="0" err="1">
                <a:ln w="0"/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ln w="0"/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>
                <a:ln w="0"/>
                <a:latin typeface="NikoshBAN" pitchFamily="2" charset="0"/>
                <a:cs typeface="NikoshBAN" pitchFamily="2" charset="0"/>
              </a:rPr>
              <a:t>চারুপাঠ</a:t>
            </a:r>
            <a:r>
              <a:rPr lang="en-US" sz="3200" b="1" dirty="0">
                <a:ln w="0"/>
                <a:latin typeface="NikoshBAN" pitchFamily="2" charset="0"/>
                <a:cs typeface="NikoshBAN" pitchFamily="2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9391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240BEF-CFDB-48A0-8466-02A523488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03" y="801137"/>
            <a:ext cx="4897183" cy="36681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4AA578-86A6-454F-84EA-408A3BEE74B3}"/>
              </a:ext>
            </a:extLst>
          </p:cNvPr>
          <p:cNvSpPr/>
          <p:nvPr/>
        </p:nvSpPr>
        <p:spPr>
          <a:xfrm>
            <a:off x="3010249" y="4677702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পাহাড়টাকে হাত বুলিয়ে লালদিঘির ঐ পাড়</a:t>
            </a:r>
          </a:p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এগিয়ে দেখি জোনাকিদের বসেছে দরবার।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371FE2-BC78-44BA-80DD-E2003643CF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0845" y="3849299"/>
            <a:ext cx="684257" cy="693895"/>
          </a:xfrm>
          <a:prstGeom prst="ellipse">
            <a:avLst/>
          </a:prstGeom>
          <a:noFill/>
          <a:ln w="158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AB40CD-B202-4AFD-BFC9-363F1E7CD2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0191">
            <a:off x="10116916" y="2929338"/>
            <a:ext cx="697407" cy="707230"/>
          </a:xfrm>
          <a:prstGeom prst="ellipse">
            <a:avLst/>
          </a:prstGeom>
          <a:noFill/>
          <a:ln w="158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D1CA42-E8B8-404C-AF04-FB8C02533E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725" y="3547935"/>
            <a:ext cx="816897" cy="828403"/>
          </a:xfrm>
          <a:prstGeom prst="ellipse">
            <a:avLst/>
          </a:prstGeom>
          <a:noFill/>
          <a:ln w="158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DD33EC-593D-4025-892F-6A03A85CE2A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959" y="3849300"/>
            <a:ext cx="684257" cy="693895"/>
          </a:xfrm>
          <a:prstGeom prst="ellipse">
            <a:avLst/>
          </a:prstGeom>
          <a:noFill/>
          <a:ln w="158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B90F84-A80B-43F5-AFFB-585FE9D767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14" y="814097"/>
            <a:ext cx="5793535" cy="3668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BC901B-84D9-4802-ACE5-D2AAE29909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9162" y="3139358"/>
            <a:ext cx="816897" cy="828403"/>
          </a:xfrm>
          <a:prstGeom prst="ellipse">
            <a:avLst/>
          </a:prstGeom>
          <a:noFill/>
          <a:ln w="158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FC2A27-DC72-431C-B1A2-04E174A73D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202" y="3630102"/>
            <a:ext cx="848018" cy="828403"/>
          </a:xfrm>
          <a:prstGeom prst="ellipse">
            <a:avLst/>
          </a:prstGeom>
          <a:noFill/>
          <a:ln w="158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2CB85D-59DF-4B57-8CB5-370815B316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039" y="3041440"/>
            <a:ext cx="816897" cy="828403"/>
          </a:xfrm>
          <a:prstGeom prst="ellipse">
            <a:avLst/>
          </a:prstGeom>
          <a:noFill/>
          <a:ln w="15875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1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535502-0C88-42BC-8C69-18236C5F71B7}"/>
              </a:ext>
            </a:extLst>
          </p:cNvPr>
          <p:cNvSpPr/>
          <p:nvPr/>
        </p:nvSpPr>
        <p:spPr>
          <a:xfrm>
            <a:off x="3139863" y="4703114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পকেট থেকে খোলো তোমার পদ্য লেখার ভাঁজ</a:t>
            </a:r>
          </a:p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রক্তজবার ঝোঁপের কাছে কাব্য হবে আজ।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8880AF-009E-46F1-B6DD-E102FC1F6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93" y="425838"/>
            <a:ext cx="3048388" cy="40645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18EFCB-86BE-4635-9BFD-62563DBBA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99" y="425838"/>
            <a:ext cx="5413802" cy="4064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DD9DF9-188B-49E2-893A-A4EE1DFBE6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843" y="2495642"/>
            <a:ext cx="1872675" cy="199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2AB426-50F6-4735-B8E4-CFE70D744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971" y="767597"/>
            <a:ext cx="6612457" cy="41066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9CFC92-E309-4751-906C-98DA0ADDC9EE}"/>
              </a:ext>
            </a:extLst>
          </p:cNvPr>
          <p:cNvSpPr/>
          <p:nvPr/>
        </p:nvSpPr>
        <p:spPr>
          <a:xfrm>
            <a:off x="3470927" y="4964659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দিঘির কথায় উঠল হেসে ফুল পাখিরা সব</a:t>
            </a:r>
          </a:p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কাব্য হবে, কাব্য কবে-জুড়লো কলরব।</a:t>
            </a:r>
          </a:p>
        </p:txBody>
      </p:sp>
      <p:pic>
        <p:nvPicPr>
          <p:cNvPr id="4" name="Picture 4" descr="C:\Users\harun\Music\New folder (2)\source.gif">
            <a:extLst>
              <a:ext uri="{FF2B5EF4-FFF2-40B4-BE49-F238E27FC236}">
                <a16:creationId xmlns:a16="http://schemas.microsoft.com/office/drawing/2014/main" id="{C060B192-9BCB-4DB2-89EC-EC2BD45169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2425" y="2928611"/>
            <a:ext cx="902179" cy="8685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5875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pic>
        <p:nvPicPr>
          <p:cNvPr id="5" name="Picture 4" descr="C:\Users\harun\Music\New folder (2)\source.gif">
            <a:extLst>
              <a:ext uri="{FF2B5EF4-FFF2-40B4-BE49-F238E27FC236}">
                <a16:creationId xmlns:a16="http://schemas.microsoft.com/office/drawing/2014/main" id="{81659B91-E5BD-41E7-8740-DC7C3E036C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4083" y="984789"/>
            <a:ext cx="789635" cy="8685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5875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pic>
        <p:nvPicPr>
          <p:cNvPr id="6" name="Picture 3" descr="C:\Users\harun\Music\New folder (2)\giphy.gif">
            <a:extLst>
              <a:ext uri="{FF2B5EF4-FFF2-40B4-BE49-F238E27FC236}">
                <a16:creationId xmlns:a16="http://schemas.microsoft.com/office/drawing/2014/main" id="{1FA5F729-DA31-4543-BE34-A1753FB96E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8725" y="1108319"/>
            <a:ext cx="1514177" cy="112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25AAEA-AD19-4010-9B8E-24EA7618C0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0" b="89879" l="5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940" y="1854693"/>
            <a:ext cx="1349228" cy="1053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3D2C6C-9B5A-4AB0-B092-738F755997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75824" y="3188629"/>
            <a:ext cx="876807" cy="941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483151-29C6-48E5-B204-4D01378ADF8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836" y="858039"/>
            <a:ext cx="1133364" cy="868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479692-221F-42C5-ADB3-6A315DE69A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71814" y="1521904"/>
            <a:ext cx="876807" cy="9415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F41530-B85A-4417-BE11-7E6908DB01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78266" y="700949"/>
            <a:ext cx="876807" cy="9415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02048D-94CE-4168-AA57-BF803B1364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11521" y="1356440"/>
            <a:ext cx="876807" cy="9415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B4A0A2-3EF4-4697-B7C3-A6CDAD1B3DB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362" y="1482234"/>
            <a:ext cx="1133364" cy="8685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15CD4C-7534-4BAF-9DA2-E4C5A4C0E5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37421" y="1852575"/>
            <a:ext cx="876807" cy="94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C40E50-DC13-40E7-AAD5-727D002C355C}"/>
              </a:ext>
            </a:extLst>
          </p:cNvPr>
          <p:cNvSpPr/>
          <p:nvPr/>
        </p:nvSpPr>
        <p:spPr>
          <a:xfrm>
            <a:off x="2815519" y="5208087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 আর করি পকেট থেকে খুলে ছড়ার বই</a:t>
            </a:r>
          </a:p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পাখির কাছে, ফুলের কাছে মনের কথা কই।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84196-9EFA-43FD-B734-BF8805716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-547" r="50689" b="11410"/>
          <a:stretch/>
        </p:blipFill>
        <p:spPr>
          <a:xfrm>
            <a:off x="818492" y="268811"/>
            <a:ext cx="3526972" cy="50129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0706EB-8FAF-4E80-AA3D-D4F58C39D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473" y="308163"/>
            <a:ext cx="2925590" cy="2966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EF2D82-B443-4857-8090-D73B0C446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464" y="308164"/>
            <a:ext cx="3730171" cy="49735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9DAF9B-7066-4E0A-A3C0-0CB7174118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548" y="3274564"/>
            <a:ext cx="2896515" cy="200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B89661-9644-4E69-AFC4-1A9F986623DE}"/>
              </a:ext>
            </a:extLst>
          </p:cNvPr>
          <p:cNvSpPr/>
          <p:nvPr/>
        </p:nvSpPr>
        <p:spPr>
          <a:xfrm>
            <a:off x="360608" y="541962"/>
            <a:ext cx="249342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3200" dirty="0">
              <a:ln w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644E3D-987D-4C28-B8BE-95978A4D3579}"/>
              </a:ext>
            </a:extLst>
          </p:cNvPr>
          <p:cNvSpPr/>
          <p:nvPr/>
        </p:nvSpPr>
        <p:spPr>
          <a:xfrm>
            <a:off x="1122608" y="5480239"/>
            <a:ext cx="11475076" cy="788074"/>
          </a:xfrm>
          <a:prstGeom prst="rect">
            <a:avLst/>
          </a:prstGeom>
          <a:noFill/>
          <a:ln w="12700" cmpd="thickThin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‘পাখির কাছে ফুলের কাছে’ কবিতায় প্রকৃতির </a:t>
            </a:r>
            <a:r>
              <a:rPr lang="en-US" sz="3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3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সৌন্দর্য ফুটে উঠেছে তা ব্যাখ্যা কর।</a:t>
            </a:r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FD507A-475B-4B42-999B-33B7C9C18F3A}"/>
              </a:ext>
            </a:extLst>
          </p:cNvPr>
          <p:cNvSpPr/>
          <p:nvPr/>
        </p:nvSpPr>
        <p:spPr>
          <a:xfrm>
            <a:off x="9130536" y="541961"/>
            <a:ext cx="249342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সময়ঃ৭মিনিট </a:t>
            </a:r>
            <a:endParaRPr lang="en-US" sz="3200" dirty="0">
              <a:ln w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E8EF81-9A21-4D13-A90B-E24C6A247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1" y="1377761"/>
            <a:ext cx="6414655" cy="360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50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4289F4-2B9C-485D-8320-8ABC9F58BDAC}"/>
              </a:ext>
            </a:extLst>
          </p:cNvPr>
          <p:cNvSpPr txBox="1"/>
          <p:nvPr/>
        </p:nvSpPr>
        <p:spPr>
          <a:xfrm>
            <a:off x="2382982" y="781744"/>
            <a:ext cx="7481454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নারকল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মাথায়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উঠতে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দেথতে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B3B1EF-C50F-4204-B765-095FB4EB1573}"/>
              </a:ext>
            </a:extLst>
          </p:cNvPr>
          <p:cNvSpPr/>
          <p:nvPr/>
        </p:nvSpPr>
        <p:spPr>
          <a:xfrm>
            <a:off x="3916092" y="234635"/>
            <a:ext cx="35285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n w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5D4540-4755-469D-B833-715C821E2F8F}"/>
              </a:ext>
            </a:extLst>
          </p:cNvPr>
          <p:cNvSpPr txBox="1"/>
          <p:nvPr/>
        </p:nvSpPr>
        <p:spPr>
          <a:xfrm>
            <a:off x="2382982" y="1305731"/>
            <a:ext cx="7481454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মিনারটাকে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042E5D-3AAF-42E8-AD9B-4C8A64700601}"/>
              </a:ext>
            </a:extLst>
          </p:cNvPr>
          <p:cNvSpPr txBox="1"/>
          <p:nvPr/>
        </p:nvSpPr>
        <p:spPr>
          <a:xfrm>
            <a:off x="2382982" y="1587084"/>
            <a:ext cx="9116290" cy="446276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৩. কবি আল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করেন?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পত্রিকার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৫. জোনাকিদের দরবার কোথায় বসেছে?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পাখিরা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কলরব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85F922-3BDF-405B-B101-59C662D35736}"/>
              </a:ext>
            </a:extLst>
          </p:cNvPr>
          <p:cNvSpPr/>
          <p:nvPr/>
        </p:nvSpPr>
        <p:spPr>
          <a:xfrm>
            <a:off x="242454" y="5047887"/>
            <a:ext cx="11707091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১.চাঁদ, ২.কেউ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দাঁডিয়ে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৩.১৯৩৬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৪.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গণকন্ঠ ও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কর্ণফুলী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 ০৫.লালদিঘির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 ০৬.কাব্য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6315A2-1A30-4C1D-87FE-BFC9CCF438A0}"/>
              </a:ext>
            </a:extLst>
          </p:cNvPr>
          <p:cNvSpPr/>
          <p:nvPr/>
        </p:nvSpPr>
        <p:spPr>
          <a:xfrm>
            <a:off x="876993" y="5082914"/>
            <a:ext cx="863138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206866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3">
            <a:extLst>
              <a:ext uri="{FF2B5EF4-FFF2-40B4-BE49-F238E27FC236}">
                <a16:creationId xmlns:a16="http://schemas.microsoft.com/office/drawing/2014/main" id="{6D19A039-664E-4527-9609-BD2A8B9F311F}"/>
              </a:ext>
            </a:extLst>
          </p:cNvPr>
          <p:cNvSpPr/>
          <p:nvPr/>
        </p:nvSpPr>
        <p:spPr>
          <a:xfrm>
            <a:off x="3890753" y="723434"/>
            <a:ext cx="3524200" cy="1045971"/>
          </a:xfrm>
          <a:prstGeom prst="wedgeRectCallout">
            <a:avLst>
              <a:gd name="adj1" fmla="val -47448"/>
              <a:gd name="adj2" fmla="val 61918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62FC44-80DC-499E-80FA-D37FF81A2DCE}"/>
              </a:ext>
            </a:extLst>
          </p:cNvPr>
          <p:cNvSpPr/>
          <p:nvPr/>
        </p:nvSpPr>
        <p:spPr>
          <a:xfrm>
            <a:off x="2114204" y="5294385"/>
            <a:ext cx="9326880" cy="674250"/>
          </a:xfrm>
          <a:prstGeom prst="rect">
            <a:avLst/>
          </a:prstGeom>
          <a:noFill/>
          <a:ln w="15875" cmpd="thickThin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বিভিন্ন অংশ অবলম্বনে একাধিক ছবি এঁকে নিয়ে আসবে।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7FEEE05C-E84E-4BEA-A1FB-6805704CDC7E}"/>
              </a:ext>
            </a:extLst>
          </p:cNvPr>
          <p:cNvSpPr/>
          <p:nvPr/>
        </p:nvSpPr>
        <p:spPr>
          <a:xfrm>
            <a:off x="1446415" y="5453149"/>
            <a:ext cx="667789" cy="382386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235CCC-1BC9-4079-89C2-247FAE287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09" y="1769405"/>
            <a:ext cx="4509654" cy="30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4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E171CB-A7F5-435F-A3B3-586A21B27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718" y="720253"/>
            <a:ext cx="7244292" cy="5438792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00A36DC8-1C97-4A14-A8C7-24F605A15298}"/>
              </a:ext>
            </a:extLst>
          </p:cNvPr>
          <p:cNvSpPr txBox="1"/>
          <p:nvPr/>
        </p:nvSpPr>
        <p:spPr>
          <a:xfrm>
            <a:off x="11932920" y="5678905"/>
            <a:ext cx="4008815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b="1" dirty="0" err="1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ln w="11430"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202CB3-1269-41C7-9C3E-34333D5A4F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3519" y="5198732"/>
            <a:ext cx="3861403" cy="192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8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-0.4918 -0.6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96" y="-30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76263 -0.572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38" y="-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E1EAC6-4B0C-4BD5-AFB3-3A358B38D815}"/>
              </a:ext>
            </a:extLst>
          </p:cNvPr>
          <p:cNvSpPr/>
          <p:nvPr/>
        </p:nvSpPr>
        <p:spPr>
          <a:xfrm>
            <a:off x="2888923" y="1097443"/>
            <a:ext cx="6768889" cy="412708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72C99BBC-8B56-4965-8AAC-729A736AE849}"/>
              </a:ext>
            </a:extLst>
          </p:cNvPr>
          <p:cNvSpPr txBox="1"/>
          <p:nvPr/>
        </p:nvSpPr>
        <p:spPr>
          <a:xfrm>
            <a:off x="2071351" y="5494052"/>
            <a:ext cx="8049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মনোমুগ্ধকর দৃশ্য।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56C54DF-FE27-4915-8AFF-2F87F99E13C1}"/>
              </a:ext>
            </a:extLst>
          </p:cNvPr>
          <p:cNvSpPr txBox="1"/>
          <p:nvPr/>
        </p:nvSpPr>
        <p:spPr>
          <a:xfrm>
            <a:off x="1627321" y="252872"/>
            <a:ext cx="9039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B6CD20A-E7C0-401E-92C9-A5240F40FA06}"/>
              </a:ext>
            </a:extLst>
          </p:cNvPr>
          <p:cNvSpPr txBox="1"/>
          <p:nvPr/>
        </p:nvSpPr>
        <p:spPr>
          <a:xfrm>
            <a:off x="3383533" y="5494052"/>
            <a:ext cx="585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গ্রাম বাংলার সৌন্দর্য।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09270F-57BC-4CE2-A730-56212E39B53A}"/>
              </a:ext>
            </a:extLst>
          </p:cNvPr>
          <p:cNvSpPr txBox="1"/>
          <p:nvPr/>
        </p:nvSpPr>
        <p:spPr>
          <a:xfrm>
            <a:off x="3057240" y="5529695"/>
            <a:ext cx="7063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প্রকৃতি,ফুল,পাখি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সব মিলে অপরূপ সৌন্দর্য।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7248B5-8E7A-4A8A-9AA8-C1FE9965FEB9}"/>
              </a:ext>
            </a:extLst>
          </p:cNvPr>
          <p:cNvSpPr/>
          <p:nvPr/>
        </p:nvSpPr>
        <p:spPr>
          <a:xfrm>
            <a:off x="2927826" y="1110989"/>
            <a:ext cx="6691085" cy="412708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AE4FB7-8451-4620-B6A8-2531FD36D720}"/>
              </a:ext>
            </a:extLst>
          </p:cNvPr>
          <p:cNvSpPr/>
          <p:nvPr/>
        </p:nvSpPr>
        <p:spPr>
          <a:xfrm>
            <a:off x="2966727" y="1133086"/>
            <a:ext cx="6691085" cy="412708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7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75E0E9-E572-47E8-B061-DFE200D7D5FA}"/>
              </a:ext>
            </a:extLst>
          </p:cNvPr>
          <p:cNvSpPr/>
          <p:nvPr/>
        </p:nvSpPr>
        <p:spPr>
          <a:xfrm>
            <a:off x="1977146" y="346610"/>
            <a:ext cx="7987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1143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</a:t>
            </a:r>
            <a:r>
              <a:rPr lang="en-US" sz="3600" dirty="0" err="1">
                <a:ln w="1143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E3FEBF-CC67-47C1-B15D-0DBFF7873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6" y="1068442"/>
            <a:ext cx="4457077" cy="51299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9C88F0-B270-45CD-A8A8-EB4DE49678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7097" flipH="1">
            <a:off x="7631421" y="3877885"/>
            <a:ext cx="4057730" cy="204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7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25482 -0.31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7" y="-15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24752 -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B452F5-7DB2-4D4F-ABA4-FF22B5F485BC}"/>
              </a:ext>
            </a:extLst>
          </p:cNvPr>
          <p:cNvSpPr/>
          <p:nvPr/>
        </p:nvSpPr>
        <p:spPr>
          <a:xfrm>
            <a:off x="5875987" y="1424111"/>
            <a:ext cx="4214747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আল মাহমুদ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E70F7-CCCA-490A-B367-F241C8BE2830}"/>
              </a:ext>
            </a:extLst>
          </p:cNvPr>
          <p:cNvSpPr txBox="1"/>
          <p:nvPr/>
        </p:nvSpPr>
        <p:spPr>
          <a:xfrm>
            <a:off x="1695796" y="716225"/>
            <a:ext cx="7897091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পাঠঃপাখির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কাছে ফুলের কাছে</a:t>
            </a:r>
            <a:endParaRPr lang="en-US" sz="4000" b="1" dirty="0">
              <a:ln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A37757-5DCF-4F7F-9EEB-311E864CF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48" y="1747276"/>
            <a:ext cx="4214746" cy="44312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0145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C3A398-C808-42C6-957D-348F6D017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557" y="573026"/>
            <a:ext cx="2833369" cy="1012760"/>
          </a:xfrm>
          <a:prstGeom prst="rect">
            <a:avLst/>
          </a:prstGeom>
        </p:spPr>
      </p:pic>
      <p:sp>
        <p:nvSpPr>
          <p:cNvPr id="3" name="Arrow: Chevron 2">
            <a:extLst>
              <a:ext uri="{FF2B5EF4-FFF2-40B4-BE49-F238E27FC236}">
                <a16:creationId xmlns:a16="http://schemas.microsoft.com/office/drawing/2014/main" id="{9BD5D0D5-4BCD-4CE0-9DA6-0B0ADFAC3FD1}"/>
              </a:ext>
            </a:extLst>
          </p:cNvPr>
          <p:cNvSpPr/>
          <p:nvPr/>
        </p:nvSpPr>
        <p:spPr>
          <a:xfrm>
            <a:off x="1810542" y="2812473"/>
            <a:ext cx="544731" cy="373964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CA38B4F8-5606-4291-AA7D-6276150623FD}"/>
              </a:ext>
            </a:extLst>
          </p:cNvPr>
          <p:cNvSpPr/>
          <p:nvPr/>
        </p:nvSpPr>
        <p:spPr>
          <a:xfrm>
            <a:off x="1810541" y="3607778"/>
            <a:ext cx="544731" cy="373964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2F559B76-7387-40E7-A884-34DC4FD75380}"/>
              </a:ext>
            </a:extLst>
          </p:cNvPr>
          <p:cNvSpPr/>
          <p:nvPr/>
        </p:nvSpPr>
        <p:spPr>
          <a:xfrm>
            <a:off x="1810539" y="4317293"/>
            <a:ext cx="544731" cy="373964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E2586876-CB71-479B-867C-2D371A6C188B}"/>
              </a:ext>
            </a:extLst>
          </p:cNvPr>
          <p:cNvSpPr/>
          <p:nvPr/>
        </p:nvSpPr>
        <p:spPr>
          <a:xfrm>
            <a:off x="1810539" y="5033356"/>
            <a:ext cx="544731" cy="373964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0B7D752C-F724-4357-9A9B-A84806DEE795}"/>
              </a:ext>
            </a:extLst>
          </p:cNvPr>
          <p:cNvSpPr/>
          <p:nvPr/>
        </p:nvSpPr>
        <p:spPr>
          <a:xfrm>
            <a:off x="2355270" y="3471322"/>
            <a:ext cx="9826080" cy="705735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২. কবিতাটি শুদ্ধ উচ্চারণে পড়তে পারবে;</a:t>
            </a:r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584C012C-4618-495F-A801-2C40D719985E}"/>
              </a:ext>
            </a:extLst>
          </p:cNvPr>
          <p:cNvSpPr/>
          <p:nvPr/>
        </p:nvSpPr>
        <p:spPr>
          <a:xfrm>
            <a:off x="2365920" y="2664608"/>
            <a:ext cx="9826080" cy="705735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noFill/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১. কবি পরিচিতি উল্লেখ করতে পারবে</a:t>
            </a:r>
            <a:r>
              <a:rPr lang="en-US" sz="28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A2267A66-6446-4F5A-993C-A608A29C4CC9}"/>
              </a:ext>
            </a:extLst>
          </p:cNvPr>
          <p:cNvSpPr/>
          <p:nvPr/>
        </p:nvSpPr>
        <p:spPr>
          <a:xfrm>
            <a:off x="2250604" y="4169816"/>
            <a:ext cx="9826081" cy="705735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৩. নতুন শব্দগুলোর অর্থসহ বাক্য গঠন করতে পারবে;</a:t>
            </a:r>
          </a:p>
        </p:txBody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D639942E-6DC1-4B2A-894C-DC7E5C4F4345}"/>
              </a:ext>
            </a:extLst>
          </p:cNvPr>
          <p:cNvSpPr/>
          <p:nvPr/>
        </p:nvSpPr>
        <p:spPr>
          <a:xfrm>
            <a:off x="2250604" y="4875551"/>
            <a:ext cx="9799682" cy="705735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5400">
            <a:noFill/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623888" indent="-623888">
              <a:defRPr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কবিতায় প্রকৃতির যে বিচিত্র সৌন্দর্য ফুটে উঠেছে তা ব্যাখ্যা করতে পারবে।</a:t>
            </a:r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E15DB263-2AA7-429E-A514-0501922BC22E}"/>
              </a:ext>
            </a:extLst>
          </p:cNvPr>
          <p:cNvSpPr/>
          <p:nvPr/>
        </p:nvSpPr>
        <p:spPr>
          <a:xfrm>
            <a:off x="2355270" y="1971981"/>
            <a:ext cx="7315203" cy="705735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noFill/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এই</a:t>
            </a:r>
            <a:r>
              <a:rPr lang="en-US" sz="32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পা</a:t>
            </a:r>
            <a:r>
              <a:rPr lang="en-US" sz="2800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ঠ</a:t>
            </a:r>
            <a:r>
              <a:rPr lang="en-US" sz="28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শে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ষে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………</a:t>
            </a:r>
            <a:endParaRPr lang="en-US" sz="32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0934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6B1960-370F-410A-9227-3778C1D6A2A8}"/>
              </a:ext>
            </a:extLst>
          </p:cNvPr>
          <p:cNvSpPr/>
          <p:nvPr/>
        </p:nvSpPr>
        <p:spPr>
          <a:xfrm>
            <a:off x="4210549" y="5491173"/>
            <a:ext cx="398401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হচ্ছেন</a:t>
            </a:r>
            <a:r>
              <a:rPr lang="en-US" sz="3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মাহমুদ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EDA547-FBDA-424D-B0E8-2C1798434155}"/>
              </a:ext>
            </a:extLst>
          </p:cNvPr>
          <p:cNvSpPr txBox="1"/>
          <p:nvPr/>
        </p:nvSpPr>
        <p:spPr>
          <a:xfrm>
            <a:off x="4234411" y="494764"/>
            <a:ext cx="3625074" cy="615553"/>
          </a:xfrm>
          <a:prstGeom prst="rect">
            <a:avLst/>
          </a:prstGeom>
          <a:noFill/>
          <a:ln w="15875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E8FC1-D509-41B8-92F1-CA5FD010EB13}"/>
              </a:ext>
            </a:extLst>
          </p:cNvPr>
          <p:cNvSpPr txBox="1"/>
          <p:nvPr/>
        </p:nvSpPr>
        <p:spPr>
          <a:xfrm>
            <a:off x="3592285" y="1130954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latin typeface="NikoshBAN" pitchFamily="2" charset="0"/>
                <a:cs typeface="NikoshBAN" pitchFamily="2" charset="0"/>
              </a:rPr>
              <a:t>তোমরা কী তাঁকে চিন?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31F2CF-4111-4A3A-9789-3ABD0CE19B6F}"/>
              </a:ext>
            </a:extLst>
          </p:cNvPr>
          <p:cNvSpPr txBox="1"/>
          <p:nvPr/>
        </p:nvSpPr>
        <p:spPr>
          <a:xfrm>
            <a:off x="3753348" y="1143104"/>
            <a:ext cx="4441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latin typeface="NikoshBAN" pitchFamily="2" charset="0"/>
                <a:cs typeface="NikoshBAN" pitchFamily="2" charset="0"/>
              </a:rPr>
              <a:t>কবি ও লেখক ‍</a:t>
            </a:r>
          </a:p>
        </p:txBody>
      </p:sp>
      <p:sp>
        <p:nvSpPr>
          <p:cNvPr id="6" name="Rounded Rectangle 45">
            <a:extLst>
              <a:ext uri="{FF2B5EF4-FFF2-40B4-BE49-F238E27FC236}">
                <a16:creationId xmlns:a16="http://schemas.microsoft.com/office/drawing/2014/main" id="{64BCB295-34A6-40DC-A818-77558FF127D7}"/>
              </a:ext>
            </a:extLst>
          </p:cNvPr>
          <p:cNvSpPr/>
          <p:nvPr/>
        </p:nvSpPr>
        <p:spPr>
          <a:xfrm>
            <a:off x="993548" y="1159775"/>
            <a:ext cx="2950185" cy="2179748"/>
          </a:xfrm>
          <a:prstGeom prst="round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 মাহমুদ খ্যাতিমান কবি। তিনি ১৯৩৬ সালে ব্রাহ্মণবাড়িয়া জেলার মোড়াইল গ্রামে জন্মগ্রহণ করেন। </a:t>
            </a:r>
          </a:p>
        </p:txBody>
      </p:sp>
      <p:sp>
        <p:nvSpPr>
          <p:cNvPr id="7" name="Rounded Rectangle 46">
            <a:extLst>
              <a:ext uri="{FF2B5EF4-FFF2-40B4-BE49-F238E27FC236}">
                <a16:creationId xmlns:a16="http://schemas.microsoft.com/office/drawing/2014/main" id="{9A6B1A5F-4877-427F-ADE3-AFAA6EEDA493}"/>
              </a:ext>
            </a:extLst>
          </p:cNvPr>
          <p:cNvSpPr/>
          <p:nvPr/>
        </p:nvSpPr>
        <p:spPr>
          <a:xfrm>
            <a:off x="1046539" y="4238848"/>
            <a:ext cx="2971800" cy="1990192"/>
          </a:xfrm>
          <a:prstGeom prst="round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ব্রাহ্মণবাড়িয়ার জর্জ সিক্সথ স্কুল থেকে প্রবেশিকা পাস করেন।</a:t>
            </a:r>
          </a:p>
        </p:txBody>
      </p:sp>
      <p:sp>
        <p:nvSpPr>
          <p:cNvPr id="8" name="Rounded Rectangle 47">
            <a:extLst>
              <a:ext uri="{FF2B5EF4-FFF2-40B4-BE49-F238E27FC236}">
                <a16:creationId xmlns:a16="http://schemas.microsoft.com/office/drawing/2014/main" id="{8696D50E-6064-4B42-A464-8B4A4F1A2BD3}"/>
              </a:ext>
            </a:extLst>
          </p:cNvPr>
          <p:cNvSpPr/>
          <p:nvPr/>
        </p:nvSpPr>
        <p:spPr>
          <a:xfrm>
            <a:off x="8170111" y="4178678"/>
            <a:ext cx="2971800" cy="2110532"/>
          </a:xfrm>
          <a:prstGeom prst="round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সাংবাদিকতা ও চাকরি ছিল তাঁর পেশা। তিনি ‘গণকন্ঠ’ ও ‘কর্ণফুলী’ পত্রিকার সম্পাদক ছিলেন।</a:t>
            </a:r>
          </a:p>
          <a:p>
            <a:pPr algn="ctr"/>
            <a:endParaRPr lang="en-US" sz="24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48">
            <a:extLst>
              <a:ext uri="{FF2B5EF4-FFF2-40B4-BE49-F238E27FC236}">
                <a16:creationId xmlns:a16="http://schemas.microsoft.com/office/drawing/2014/main" id="{ACFF3D79-94F2-44F8-A81A-960DE001602E}"/>
              </a:ext>
            </a:extLst>
          </p:cNvPr>
          <p:cNvSpPr/>
          <p:nvPr/>
        </p:nvSpPr>
        <p:spPr>
          <a:xfrm>
            <a:off x="8282684" y="1358722"/>
            <a:ext cx="2971800" cy="2070278"/>
          </a:xfrm>
          <a:prstGeom prst="round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বাংলাদেশ শিল্পকলা একাডেমিতে চাকরি নেন এবং পরিচালক হিসেবে ১৯৯৫ সালে অবসরগ্রহণ করেন।</a:t>
            </a:r>
          </a:p>
          <a:p>
            <a:pPr algn="ctr"/>
            <a:endParaRPr lang="en-US" sz="24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600FC5-35C2-4186-96C0-CC8B900BE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663" y="1736366"/>
            <a:ext cx="3525085" cy="36190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13134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4" grpId="1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2918C2-DDA6-4C6A-A34C-EDB467BC2219}"/>
              </a:ext>
            </a:extLst>
          </p:cNvPr>
          <p:cNvSpPr txBox="1"/>
          <p:nvPr/>
        </p:nvSpPr>
        <p:spPr>
          <a:xfrm>
            <a:off x="4203110" y="245771"/>
            <a:ext cx="3625074" cy="61555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n w="0"/>
                <a:latin typeface="NikoshBAN" pitchFamily="2" charset="0"/>
                <a:cs typeface="NikoshBAN" pitchFamily="2" charset="0"/>
              </a:rPr>
              <a:t>কবি পরিচিতি</a:t>
            </a:r>
          </a:p>
        </p:txBody>
      </p:sp>
      <p:sp>
        <p:nvSpPr>
          <p:cNvPr id="3" name="Rounded Rectangle 28">
            <a:extLst>
              <a:ext uri="{FF2B5EF4-FFF2-40B4-BE49-F238E27FC236}">
                <a16:creationId xmlns:a16="http://schemas.microsoft.com/office/drawing/2014/main" id="{C8BF742A-ED97-460C-8275-DA605BE6368D}"/>
              </a:ext>
            </a:extLst>
          </p:cNvPr>
          <p:cNvSpPr/>
          <p:nvPr/>
        </p:nvSpPr>
        <p:spPr>
          <a:xfrm>
            <a:off x="399116" y="4942677"/>
            <a:ext cx="11233063" cy="1173620"/>
          </a:xfrm>
          <a:prstGeom prst="round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সাহিত্যে অসাধারণ অবদানের জন্য বাংলা একাডেমি পুরস্কার ও একুশে পদকসহ বহু পুরস্কারে ভূষিত হন। তিনি ১৫ ফ্রেব্রুয়ারি ২০১৯ সালে মৃত্যুবরণ করেন।</a:t>
            </a: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1BD2752D-AC10-4137-B381-7FA45B6D17BF}"/>
              </a:ext>
            </a:extLst>
          </p:cNvPr>
          <p:cNvSpPr/>
          <p:nvPr/>
        </p:nvSpPr>
        <p:spPr>
          <a:xfrm>
            <a:off x="399116" y="4328657"/>
            <a:ext cx="11707195" cy="1681870"/>
          </a:xfrm>
          <a:prstGeom prst="round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তাঁর প্রকাশিত উল্লেখযোগ্য</a:t>
            </a:r>
          </a:p>
          <a:p>
            <a:pPr algn="ctr"/>
            <a:r>
              <a:rPr lang="en-US" sz="320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বইগুলো হলো ‘লোক-লোকান্তর’,‘কালের কলস’,‘সোনালী কাবিন’,‘মায়াবী পর্দা দুলে উঠো’,‘মিথ্যেবাদী রাখাল’,‘একচক্ষু হরিণ’,‘আরব্য রজনীর রাজহাঁস’,পাখির কাছে ফুলের কাছে ইত্যাদি।</a:t>
            </a:r>
          </a:p>
          <a:p>
            <a:pPr algn="ctr"/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AD4A0B-D3A1-42E9-87E2-7A529C838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618" y="836811"/>
            <a:ext cx="3307321" cy="339551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0592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9039BC-0A1A-4E35-AFD9-442BDA7C2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52" y="457200"/>
            <a:ext cx="4497675" cy="60222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827272-CBF5-4056-AFB5-2CDECF99B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601" y="880796"/>
            <a:ext cx="4328535" cy="17436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06FF2C-865A-4845-8CC4-225E1050AB4D}"/>
              </a:ext>
            </a:extLst>
          </p:cNvPr>
          <p:cNvSpPr/>
          <p:nvPr/>
        </p:nvSpPr>
        <p:spPr>
          <a:xfrm>
            <a:off x="5555673" y="720436"/>
            <a:ext cx="96982" cy="55695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09B3BC-0CCF-4725-99E3-4ED4C4580ADC}"/>
              </a:ext>
            </a:extLst>
          </p:cNvPr>
          <p:cNvGrpSpPr/>
          <p:nvPr/>
        </p:nvGrpSpPr>
        <p:grpSpPr>
          <a:xfrm>
            <a:off x="6669242" y="3098940"/>
            <a:ext cx="2037157" cy="1871005"/>
            <a:chOff x="9160724" y="618977"/>
            <a:chExt cx="2037157" cy="18710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FDB879F-628B-427D-BA5A-E3F5F1C49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22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737" y="618977"/>
              <a:ext cx="1976144" cy="187100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51D1E7-78F9-4DAA-B721-52653BF77C0F}"/>
                </a:ext>
              </a:extLst>
            </p:cNvPr>
            <p:cNvSpPr/>
            <p:nvPr/>
          </p:nvSpPr>
          <p:spPr>
            <a:xfrm>
              <a:off x="9160724" y="1156862"/>
              <a:ext cx="2016369" cy="1150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আদর্শ</a:t>
              </a:r>
            </a:p>
            <a:p>
              <a:pPr algn="ctr">
                <a:lnSpc>
                  <a:spcPct val="75000"/>
                </a:lnSpc>
              </a:pPr>
              <a:r>
                <a: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</a:p>
          </p:txBody>
        </p:sp>
      </p:grpSp>
      <p:pic>
        <p:nvPicPr>
          <p:cNvPr id="8" name="পাখির_কাছে_ফুলের_কাছে_ _আল_মাহমুদ_(Foysal_Aziz’s_Recitation)(144p)_1">
            <a:hlinkClick r:id="" action="ppaction://media"/>
            <a:extLst>
              <a:ext uri="{FF2B5EF4-FFF2-40B4-BE49-F238E27FC236}">
                <a16:creationId xmlns:a16="http://schemas.microsoft.com/office/drawing/2014/main" id="{BB6F9F3D-BE95-40ED-8D82-309914065A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68562" y="4233598"/>
            <a:ext cx="863890" cy="755636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6E4B3BB0-B256-4A3D-B1C2-87077C97255E}"/>
              </a:ext>
            </a:extLst>
          </p:cNvPr>
          <p:cNvSpPr/>
          <p:nvPr/>
        </p:nvSpPr>
        <p:spPr>
          <a:xfrm>
            <a:off x="10219082" y="2624402"/>
            <a:ext cx="958654" cy="1365707"/>
          </a:xfrm>
          <a:prstGeom prst="wedgeEllipseCallou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6621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611</Words>
  <Application>Microsoft Office PowerPoint</Application>
  <PresentationFormat>Widescreen</PresentationFormat>
  <Paragraphs>99</Paragraphs>
  <Slides>27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165</cp:revision>
  <dcterms:created xsi:type="dcterms:W3CDTF">2021-06-01T16:29:26Z</dcterms:created>
  <dcterms:modified xsi:type="dcterms:W3CDTF">2021-06-17T16:20:52Z</dcterms:modified>
</cp:coreProperties>
</file>