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6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96157-A5E0-414C-92F9-689C817E21F0}" type="datetimeFigureOut">
              <a:rPr lang="en-US" smtClean="0"/>
              <a:t>18-Jun-21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E480D7-2EE4-4A97-A493-9A5DD0F37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97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480D7-2EE4-4A97-A493-9A5DD0F378E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976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841D-95F8-424E-B619-3F03C7F6A855}" type="datetimeFigureOut">
              <a:rPr lang="en-US" smtClean="0"/>
              <a:t>18-Jun-21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0A37-8B9A-4ED5-AA08-CA5F0EDCF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313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841D-95F8-424E-B619-3F03C7F6A855}" type="datetimeFigureOut">
              <a:rPr lang="en-US" smtClean="0"/>
              <a:t>18-Jun-21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0A37-8B9A-4ED5-AA08-CA5F0EDCF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6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841D-95F8-424E-B619-3F03C7F6A855}" type="datetimeFigureOut">
              <a:rPr lang="en-US" smtClean="0"/>
              <a:t>18-Jun-21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0A37-8B9A-4ED5-AA08-CA5F0EDCF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103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841D-95F8-424E-B619-3F03C7F6A855}" type="datetimeFigureOut">
              <a:rPr lang="en-US" smtClean="0"/>
              <a:t>18-Jun-21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0A37-8B9A-4ED5-AA08-CA5F0EDCF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75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841D-95F8-424E-B619-3F03C7F6A855}" type="datetimeFigureOut">
              <a:rPr lang="en-US" smtClean="0"/>
              <a:t>18-Jun-21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0A37-8B9A-4ED5-AA08-CA5F0EDCF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16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841D-95F8-424E-B619-3F03C7F6A855}" type="datetimeFigureOut">
              <a:rPr lang="en-US" smtClean="0"/>
              <a:t>18-Jun-21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0A37-8B9A-4ED5-AA08-CA5F0EDCF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830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841D-95F8-424E-B619-3F03C7F6A855}" type="datetimeFigureOut">
              <a:rPr lang="en-US" smtClean="0"/>
              <a:t>18-Jun-21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0A37-8B9A-4ED5-AA08-CA5F0EDCF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554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841D-95F8-424E-B619-3F03C7F6A855}" type="datetimeFigureOut">
              <a:rPr lang="en-US" smtClean="0"/>
              <a:t>18-Jun-21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0A37-8B9A-4ED5-AA08-CA5F0EDCF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41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841D-95F8-424E-B619-3F03C7F6A855}" type="datetimeFigureOut">
              <a:rPr lang="en-US" smtClean="0"/>
              <a:t>18-Jun-21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0A37-8B9A-4ED5-AA08-CA5F0EDCF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99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841D-95F8-424E-B619-3F03C7F6A855}" type="datetimeFigureOut">
              <a:rPr lang="en-US" smtClean="0"/>
              <a:t>18-Jun-21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0A37-8B9A-4ED5-AA08-CA5F0EDCF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5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841D-95F8-424E-B619-3F03C7F6A855}" type="datetimeFigureOut">
              <a:rPr lang="en-US" smtClean="0"/>
              <a:t>18-Jun-21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0A37-8B9A-4ED5-AA08-CA5F0EDCF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366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B841D-95F8-424E-B619-3F03C7F6A855}" type="datetimeFigureOut">
              <a:rPr lang="en-US" smtClean="0"/>
              <a:t>18-Jun-21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F0A37-8B9A-4ED5-AA08-CA5F0EDCF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888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7104" y="2817591"/>
            <a:ext cx="6915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বিসমিল্লাহির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রাহমানির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রাহিম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55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203510" y="559558"/>
            <a:ext cx="4503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 দুইটি রাশি দেওয়া আছে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03510" y="2047164"/>
            <a:ext cx="5213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 রাশি=১১    দ্বিতীয় রাশি=১৮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203510" y="2913234"/>
            <a:ext cx="5554638" cy="2092880"/>
            <a:chOff x="4203510" y="2913234"/>
            <a:chExt cx="5554638" cy="2092880"/>
          </a:xfrm>
        </p:grpSpPr>
        <p:grpSp>
          <p:nvGrpSpPr>
            <p:cNvPr id="2" name="Group 1"/>
            <p:cNvGrpSpPr/>
            <p:nvPr/>
          </p:nvGrpSpPr>
          <p:grpSpPr>
            <a:xfrm>
              <a:off x="4203510" y="2913234"/>
              <a:ext cx="5554638" cy="1000273"/>
              <a:chOff x="4203510" y="2913234"/>
              <a:chExt cx="5554638" cy="1000273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4203510" y="3097900"/>
                <a:ext cx="406703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সুতরাং রাশি দুইটির অনুপাত 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8243245" y="2913234"/>
                <a:ext cx="141936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প্রথম রাশি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 flipV="1">
                <a:off x="8311488" y="3390287"/>
                <a:ext cx="1282889" cy="1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8243248" y="3390287"/>
                <a:ext cx="15149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দ্বিতীয় রাশি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7861110" y="3975062"/>
              <a:ext cx="1897038" cy="1031052"/>
              <a:chOff x="4913194" y="4726429"/>
              <a:chExt cx="1897038" cy="1031052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4913194" y="4741818"/>
                <a:ext cx="1897038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bn-BD" sz="12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endParaRPr lang="bn-BD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572841" y="4726429"/>
                <a:ext cx="6141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১১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545542" y="5230140"/>
                <a:ext cx="6414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১৮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>
                <a:off x="5477299" y="5230140"/>
                <a:ext cx="70968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" name="TextBox 27"/>
          <p:cNvSpPr txBox="1"/>
          <p:nvPr/>
        </p:nvSpPr>
        <p:spPr>
          <a:xfrm>
            <a:off x="4380931" y="5172501"/>
            <a:ext cx="3930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১১ পূর্ব রাশি, ১৮ উত্তর রাশি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04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6525" y="354842"/>
            <a:ext cx="2019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16405" y="3830583"/>
            <a:ext cx="6660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২৫  ও  ৩৫ রাশি দুইটিকে  অনুপাতে প্রকাশ করে পূর্ব রাশি ও উত্তর রাশি চিহ্নিত কর?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522" y="1047283"/>
            <a:ext cx="3480179" cy="158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428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9989" y="286603"/>
            <a:ext cx="4831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 অনুপাত লক্ষ্য করি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2640" y="1201003"/>
            <a:ext cx="1733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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৫ ও 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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১০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01506" y="2047163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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৫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5906" y="2727473"/>
            <a:ext cx="2470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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৫ ,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৭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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১০, 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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১৩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7104" y="3791998"/>
            <a:ext cx="1978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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৫ , ১৭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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১০,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0752" y="4679103"/>
            <a:ext cx="1978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১১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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১১ , ৩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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৩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64775" y="5536833"/>
            <a:ext cx="1501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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৭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, ৭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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৯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0752" y="6121608"/>
            <a:ext cx="4367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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৫ ও 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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১০ বা (২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8)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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(৫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১০)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93373" y="1105469"/>
            <a:ext cx="21154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সমতুল অনুপাত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88908" y="1690244"/>
            <a:ext cx="21154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গুরু অনুপাত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93372" y="2435085"/>
            <a:ext cx="21154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মিশ্র অনুপাত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93371" y="3234883"/>
            <a:ext cx="21154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ব্যস্ত অনুপাত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93371" y="3742293"/>
            <a:ext cx="21154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সরল অনুপাত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93371" y="4398648"/>
            <a:ext cx="21154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লঘু অনুপাত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88907" y="5244445"/>
            <a:ext cx="21154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অনুপাত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04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6 L -0.4763 0.019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15" y="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7 L -0.48411 0.3141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06" y="1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81481E-6 L -0.27812 0.5435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06" y="2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85185E-6 L -0.45495 0.3356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47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44444E-6 L -0.4763 -0.233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15" y="-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22222E-6 L -0.43594 -0.2236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97" y="-1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59259E-6 L -0.47396 -0.0807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98" y="-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3626" y="300249"/>
            <a:ext cx="5152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অনুপাতগুলোর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681" y="1111044"/>
            <a:ext cx="117300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1।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সমতুল</a:t>
            </a:r>
            <a:r>
              <a:rPr lang="en-US" sz="2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অনুপা</a:t>
            </a:r>
            <a:r>
              <a:rPr lang="bn-BD" sz="28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তঃ-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অনুপাতের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রাশিকে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ব্যতীত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অনুপাতের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এরুপ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অনুপাতকে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সমতুল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অনুপাত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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৫ ও 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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১০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5744" y="2888530"/>
            <a:ext cx="118300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28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সরল অনুপাতঃ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অনুপাতে দুইটি রাশি থাকলে তাকে সরল অনুপাত বলে। </a:t>
            </a:r>
          </a:p>
          <a:p>
            <a:pPr>
              <a:tabLst>
                <a:tab pos="400050" algn="l"/>
              </a:tabLst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	যেমনঃ- ৫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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৭ , 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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৯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9562" y="4155431"/>
            <a:ext cx="11344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28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লঘু অনুপাতঃ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সরল অনুপাতের পূর্ব রাশি,উত্তর রাশি থেকে ছোট হলে,তাকে লঘু  অনুপাত বলে।  </a:t>
            </a:r>
          </a:p>
          <a:p>
            <a:pPr>
              <a:tabLst>
                <a:tab pos="457200" algn="l"/>
              </a:tabLst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যেমনঃ ৭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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৮, 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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১১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744" y="5273798"/>
            <a:ext cx="116681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bn-BD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গুরু </a:t>
            </a:r>
            <a:r>
              <a:rPr lang="bn-BD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অনুপাতঃ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সরল অনুপাতের পূর্ব রাশি,উত্তর রাশি থেকে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বড়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হলে,তাকে লঘু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অনুপাত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বলে।  </a:t>
            </a:r>
          </a:p>
          <a:p>
            <a:pPr>
              <a:tabLst>
                <a:tab pos="457200" algn="l"/>
              </a:tabLst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	যেমনঃ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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৭,      ১১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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১০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92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3626" y="300249"/>
            <a:ext cx="5152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অনুপাতগুলোর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4831" y="1328069"/>
            <a:ext cx="115538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bn-BD" sz="28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অনুপাতঃ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সরল অনুপাতের পূর্ব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রাশি ও উত্তর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রাশি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সমান হলে,তাকে একক অনুপাত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বলে।  </a:t>
            </a:r>
          </a:p>
          <a:p>
            <a:pPr>
              <a:tabLst>
                <a:tab pos="457200" algn="l"/>
              </a:tabLst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	যেমনঃ ৭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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৭, ১২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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১২ বা 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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১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4831" y="2794174"/>
            <a:ext cx="111966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7200" algn="l"/>
              </a:tabLst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bn-BD" sz="28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ব্যস্ত </a:t>
            </a:r>
            <a:r>
              <a:rPr lang="bn-BD" sz="2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অনুপাতঃ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সরল অনুপাতের পূর্ব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রাশিকে উত্তর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রাশি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 উত্তর রাশিকে পূর্ব রাশি করে প্রাপ্ত 	অনুপাতকে ঐ অনুপাতের ব্যস্ত অনুপাত বলে।</a:t>
            </a:r>
          </a:p>
          <a:p>
            <a:pPr>
              <a:tabLst>
                <a:tab pos="514350" algn="l"/>
              </a:tabLst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যেমনঃ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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৮,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এর ব্যস্ত অনুপাত 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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৭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54831" y="4691167"/>
            <a:ext cx="11196638" cy="1384995"/>
            <a:chOff x="554831" y="4691167"/>
            <a:chExt cx="11196638" cy="1384995"/>
          </a:xfrm>
        </p:grpSpPr>
        <p:sp>
          <p:nvSpPr>
            <p:cNvPr id="7" name="Rectangle 6"/>
            <p:cNvSpPr/>
            <p:nvPr/>
          </p:nvSpPr>
          <p:spPr>
            <a:xfrm>
              <a:off x="554831" y="4691167"/>
              <a:ext cx="11196638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514350" algn="l"/>
                </a:tabLst>
              </a:pPr>
              <a:r>
                <a:rPr lang="bn-BD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৭</a:t>
              </a:r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bn-BD" sz="2800" b="1" u="sng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মিশ্র অনুপাতঃ </a:t>
              </a:r>
              <a:r>
                <a:rPr lang="bn-BD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সরল অনুপাতের পূর্ব </a:t>
              </a:r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রাশিগুলোর গুণফলকে পূর্ব রাশি এবং উত্তর রাশিগুলোর 	গুণফলকে উত্তর রাশি ধরে প্রাপ্ত অনুপাতকে মিশ্র অনুপাত বলে। </a:t>
              </a:r>
              <a:endParaRPr lang="bn-BD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tabLst>
                  <a:tab pos="457200" algn="l"/>
                </a:tabLst>
              </a:pPr>
              <a:r>
                <a:rPr lang="bn-BD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	</a:t>
              </a:r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যেমনঃ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64460" y="5491387"/>
              <a:ext cx="43672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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৫ ও ৪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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১০ বা (২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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8)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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(৫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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১০) 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338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1" y="385763"/>
            <a:ext cx="184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00164" y="1111114"/>
            <a:ext cx="9244011" cy="2360750"/>
            <a:chOff x="1071564" y="1253988"/>
            <a:chExt cx="9615487" cy="251791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564" y="1253988"/>
              <a:ext cx="4329111" cy="251791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3275" y="1257301"/>
              <a:ext cx="3533776" cy="251460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3071811" y="3929063"/>
            <a:ext cx="70580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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৯ অনুপাতটিকে ব্যস্ত অনুপাতে রুপান্তর কর। </a:t>
            </a:r>
          </a:p>
          <a:p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৫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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৮ ও ৩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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৫ অনুপাতগুলো মিশ্র অনুপাতে রুপান্তর কর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15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66775" y="223837"/>
            <a:ext cx="10191750" cy="2205038"/>
            <a:chOff x="866775" y="223837"/>
            <a:chExt cx="10191750" cy="22050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775" y="371474"/>
              <a:ext cx="3028950" cy="205740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5725" y="223837"/>
              <a:ext cx="2314576" cy="22050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0301" y="457199"/>
              <a:ext cx="2428875" cy="18859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1209"/>
            <a:stretch/>
          </p:blipFill>
          <p:spPr>
            <a:xfrm>
              <a:off x="8791577" y="223837"/>
              <a:ext cx="2266948" cy="2205038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2066925" y="2576511"/>
            <a:ext cx="1228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বালি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8650" y="2628900"/>
            <a:ext cx="1228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সিমেন্ট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03132" y="2576511"/>
            <a:ext cx="4414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বালি ও সিমেন্ট একত্রে ৪০ কেজি।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29789" y="2576511"/>
            <a:ext cx="2343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বালি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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সিমেন্ট =৪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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১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42912" y="3571876"/>
                <a:ext cx="7229476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মিশ্রণের পরিমান ৪০ কেজি এবং অনুপাত 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৪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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১ </a:t>
                </a:r>
                <a:endPara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অনুপাত দুইটির যোগফল = ৪+১=৫ </a:t>
                </a:r>
              </a:p>
              <a:p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বালির পরিমান = ৪০ কেজির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BD" sz="28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৪</m:t>
                            </m:r>
                          </m:num>
                          <m:den>
                            <m:r>
                              <a:rPr lang="bn-BD" sz="28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৫</m:t>
                            </m:r>
                          </m:den>
                        </m:f>
                      </m:e>
                    </m:box>
                  </m:oMath>
                </a14:m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অংশ = ৩২ কেজি</a:t>
                </a:r>
              </a:p>
              <a:p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সিমেন্টের পরিমান = ৪০ কেজির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bn-BD" sz="28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bn-BD" sz="280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BD" sz="28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১</m:t>
                            </m:r>
                          </m:num>
                          <m:den>
                            <m:r>
                              <a:rPr lang="bn-BD" sz="28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৫</m:t>
                            </m:r>
                          </m:den>
                        </m:f>
                      </m:e>
                    </m:box>
                  </m:oMath>
                </a14:m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অংশ = ৮ কেজি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12" y="3571876"/>
                <a:ext cx="7229476" cy="2062103"/>
              </a:xfrm>
              <a:prstGeom prst="rect">
                <a:avLst/>
              </a:prstGeom>
              <a:blipFill rotWithShape="0">
                <a:blip r:embed="rId6"/>
                <a:stretch>
                  <a:fillRect l="-1771" t="-4438" b="-5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429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86327" y="271514"/>
            <a:ext cx="18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মূল্যায়ন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14449" y="4075985"/>
            <a:ext cx="10144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 সংখ্যার যোগফল ৩৬ । সংখ্যা দুইটির অনুপাত 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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৫ হলে সংখ্যা দুইটি কত?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14449" y="1243013"/>
            <a:ext cx="10672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নিচের কোনটি গুরু অনুপাত?     ক)   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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৭       খ) ৫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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১১        গ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)  ২২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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১৭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    ঘ)   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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১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748" y="2071537"/>
            <a:ext cx="10444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নিচের কোনটি লঘু অনুপাত?    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ক)   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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৭       খ)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১৫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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১১       গ) 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২৫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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১৭      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ঘ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)   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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১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14450" y="2971145"/>
            <a:ext cx="106727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নিচের কোনটি একক অনুপাত? ক)   ১০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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৭       খ) ৩ ৫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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১০        গ)  ২০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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২ ৭     ঘ)   ১৬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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১৬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71650" y="5130164"/>
            <a:ext cx="89011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ক)  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৩৬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,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৪৫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       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খ)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১৬ ,২০       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গ) 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২০,৩৬    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ঘ)  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১৬ , ১৬ 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8272463" y="1332488"/>
            <a:ext cx="1357312" cy="42320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179220" y="2075543"/>
            <a:ext cx="1228726" cy="52322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0282237" y="2900061"/>
            <a:ext cx="1704975" cy="720952"/>
          </a:xfrm>
          <a:prstGeom prst="ellipse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886200" y="5130164"/>
            <a:ext cx="1785938" cy="576562"/>
          </a:xfrm>
          <a:prstGeom prst="ellipse">
            <a:avLst/>
          </a:prstGeom>
          <a:noFill/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4054079" y="285422"/>
            <a:ext cx="3479007" cy="728052"/>
          </a:xfrm>
          <a:prstGeom prst="downArrow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23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4" grpId="0" animBg="1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8" y="53251"/>
            <a:ext cx="11658600" cy="66761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14813" y="665649"/>
            <a:ext cx="2486025" cy="70788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3871914" y="485120"/>
            <a:ext cx="3171825" cy="928688"/>
          </a:xfrm>
          <a:prstGeom prst="horizontalScroll">
            <a:avLst/>
          </a:prstGeom>
          <a:noFill/>
          <a:ln w="76200"/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185988" y="5329238"/>
            <a:ext cx="9786937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গ্রামের ঘরের সংখ্যা ২৪০ টি । বন্যায় তলীয়ে যাওয়া ঘর ও তলীয়ে না যাওয়া ঘরের অনুপাত ৫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</a:t>
            </a:r>
            <a:r>
              <a:rPr lang="bn-BD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৭ হলে ,তলীয়ে যাওয়া ও না যাওয়া ঘরের সংখ্যা নির্ণয় কর। 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980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8" y="0"/>
            <a:ext cx="11701462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0038" y="2785355"/>
            <a:ext cx="5014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288" y="4943476"/>
            <a:ext cx="4857750" cy="16573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29442" y="4943476"/>
            <a:ext cx="15859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00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458267" y="281059"/>
              <a:ext cx="327546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গণিত ক্লাসে স্বাগতম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0" y="2557463"/>
              <a:ext cx="4157096" cy="42370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4912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57000">
              <a:schemeClr val="accent6">
                <a:lumMod val="45000"/>
                <a:lumOff val="55000"/>
              </a:schemeClr>
            </a:gs>
            <a:gs pos="68000">
              <a:schemeClr val="accent3">
                <a:lumMod val="28000"/>
                <a:lumOff val="72000"/>
              </a:schemeClr>
            </a:gs>
            <a:gs pos="84000">
              <a:schemeClr val="accent6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3999" y="582582"/>
            <a:ext cx="89861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926676" y="1637732"/>
            <a:ext cx="59345" cy="425445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5793350" y="1901875"/>
            <a:ext cx="59345" cy="3529934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6060000" y="1901875"/>
            <a:ext cx="50402" cy="3529934"/>
          </a:xfrm>
          <a:prstGeom prst="line">
            <a:avLst/>
          </a:prstGeom>
          <a:ln w="571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1329943" y="1510009"/>
            <a:ext cx="4493079" cy="4491993"/>
            <a:chOff x="274254" y="1510008"/>
            <a:chExt cx="4493079" cy="4491993"/>
          </a:xfrm>
        </p:grpSpPr>
        <p:sp>
          <p:nvSpPr>
            <p:cNvPr id="13" name="TextBox 12"/>
            <p:cNvSpPr txBox="1"/>
            <p:nvPr/>
          </p:nvSpPr>
          <p:spPr>
            <a:xfrm>
              <a:off x="274254" y="3262790"/>
              <a:ext cx="4493079" cy="2739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মোঃ আব্দুল আলীম</a:t>
              </a:r>
            </a:p>
            <a:p>
              <a:r>
                <a:rPr lang="bn-BD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সহকারি শিক্ষক 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বি,এস-সি,বি,এড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) </a:t>
              </a:r>
            </a:p>
            <a:p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আইডি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- 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01080270781</a:t>
              </a:r>
              <a:endParaRPr lang="bn-BD" sz="2800" dirty="0">
                <a:latin typeface="Times New Roman" panose="02020603050405020304" pitchFamily="18" charset="0"/>
                <a:cs typeface="NikoshBAN" panose="02000000000000000000" pitchFamily="2" charset="0"/>
              </a:endParaRPr>
            </a:p>
            <a:p>
              <a:r>
                <a:rPr lang="bn-BD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কল্যাণপুর রওশনীয়া দাখিল মাদরাসা</a:t>
              </a:r>
            </a:p>
            <a:p>
              <a:r>
                <a:rPr lang="bn-BD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বেলকুচি, সিরাজগঞ্জ </a:t>
              </a:r>
            </a:p>
            <a:p>
              <a:r>
                <a:rPr lang="bn-BD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মোবাইল-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>
                  <a:latin typeface="Times New Roman" panose="02020603050405020304" pitchFamily="18" charset="0"/>
                  <a:cs typeface="NikoshBAN" panose="02000000000000000000" pitchFamily="2" charset="0"/>
                </a:rPr>
                <a:t>01717012389</a:t>
              </a:r>
              <a:endParaRPr lang="en-GB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133" y="1510008"/>
              <a:ext cx="1524000" cy="1524000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6068131" y="1696740"/>
            <a:ext cx="5156510" cy="3768983"/>
            <a:chOff x="6068131" y="1696740"/>
            <a:chExt cx="5156510" cy="3768983"/>
          </a:xfrm>
        </p:grpSpPr>
        <p:sp>
          <p:nvSpPr>
            <p:cNvPr id="14" name="TextBox 13"/>
            <p:cNvSpPr txBox="1"/>
            <p:nvPr/>
          </p:nvSpPr>
          <p:spPr>
            <a:xfrm>
              <a:off x="6068131" y="2911178"/>
              <a:ext cx="4943801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2"/>
              <a:r>
                <a:rPr lang="bn-IN" sz="32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শ্রেণিঃ </a:t>
              </a:r>
              <a:r>
                <a:rPr lang="bn-BD" sz="320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ষষ্ঠ </a:t>
              </a:r>
              <a:endParaRPr lang="bn-IN" sz="3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pPr lvl="2"/>
              <a:r>
                <a:rPr lang="bn-IN" sz="32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বিষয়ঃ গণিত</a:t>
              </a:r>
            </a:p>
            <a:p>
              <a:pPr lvl="2"/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অধ্যায়-২য় </a:t>
              </a:r>
              <a:endParaRPr lang="bn-BD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2"/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সময়-৫০ মিনিট</a:t>
              </a:r>
            </a:p>
            <a:p>
              <a:pPr lvl="2"/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তারিখ-</a:t>
              </a:r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18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/০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6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/২০</a:t>
              </a:r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21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খ্রিঃ 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GB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8216" y="1696740"/>
              <a:ext cx="1876425" cy="24288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566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39269" y="300251"/>
            <a:ext cx="4913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আকারের চিত্রগুলো দেখি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7884969" y="3451194"/>
            <a:ext cx="1842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১৫ লিটার তেল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55067" y="5226981"/>
            <a:ext cx="1842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লিটার তেল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648468" y="2144326"/>
            <a:ext cx="3418623" cy="2951368"/>
            <a:chOff x="8551222" y="1001010"/>
            <a:chExt cx="4072249" cy="351526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8412">
              <a:off x="8551222" y="1001010"/>
              <a:ext cx="4072249" cy="285600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0055078" y="3966400"/>
              <a:ext cx="1585118" cy="549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১ম বোতল 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710887" y="1335498"/>
            <a:ext cx="2313154" cy="4015521"/>
            <a:chOff x="3282712" y="1476038"/>
            <a:chExt cx="2313154" cy="401552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712" y="1476038"/>
              <a:ext cx="2313154" cy="355385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930839" y="5029894"/>
              <a:ext cx="12007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২য় বোতল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388355" y="5995263"/>
            <a:ext cx="7287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১ম বোতলের তেল অপেক্ষা ২য় বোতলের তেল ৩ গুণ বেশী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45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10687" y="2538485"/>
            <a:ext cx="1801504" cy="1583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93224" y="1637732"/>
            <a:ext cx="2825087" cy="24838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25588" y="327546"/>
            <a:ext cx="4135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আরও কিছু চিত্র লক্ষ্য করি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19871" y="4148916"/>
            <a:ext cx="1023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সে,মি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1146415" y="3099222"/>
            <a:ext cx="1023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93976" y="4148917"/>
            <a:ext cx="1023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4728954" y="2868386"/>
            <a:ext cx="1023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সে,মি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88360" y="5186149"/>
            <a:ext cx="6100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বর্গক্ষেত্র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৯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292824" y="4998050"/>
                <a:ext cx="6885293" cy="737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ছোট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বর্গক্ষেত্রটির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৪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বড়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বর্গক্ষেত্রটির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ক্ষেত্রফলের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num>
                      <m:den>
                        <m:r>
                          <a:rPr lang="bn-BD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৯</m:t>
                        </m:r>
                      </m:den>
                    </m:f>
                  </m:oMath>
                </a14:m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গুণ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2824" y="4998050"/>
                <a:ext cx="6885293" cy="737125"/>
              </a:xfrm>
              <a:prstGeom prst="rect">
                <a:avLst/>
              </a:prstGeom>
              <a:blipFill rotWithShape="0">
                <a:blip r:embed="rId2"/>
                <a:stretch>
                  <a:fillRect l="-1770" r="-2389" b="-132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739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486" y="1565795"/>
            <a:ext cx="4560484" cy="23424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107" y="1565795"/>
            <a:ext cx="4388323" cy="23424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91444" y="3908233"/>
            <a:ext cx="16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৫০ জন ছাত্র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72375" y="3908233"/>
            <a:ext cx="16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 জন ছাত্রী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894908" y="5132722"/>
                <a:ext cx="3182060" cy="639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ছাত্রী, ছাত্র সংখ্যার 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BD" sz="28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৬</m:t>
                            </m:r>
                          </m:num>
                          <m:den>
                            <m:r>
                              <a:rPr lang="bn-BD" sz="28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৫</m:t>
                            </m:r>
                          </m:den>
                        </m:f>
                        <m:r>
                          <a:rPr lang="bn-BD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  </m:t>
                        </m:r>
                        <m:r>
                          <a:rPr lang="bn-BD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গুণ</m:t>
                        </m:r>
                        <m:r>
                          <a:rPr lang="bn-BD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e>
                    </m:box>
                  </m:oMath>
                </a14:m>
                <a:r>
                  <a:rPr lang="bn-BD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908" y="5132722"/>
                <a:ext cx="3182060" cy="639662"/>
              </a:xfrm>
              <a:prstGeom prst="rect">
                <a:avLst/>
              </a:prstGeom>
              <a:blipFill rotWithShape="0">
                <a:blip r:embed="rId4"/>
                <a:stretch>
                  <a:fillRect l="-4023" r="-1916" b="-2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6030179" y="5249164"/>
            <a:ext cx="4123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ছাত্রী ও ছাত্র সংখ্যার অনুপাত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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৫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34457" y="187443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দেখি এবং বলি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46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99" b="9192"/>
          <a:stretch/>
        </p:blipFill>
        <p:spPr>
          <a:xfrm>
            <a:off x="95535" y="1"/>
            <a:ext cx="12192000" cy="67215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20622" y="1"/>
            <a:ext cx="4967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- অনুপাত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23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62818" y="696036"/>
            <a:ext cx="17742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5529" y="2088107"/>
            <a:ext cx="911670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      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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পাঠ শেষে শিক্ষার্থীরা- </a:t>
            </a:r>
          </a:p>
          <a:p>
            <a:endParaRPr lang="bn-BD" sz="1400" dirty="0" smtClean="0"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L="285750" indent="-285750">
              <a:buFont typeface="Symbol" panose="05050102010706020507" pitchFamily="18" charset="2"/>
              <a:buChar char="§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অনুপাত কী তা ব্যাখ্যা করতে পারবে ।</a:t>
            </a:r>
          </a:p>
          <a:p>
            <a:pPr marL="285750" indent="-285750">
              <a:buFont typeface="Symbol" panose="05050102010706020507" pitchFamily="18" charset="2"/>
              <a:buChar char="§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 অনুপাতের রাশি চিহ্ণিত করতে পারবে।</a:t>
            </a:r>
          </a:p>
          <a:p>
            <a:pPr marL="285750" indent="-285750">
              <a:buFont typeface="Symbol" panose="05050102010706020507" pitchFamily="18" charset="2"/>
              <a:buChar char="§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 বিভিন্ন প্রকার অনুপাতের ব্যাখ্যা করতে পারবে।</a:t>
            </a:r>
          </a:p>
          <a:p>
            <a:pPr marL="285750" indent="-285750">
              <a:buFont typeface="Symbol" panose="05050102010706020507" pitchFamily="18" charset="2"/>
              <a:buChar char="§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 অনুপাতের সাহায্যে গাণিতিক সমস্যা সমাধান করতে পারবে।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084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6155" y="446220"/>
            <a:ext cx="5063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আয়তাকার চিত্রটি লক্ষ্য করি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3109"/>
              </p:ext>
            </p:extLst>
          </p:nvPr>
        </p:nvGraphicFramePr>
        <p:xfrm>
          <a:off x="1665027" y="1852223"/>
          <a:ext cx="8845263" cy="120976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63609"/>
                <a:gridCol w="1263609"/>
                <a:gridCol w="1263609"/>
                <a:gridCol w="1263609"/>
                <a:gridCol w="1263609"/>
                <a:gridCol w="1263609"/>
                <a:gridCol w="1263609"/>
              </a:tblGrid>
              <a:tr h="120976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665027" y="1854159"/>
            <a:ext cx="8830102" cy="1241946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88359" y="3113910"/>
            <a:ext cx="5977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আয়তক্ষেত্রটিকে সমান ৭টি ভাগে ভাগ করি এভাবে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25338" y="5019711"/>
            <a:ext cx="4176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আয়তক্ষেত্রটির ৪টি ভাগ রং করা হল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8801" y="5770337"/>
            <a:ext cx="8993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আয়তক্ষেত্রটির সমান ৭ ভাগের ৪ ভাগ কালো ও ৩ ভাগ সাদা। সাদা ও কালো রং করা অংশের পরিমাণের অনুপাত ৩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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৪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8801" y="5770337"/>
            <a:ext cx="91462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সমজাতীয় দুইটি রাশির একটি অপরটির তুলনায় কতগুণ বা কত অংশ তা ভগ্নাংশে প্রকাশ করাকে অনুপাত বলে।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717362"/>
              </p:ext>
            </p:extLst>
          </p:nvPr>
        </p:nvGraphicFramePr>
        <p:xfrm>
          <a:off x="1924335" y="3807281"/>
          <a:ext cx="8845263" cy="120976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63609"/>
                <a:gridCol w="1263609"/>
                <a:gridCol w="1263609"/>
                <a:gridCol w="1263609"/>
                <a:gridCol w="1263609"/>
                <a:gridCol w="1263609"/>
                <a:gridCol w="1263609"/>
              </a:tblGrid>
              <a:tr h="120976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35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2" grpId="1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NikoshBAN"/>
        <a:ea typeface=""/>
        <a:cs typeface="Vrinda"/>
      </a:majorFont>
      <a:minorFont>
        <a:latin typeface="NikoshBAN"/>
        <a:ea typeface=""/>
        <a:cs typeface="Vrind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714</Words>
  <Application>Microsoft Office PowerPoint</Application>
  <PresentationFormat>Widescreen</PresentationFormat>
  <Paragraphs>113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Cambria Math</vt:lpstr>
      <vt:lpstr>NikoshBAN</vt:lpstr>
      <vt:lpstr>Symbol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B.Sc</cp:lastModifiedBy>
  <cp:revision>77</cp:revision>
  <dcterms:created xsi:type="dcterms:W3CDTF">2019-07-26T04:26:54Z</dcterms:created>
  <dcterms:modified xsi:type="dcterms:W3CDTF">2021-06-18T16:37:58Z</dcterms:modified>
</cp:coreProperties>
</file>