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1" r:id="rId2"/>
    <p:sldId id="256" r:id="rId3"/>
    <p:sldId id="277" r:id="rId4"/>
    <p:sldId id="258" r:id="rId5"/>
    <p:sldId id="264" r:id="rId6"/>
    <p:sldId id="259" r:id="rId7"/>
    <p:sldId id="271" r:id="rId8"/>
    <p:sldId id="272" r:id="rId9"/>
    <p:sldId id="278" r:id="rId10"/>
    <p:sldId id="279" r:id="rId11"/>
    <p:sldId id="280" r:id="rId12"/>
    <p:sldId id="263" r:id="rId13"/>
    <p:sldId id="270" r:id="rId14"/>
    <p:sldId id="267" r:id="rId15"/>
    <p:sldId id="283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66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51A7F-31B9-41DA-BAFA-C46019DB4B72}" type="datetimeFigureOut">
              <a:rPr lang="en-US" smtClean="0"/>
              <a:t>17-Jun-21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AF09B-C064-4514-A9FC-5ED4E8B8E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87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17-Jun-21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17-Jun-21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17-Jun-21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nasirum@gmail.co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82296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08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762000" y="3505200"/>
            <a:ext cx="7772400" cy="0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 flipH="1">
            <a:off x="3733800" y="3401291"/>
            <a:ext cx="45719" cy="533400"/>
          </a:xfrm>
          <a:prstGeom prst="arc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20510101">
            <a:off x="757934" y="2286650"/>
            <a:ext cx="762000" cy="1383612"/>
          </a:xfrm>
          <a:prstGeom prst="arc">
            <a:avLst>
              <a:gd name="adj1" fmla="val 16782984"/>
              <a:gd name="adj2" fmla="val 5138859"/>
            </a:avLst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15494858">
            <a:off x="1607293" y="2108116"/>
            <a:ext cx="762000" cy="1383612"/>
          </a:xfrm>
          <a:prstGeom prst="arc">
            <a:avLst>
              <a:gd name="adj1" fmla="val 16782984"/>
              <a:gd name="adj2" fmla="val 18964666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75855" y="152400"/>
            <a:ext cx="2653145" cy="33528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>
            <a:off x="1905000" y="1447800"/>
            <a:ext cx="609600" cy="152400"/>
          </a:xfrm>
          <a:prstGeom prst="arc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570470">
            <a:off x="3733800" y="1828800"/>
            <a:ext cx="685800" cy="1143000"/>
          </a:xfrm>
          <a:prstGeom prst="arc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20942149">
            <a:off x="3859962" y="1926414"/>
            <a:ext cx="685800" cy="1143000"/>
          </a:xfrm>
          <a:prstGeom prst="arc">
            <a:avLst>
              <a:gd name="adj1" fmla="val 16200000"/>
              <a:gd name="adj2" fmla="val 21041998"/>
            </a:avLst>
          </a:prstGeom>
          <a:ln w="571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2348207" y="1499604"/>
            <a:ext cx="1995193" cy="53703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733800" y="2034178"/>
            <a:ext cx="609600" cy="14515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383281" y="249425"/>
            <a:ext cx="3505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F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09292" y="1768120"/>
            <a:ext cx="519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1248" y="3658021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077200" y="36576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93268" y="3709465"/>
            <a:ext cx="857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716620" y="1066800"/>
            <a:ext cx="385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16620" y="2759950"/>
            <a:ext cx="385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X</a:t>
            </a:r>
          </a:p>
        </p:txBody>
      </p:sp>
      <p:sp>
        <p:nvSpPr>
          <p:cNvPr id="32" name="Arc 31"/>
          <p:cNvSpPr/>
          <p:nvPr/>
        </p:nvSpPr>
        <p:spPr>
          <a:xfrm rot="17565118">
            <a:off x="1166830" y="2647498"/>
            <a:ext cx="489187" cy="565375"/>
          </a:xfrm>
          <a:prstGeom prst="arc">
            <a:avLst>
              <a:gd name="adj1" fmla="val 16200000"/>
              <a:gd name="adj2" fmla="val 1886203"/>
            </a:avLst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2947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  <p:bldP spid="15" grpId="0" animBg="1"/>
      <p:bldP spid="16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305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7030A0"/>
                </a:solidFill>
              </a:rPr>
              <a:t>অংকনঃ</a:t>
            </a:r>
            <a:r>
              <a:rPr lang="en-US" sz="3600" dirty="0"/>
              <a:t> </a:t>
            </a:r>
            <a:r>
              <a:rPr lang="en-US" sz="3600" dirty="0" err="1"/>
              <a:t>যে</a:t>
            </a:r>
            <a:r>
              <a:rPr lang="en-US" sz="3600" dirty="0"/>
              <a:t> </a:t>
            </a:r>
            <a:r>
              <a:rPr lang="en-US" sz="3600" dirty="0" err="1"/>
              <a:t>কোনো</a:t>
            </a:r>
            <a:r>
              <a:rPr lang="en-US" sz="3600" dirty="0"/>
              <a:t> </a:t>
            </a:r>
            <a:r>
              <a:rPr lang="en-US" sz="3600" dirty="0" err="1"/>
              <a:t>রশ্মি</a:t>
            </a:r>
            <a:r>
              <a:rPr lang="en-US" sz="3600" dirty="0"/>
              <a:t> BE </a:t>
            </a:r>
            <a:r>
              <a:rPr lang="en-US" sz="3600" dirty="0" err="1"/>
              <a:t>থেকে</a:t>
            </a:r>
            <a:r>
              <a:rPr lang="en-US" sz="3600" dirty="0"/>
              <a:t> a </a:t>
            </a:r>
            <a:r>
              <a:rPr lang="en-US" sz="3600" dirty="0" err="1"/>
              <a:t>এর</a:t>
            </a:r>
            <a:r>
              <a:rPr lang="en-US" sz="3600" dirty="0"/>
              <a:t> </a:t>
            </a:r>
            <a:r>
              <a:rPr lang="en-US" sz="3600" dirty="0" err="1"/>
              <a:t>সমান</a:t>
            </a:r>
            <a:r>
              <a:rPr lang="en-US" sz="3600" dirty="0"/>
              <a:t> </a:t>
            </a:r>
            <a:r>
              <a:rPr lang="en-US" sz="3600" dirty="0" err="1"/>
              <a:t>করে</a:t>
            </a:r>
            <a:r>
              <a:rPr lang="en-US" sz="3600" dirty="0"/>
              <a:t> BC </a:t>
            </a:r>
            <a:r>
              <a:rPr lang="en-US" sz="3600" dirty="0" err="1"/>
              <a:t>অংশ</a:t>
            </a:r>
            <a:r>
              <a:rPr lang="en-US" sz="3600" dirty="0"/>
              <a:t> </a:t>
            </a:r>
            <a:r>
              <a:rPr lang="en-US" sz="3600" dirty="0" err="1"/>
              <a:t>কেটে</a:t>
            </a:r>
            <a:r>
              <a:rPr lang="en-US" sz="3600" dirty="0"/>
              <a:t> </a:t>
            </a:r>
            <a:r>
              <a:rPr lang="en-US" sz="3600" dirty="0" err="1"/>
              <a:t>নিই</a:t>
            </a:r>
            <a:r>
              <a:rPr lang="en-US" sz="3600" dirty="0"/>
              <a:t>। BC </a:t>
            </a:r>
            <a:r>
              <a:rPr lang="en-US" sz="3600" dirty="0" err="1"/>
              <a:t>রেখাংশের</a:t>
            </a:r>
            <a:r>
              <a:rPr lang="en-US" sz="3600" dirty="0"/>
              <a:t> B </a:t>
            </a:r>
            <a:r>
              <a:rPr lang="en-US" sz="3600" dirty="0" err="1"/>
              <a:t>বিন্দুতে</a:t>
            </a:r>
            <a:r>
              <a:rPr lang="en-US" sz="3600" dirty="0"/>
              <a:t> ˂X </a:t>
            </a:r>
            <a:r>
              <a:rPr lang="en-US" sz="3600" dirty="0" err="1"/>
              <a:t>এর</a:t>
            </a:r>
            <a:r>
              <a:rPr lang="en-US" sz="3600" dirty="0"/>
              <a:t> </a:t>
            </a:r>
            <a:r>
              <a:rPr lang="en-US" sz="3600" dirty="0" err="1"/>
              <a:t>সমান</a:t>
            </a:r>
            <a:r>
              <a:rPr lang="en-US" sz="3600" dirty="0"/>
              <a:t> </a:t>
            </a:r>
            <a:r>
              <a:rPr lang="en-US" sz="3600" dirty="0" err="1"/>
              <a:t>করে</a:t>
            </a:r>
            <a:r>
              <a:rPr lang="en-US" sz="3600" dirty="0"/>
              <a:t> ˂CBF </a:t>
            </a:r>
            <a:r>
              <a:rPr lang="en-US" sz="3600" dirty="0" err="1"/>
              <a:t>আঁকি</a:t>
            </a:r>
            <a:r>
              <a:rPr lang="en-US" sz="3600" dirty="0"/>
              <a:t>। BF </a:t>
            </a:r>
            <a:r>
              <a:rPr lang="en-US" sz="3600" dirty="0" err="1"/>
              <a:t>রশ্মি</a:t>
            </a:r>
            <a:r>
              <a:rPr lang="en-US" sz="3600" dirty="0"/>
              <a:t> </a:t>
            </a:r>
            <a:r>
              <a:rPr lang="en-US" sz="3600" dirty="0" err="1"/>
              <a:t>থেকে</a:t>
            </a:r>
            <a:r>
              <a:rPr lang="en-US" sz="3600" dirty="0"/>
              <a:t> b </a:t>
            </a:r>
            <a:r>
              <a:rPr lang="en-US" sz="3600" dirty="0" err="1"/>
              <a:t>এর</a:t>
            </a:r>
            <a:r>
              <a:rPr lang="en-US" sz="3600" dirty="0"/>
              <a:t> </a:t>
            </a:r>
            <a:r>
              <a:rPr lang="en-US" sz="3600" dirty="0" err="1"/>
              <a:t>সমান</a:t>
            </a:r>
            <a:r>
              <a:rPr lang="en-US" sz="3600" dirty="0"/>
              <a:t> </a:t>
            </a:r>
            <a:r>
              <a:rPr lang="en-US" sz="3600" dirty="0" err="1"/>
              <a:t>করে</a:t>
            </a:r>
            <a:r>
              <a:rPr lang="en-US" sz="3600" dirty="0"/>
              <a:t> BA </a:t>
            </a:r>
            <a:r>
              <a:rPr lang="en-US" sz="3600" dirty="0" err="1"/>
              <a:t>অংশ</a:t>
            </a:r>
            <a:r>
              <a:rPr lang="en-US" sz="3600" dirty="0"/>
              <a:t> </a:t>
            </a:r>
            <a:r>
              <a:rPr lang="en-US" sz="3600" dirty="0" err="1"/>
              <a:t>কেটে</a:t>
            </a:r>
            <a:r>
              <a:rPr lang="en-US" sz="3600" dirty="0"/>
              <a:t> </a:t>
            </a:r>
            <a:r>
              <a:rPr lang="en-US" sz="3600" dirty="0" err="1"/>
              <a:t>নিই</a:t>
            </a:r>
            <a:r>
              <a:rPr lang="en-US" sz="3600" dirty="0"/>
              <a:t>। A ও C </a:t>
            </a:r>
            <a:r>
              <a:rPr lang="en-US" sz="3600" dirty="0" err="1"/>
              <a:t>বিন্দুকে</a:t>
            </a:r>
            <a:r>
              <a:rPr lang="en-US" sz="3600" dirty="0"/>
              <a:t> </a:t>
            </a:r>
            <a:r>
              <a:rPr lang="en-US" sz="3600" dirty="0" err="1"/>
              <a:t>কেন্দ্র</a:t>
            </a:r>
            <a:r>
              <a:rPr lang="en-US" sz="3600" dirty="0"/>
              <a:t> </a:t>
            </a:r>
            <a:r>
              <a:rPr lang="en-US" sz="3600" dirty="0" err="1"/>
              <a:t>করে</a:t>
            </a:r>
            <a:r>
              <a:rPr lang="en-US" sz="3600" dirty="0"/>
              <a:t> </a:t>
            </a:r>
            <a:r>
              <a:rPr lang="en-US" sz="3600" dirty="0" err="1"/>
              <a:t>যথাক্রমে</a:t>
            </a:r>
            <a:r>
              <a:rPr lang="en-US" sz="3600" dirty="0"/>
              <a:t> c ও d </a:t>
            </a:r>
            <a:r>
              <a:rPr lang="en-US" sz="3600" dirty="0" err="1"/>
              <a:t>এর</a:t>
            </a:r>
            <a:r>
              <a:rPr lang="en-US" sz="3600" dirty="0"/>
              <a:t> </a:t>
            </a:r>
            <a:r>
              <a:rPr lang="en-US" sz="3600" dirty="0" err="1"/>
              <a:t>সমান</a:t>
            </a:r>
            <a:r>
              <a:rPr lang="en-US" sz="3600" dirty="0"/>
              <a:t> </a:t>
            </a:r>
            <a:r>
              <a:rPr lang="en-US" sz="3600" dirty="0" err="1"/>
              <a:t>ব্যাসার্ধ</a:t>
            </a:r>
            <a:r>
              <a:rPr lang="en-US" sz="3600" dirty="0"/>
              <a:t> </a:t>
            </a:r>
            <a:r>
              <a:rPr lang="en-US" sz="3600" dirty="0" err="1"/>
              <a:t>নিয়ে</a:t>
            </a:r>
            <a:r>
              <a:rPr lang="en-US" sz="3600" dirty="0"/>
              <a:t> ˂CBF  </a:t>
            </a:r>
            <a:r>
              <a:rPr lang="en-US" sz="3600" dirty="0" err="1"/>
              <a:t>এর</a:t>
            </a:r>
            <a:r>
              <a:rPr lang="en-US" sz="3600" dirty="0"/>
              <a:t> </a:t>
            </a:r>
            <a:r>
              <a:rPr lang="en-US" sz="3600" dirty="0" err="1"/>
              <a:t>অভ্যন্তরে</a:t>
            </a:r>
            <a:r>
              <a:rPr lang="en-US" sz="3600" dirty="0"/>
              <a:t> </a:t>
            </a:r>
            <a:r>
              <a:rPr lang="en-US" sz="3600" dirty="0" err="1"/>
              <a:t>দুইটি</a:t>
            </a:r>
            <a:r>
              <a:rPr lang="en-US" sz="3600" dirty="0"/>
              <a:t> </a:t>
            </a:r>
            <a:r>
              <a:rPr lang="en-US" sz="3600" dirty="0" err="1"/>
              <a:t>বৃত্তচাপ</a:t>
            </a:r>
            <a:r>
              <a:rPr lang="en-US" sz="3600" dirty="0"/>
              <a:t> </a:t>
            </a:r>
            <a:r>
              <a:rPr lang="en-US" sz="3600" dirty="0" err="1"/>
              <a:t>আঁকি</a:t>
            </a:r>
            <a:r>
              <a:rPr lang="en-US" sz="3600" dirty="0"/>
              <a:t>। </a:t>
            </a:r>
            <a:r>
              <a:rPr lang="en-US" sz="3600" dirty="0" err="1"/>
              <a:t>বৃত্তচাপদ্বয়</a:t>
            </a:r>
            <a:r>
              <a:rPr lang="en-US" sz="3600" dirty="0"/>
              <a:t> </a:t>
            </a:r>
            <a:r>
              <a:rPr lang="en-US" sz="3600" dirty="0" err="1"/>
              <a:t>পরস্পরকে</a:t>
            </a:r>
            <a:r>
              <a:rPr lang="en-US" sz="3600" dirty="0"/>
              <a:t> D </a:t>
            </a:r>
            <a:r>
              <a:rPr lang="en-US" sz="3600" dirty="0" err="1"/>
              <a:t>বিন্দুতে</a:t>
            </a:r>
            <a:r>
              <a:rPr lang="en-US" sz="3600" dirty="0"/>
              <a:t> </a:t>
            </a:r>
            <a:r>
              <a:rPr lang="en-US" sz="3600" dirty="0" err="1"/>
              <a:t>ছেদ</a:t>
            </a:r>
            <a:r>
              <a:rPr lang="en-US" sz="3600" dirty="0"/>
              <a:t> </a:t>
            </a:r>
            <a:r>
              <a:rPr lang="en-US" sz="3600" dirty="0" err="1"/>
              <a:t>করে</a:t>
            </a:r>
            <a:r>
              <a:rPr lang="en-US" sz="3600" dirty="0"/>
              <a:t>। A ও D </a:t>
            </a:r>
            <a:r>
              <a:rPr lang="en-US" sz="3600" dirty="0" err="1"/>
              <a:t>এবং</a:t>
            </a:r>
            <a:r>
              <a:rPr lang="en-US" sz="3600" dirty="0"/>
              <a:t> C ও D </a:t>
            </a:r>
            <a:r>
              <a:rPr lang="en-US" sz="3600" dirty="0" err="1"/>
              <a:t>যোগ</a:t>
            </a:r>
            <a:r>
              <a:rPr lang="en-US" sz="3600" dirty="0"/>
              <a:t> </a:t>
            </a:r>
            <a:r>
              <a:rPr lang="en-US" sz="3600" dirty="0" err="1"/>
              <a:t>করি</a:t>
            </a:r>
            <a:r>
              <a:rPr lang="en-US" sz="3600" dirty="0"/>
              <a:t>। </a:t>
            </a:r>
            <a:r>
              <a:rPr lang="en-US" sz="3600" dirty="0" err="1"/>
              <a:t>তাহলে</a:t>
            </a:r>
            <a:r>
              <a:rPr lang="en-US" sz="3600" dirty="0"/>
              <a:t>, ABCD ই </a:t>
            </a:r>
            <a:r>
              <a:rPr lang="en-US" sz="3600" dirty="0" err="1"/>
              <a:t>উদ্দিষ্ট</a:t>
            </a:r>
            <a:r>
              <a:rPr lang="en-US" sz="3600" dirty="0"/>
              <a:t> </a:t>
            </a:r>
            <a:r>
              <a:rPr lang="en-US" sz="3600" dirty="0" err="1"/>
              <a:t>চতুর্ভুজ</a:t>
            </a:r>
            <a:r>
              <a:rPr lang="en-US" sz="3600" dirty="0"/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03288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304800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>
                <a:latin typeface="NikoshBAN" pitchFamily="2" charset="0"/>
                <a:cs typeface="NikoshBAN" pitchFamily="2" charset="0"/>
              </a:rPr>
              <a:t>কাজ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47700" y="1600200"/>
                <a:ext cx="7467600" cy="52788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en-US" sz="5400" dirty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একটি </a:t>
                </a:r>
                <a:r>
                  <a:rPr lang="en-US" sz="5400" dirty="0" err="1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চতুর্ভুজের</a:t>
                </a:r>
                <a:r>
                  <a:rPr lang="en-US" sz="5400" dirty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চারটি</a:t>
                </a:r>
                <a:r>
                  <a:rPr lang="en-US" sz="5400" dirty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বাহুর</a:t>
                </a:r>
                <a:r>
                  <a:rPr lang="en-US" sz="5400" dirty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দৈর্ঘ্য</a:t>
                </a:r>
                <a:r>
                  <a:rPr lang="en-US" sz="5400" dirty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যথাক্রমে</a:t>
                </a:r>
                <a:r>
                  <a:rPr lang="en-US" sz="5400" dirty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4 </a:t>
                </a:r>
                <a:r>
                  <a:rPr lang="en-US" sz="5400" dirty="0" err="1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সে.মি</a:t>
                </a:r>
                <a:r>
                  <a:rPr lang="en-US" sz="5400" dirty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, 3 </a:t>
                </a:r>
                <a:r>
                  <a:rPr lang="en-US" sz="5400" dirty="0" err="1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সে.মি</a:t>
                </a:r>
                <a:r>
                  <a:rPr lang="en-US" sz="5400" dirty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, 3.5 </a:t>
                </a:r>
                <a:r>
                  <a:rPr lang="en-US" sz="5400" dirty="0" err="1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সে.মি</a:t>
                </a:r>
                <a:r>
                  <a:rPr lang="en-US" sz="5400" dirty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, 4.5 </a:t>
                </a:r>
                <a:r>
                  <a:rPr lang="en-US" sz="5400" dirty="0" err="1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সে.মি</a:t>
                </a:r>
                <a:r>
                  <a:rPr lang="en-US" sz="5400" dirty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এবং</a:t>
                </a:r>
                <a:r>
                  <a:rPr lang="en-US" sz="5400" dirty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একটি</a:t>
                </a:r>
                <a:r>
                  <a:rPr lang="en-US" sz="5400" dirty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কোন</a:t>
                </a:r>
                <a:r>
                  <a:rPr lang="en-US" sz="5400" dirty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60</m:t>
                        </m:r>
                      </m:e>
                      <m:sup>
                        <m:r>
                          <a:rPr lang="en-US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5400" dirty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দেওয়া</a:t>
                </a:r>
                <a:r>
                  <a:rPr lang="en-US" sz="5400" dirty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আছে</a:t>
                </a:r>
                <a:r>
                  <a:rPr lang="en-US" sz="5400" dirty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চতুর্ভুজটি</a:t>
                </a:r>
                <a:r>
                  <a:rPr lang="en-US" sz="5400" dirty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5400" dirty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অঙ্কন কর।</a:t>
                </a:r>
                <a:endParaRPr lang="en-US" sz="54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" y="1600200"/>
                <a:ext cx="7467600" cy="5278881"/>
              </a:xfrm>
              <a:prstGeom prst="rect">
                <a:avLst/>
              </a:prstGeom>
              <a:blipFill>
                <a:blip r:embed="rId2"/>
                <a:stretch>
                  <a:fillRect l="-4327" t="-3699" r="-5714" b="-24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28471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7200" dirty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828800"/>
            <a:ext cx="8001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চতুর্ভূজ আকৃতি একটি জিনিসের নাম বল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চতুর্ভুজ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চতুর্ভুজ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আঁকতে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অনন্য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উপাত্তের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7526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5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চতুর্ভুজের</a:t>
            </a:r>
            <a:r>
              <a:rPr lang="en-US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bn-BD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টি বাহু ও </a:t>
            </a:r>
            <a:r>
              <a:rPr lang="en-US" sz="5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কর্ণের</a:t>
            </a:r>
            <a:r>
              <a:rPr lang="en-US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bn-BD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দেওয়া</a:t>
            </a:r>
            <a:r>
              <a:rPr lang="en-US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lang="en-US" sz="5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ছে</a:t>
            </a:r>
            <a:r>
              <a:rPr lang="en-US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চতুর্ভূজটি আঁ</a:t>
            </a:r>
            <a:r>
              <a:rPr lang="en-US" sz="5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কতে</a:t>
            </a:r>
            <a:r>
              <a:rPr lang="en-US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bn-BD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BE68D4-AA72-4778-8FA3-BCBEE65F153D}"/>
              </a:ext>
            </a:extLst>
          </p:cNvPr>
          <p:cNvSpPr txBox="1"/>
          <p:nvPr/>
        </p:nvSpPr>
        <p:spPr>
          <a:xfrm>
            <a:off x="228600" y="228600"/>
            <a:ext cx="86868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solidFill>
                  <a:srgbClr val="7030A0"/>
                </a:solidFill>
              </a:rPr>
              <a:t>যে</a:t>
            </a:r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en-US" sz="3600" dirty="0" err="1">
                <a:solidFill>
                  <a:srgbClr val="7030A0"/>
                </a:solidFill>
              </a:rPr>
              <a:t>কথা</a:t>
            </a:r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en-US" sz="3600" dirty="0" err="1">
                <a:solidFill>
                  <a:srgbClr val="7030A0"/>
                </a:solidFill>
              </a:rPr>
              <a:t>হয়নি</a:t>
            </a:r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en-US" sz="3600" dirty="0" err="1">
                <a:solidFill>
                  <a:srgbClr val="7030A0"/>
                </a:solidFill>
              </a:rPr>
              <a:t>বলা</a:t>
            </a:r>
            <a:endParaRPr lang="en-US" sz="3600" dirty="0">
              <a:solidFill>
                <a:srgbClr val="7030A0"/>
              </a:solidFill>
            </a:endParaRPr>
          </a:p>
          <a:p>
            <a:pPr algn="just"/>
            <a:r>
              <a:rPr lang="en-US" sz="3600" dirty="0"/>
              <a:t>এ </a:t>
            </a:r>
            <a:r>
              <a:rPr lang="en-US" sz="3600" dirty="0" err="1"/>
              <a:t>কথা</a:t>
            </a:r>
            <a:r>
              <a:rPr lang="en-US" sz="3600" dirty="0"/>
              <a:t> </a:t>
            </a:r>
            <a:r>
              <a:rPr lang="en-US" sz="3600" dirty="0" err="1"/>
              <a:t>নিশ্চিত</a:t>
            </a:r>
            <a:r>
              <a:rPr lang="en-US" sz="3600" dirty="0"/>
              <a:t> </a:t>
            </a:r>
            <a:r>
              <a:rPr lang="en-US" sz="3600" dirty="0" err="1"/>
              <a:t>বলতে</a:t>
            </a:r>
            <a:r>
              <a:rPr lang="en-US" sz="3600" dirty="0"/>
              <a:t> </a:t>
            </a:r>
            <a:r>
              <a:rPr lang="en-US" sz="3600" dirty="0" err="1"/>
              <a:t>পারি</a:t>
            </a:r>
            <a:r>
              <a:rPr lang="en-US" sz="3600" dirty="0"/>
              <a:t>, </a:t>
            </a:r>
            <a:r>
              <a:rPr lang="en-US" sz="3600" dirty="0" err="1"/>
              <a:t>আমি</a:t>
            </a:r>
            <a:r>
              <a:rPr lang="en-US" sz="3600" dirty="0"/>
              <a:t> </a:t>
            </a:r>
            <a:r>
              <a:rPr lang="en-US" sz="3600" dirty="0" err="1"/>
              <a:t>তোমাদের</a:t>
            </a:r>
            <a:r>
              <a:rPr lang="en-US" sz="3600" dirty="0"/>
              <a:t> </a:t>
            </a:r>
            <a:r>
              <a:rPr lang="en-US" sz="3600" dirty="0" err="1"/>
              <a:t>কোনো</a:t>
            </a:r>
            <a:r>
              <a:rPr lang="en-US" sz="3600" dirty="0"/>
              <a:t> </a:t>
            </a:r>
            <a:r>
              <a:rPr lang="en-US" sz="3600" dirty="0" err="1"/>
              <a:t>কিছু</a:t>
            </a:r>
            <a:r>
              <a:rPr lang="en-US" sz="3600" dirty="0"/>
              <a:t> </a:t>
            </a:r>
            <a:r>
              <a:rPr lang="en-US" sz="3600" dirty="0" err="1"/>
              <a:t>শেখাতে</a:t>
            </a:r>
            <a:r>
              <a:rPr lang="en-US" sz="3600" dirty="0"/>
              <a:t> </a:t>
            </a:r>
            <a:r>
              <a:rPr lang="en-US" sz="3600" dirty="0" err="1"/>
              <a:t>পারি</a:t>
            </a:r>
            <a:r>
              <a:rPr lang="en-US" sz="3600" dirty="0"/>
              <a:t> </a:t>
            </a:r>
            <a:r>
              <a:rPr lang="en-US" sz="3600" dirty="0" err="1"/>
              <a:t>নাই</a:t>
            </a:r>
            <a:r>
              <a:rPr lang="en-US" sz="3600" dirty="0"/>
              <a:t>। </a:t>
            </a:r>
            <a:r>
              <a:rPr lang="en-US" sz="3600" dirty="0" err="1"/>
              <a:t>আমি</a:t>
            </a:r>
            <a:r>
              <a:rPr lang="en-US" sz="3600" dirty="0"/>
              <a:t> </a:t>
            </a:r>
            <a:r>
              <a:rPr lang="en-US" sz="3600" dirty="0" err="1"/>
              <a:t>শেখাবার</a:t>
            </a:r>
            <a:r>
              <a:rPr lang="en-US" sz="3600" dirty="0"/>
              <a:t> </a:t>
            </a:r>
            <a:r>
              <a:rPr lang="en-US" sz="3600" dirty="0" err="1"/>
              <a:t>চেষ্টাওকরি</a:t>
            </a:r>
            <a:r>
              <a:rPr lang="en-US" sz="3600" dirty="0"/>
              <a:t> </a:t>
            </a:r>
            <a:r>
              <a:rPr lang="en-US" sz="3600" dirty="0" err="1"/>
              <a:t>নাই</a:t>
            </a:r>
            <a:r>
              <a:rPr lang="en-US" sz="3600" dirty="0"/>
              <a:t>। </a:t>
            </a:r>
            <a:r>
              <a:rPr lang="en-US" sz="3600" dirty="0" err="1"/>
              <a:t>কারণ</a:t>
            </a:r>
            <a:r>
              <a:rPr lang="en-US" sz="3600" dirty="0"/>
              <a:t> </a:t>
            </a:r>
            <a:r>
              <a:rPr lang="en-US" sz="3600" dirty="0" err="1"/>
              <a:t>কেউ</a:t>
            </a:r>
            <a:r>
              <a:rPr lang="en-US" sz="3600" dirty="0"/>
              <a:t> </a:t>
            </a:r>
            <a:r>
              <a:rPr lang="en-US" sz="3600" dirty="0" err="1"/>
              <a:t>কাউকে</a:t>
            </a:r>
            <a:r>
              <a:rPr lang="en-US" sz="3600" dirty="0"/>
              <a:t> </a:t>
            </a:r>
            <a:r>
              <a:rPr lang="en-US" sz="3600" dirty="0" err="1"/>
              <a:t>কোনো</a:t>
            </a:r>
            <a:r>
              <a:rPr lang="en-US" sz="3600" dirty="0"/>
              <a:t> </a:t>
            </a:r>
            <a:r>
              <a:rPr lang="en-US" sz="3600" dirty="0" err="1"/>
              <a:t>কিছু</a:t>
            </a:r>
            <a:r>
              <a:rPr lang="en-US" sz="3600" dirty="0"/>
              <a:t> </a:t>
            </a:r>
            <a:r>
              <a:rPr lang="en-US" sz="3600" dirty="0" err="1"/>
              <a:t>শেখাতে</a:t>
            </a:r>
            <a:r>
              <a:rPr lang="en-US" sz="3600" dirty="0"/>
              <a:t> </a:t>
            </a:r>
            <a:r>
              <a:rPr lang="en-US" sz="3600" dirty="0" err="1"/>
              <a:t>পারে</a:t>
            </a:r>
            <a:r>
              <a:rPr lang="en-US" sz="3600" dirty="0"/>
              <a:t> </a:t>
            </a:r>
            <a:r>
              <a:rPr lang="en-US" sz="3600" dirty="0" err="1"/>
              <a:t>না</a:t>
            </a:r>
            <a:r>
              <a:rPr lang="en-US" sz="3600" dirty="0"/>
              <a:t>। </a:t>
            </a:r>
            <a:r>
              <a:rPr lang="en-US" sz="3600" dirty="0" err="1"/>
              <a:t>তবে</a:t>
            </a:r>
            <a:r>
              <a:rPr lang="en-US" sz="3600" dirty="0"/>
              <a:t> এ </a:t>
            </a:r>
            <a:r>
              <a:rPr lang="en-US" sz="3600" dirty="0" err="1"/>
              <a:t>কথা</a:t>
            </a:r>
            <a:r>
              <a:rPr lang="en-US" sz="3600" dirty="0"/>
              <a:t> </a:t>
            </a:r>
            <a:r>
              <a:rPr lang="en-US" sz="3600" dirty="0" err="1"/>
              <a:t>নিশ্চিত</a:t>
            </a:r>
            <a:r>
              <a:rPr lang="en-US" sz="3600" dirty="0"/>
              <a:t> </a:t>
            </a:r>
            <a:r>
              <a:rPr lang="en-US" sz="3600" dirty="0" err="1"/>
              <a:t>বলতে</a:t>
            </a:r>
            <a:r>
              <a:rPr lang="en-US" sz="3600" dirty="0"/>
              <a:t> </a:t>
            </a:r>
            <a:r>
              <a:rPr lang="en-US" sz="3600" dirty="0" err="1"/>
              <a:t>পারি</a:t>
            </a:r>
            <a:r>
              <a:rPr lang="en-US" sz="3600" dirty="0"/>
              <a:t>, </a:t>
            </a:r>
            <a:r>
              <a:rPr lang="en-US" sz="3600" dirty="0" err="1"/>
              <a:t>তোমাদের</a:t>
            </a:r>
            <a:r>
              <a:rPr lang="en-US" sz="3600" dirty="0"/>
              <a:t> </a:t>
            </a:r>
            <a:r>
              <a:rPr lang="en-US" sz="3600" dirty="0" err="1"/>
              <a:t>ভেতরে</a:t>
            </a:r>
            <a:r>
              <a:rPr lang="en-US" sz="3600" dirty="0"/>
              <a:t> </a:t>
            </a:r>
            <a:r>
              <a:rPr lang="en-US" sz="3600" dirty="0" err="1"/>
              <a:t>জানার</a:t>
            </a:r>
            <a:r>
              <a:rPr lang="en-US" sz="3600" dirty="0"/>
              <a:t> </a:t>
            </a:r>
            <a:r>
              <a:rPr lang="en-US" sz="3600" dirty="0" err="1"/>
              <a:t>এবং</a:t>
            </a:r>
            <a:r>
              <a:rPr lang="en-US" sz="3600" dirty="0"/>
              <a:t> </a:t>
            </a:r>
            <a:r>
              <a:rPr lang="en-US" sz="3600" dirty="0" err="1"/>
              <a:t>শেখার</a:t>
            </a:r>
            <a:r>
              <a:rPr lang="en-US" sz="3600" dirty="0"/>
              <a:t> </a:t>
            </a:r>
            <a:r>
              <a:rPr lang="en-US" sz="3600" dirty="0" err="1"/>
              <a:t>একটি</a:t>
            </a:r>
            <a:r>
              <a:rPr lang="en-US" sz="3600" dirty="0"/>
              <a:t> </a:t>
            </a:r>
            <a:r>
              <a:rPr lang="en-US" sz="3600" dirty="0" err="1"/>
              <a:t>স্ফুলিঙ্গ</a:t>
            </a:r>
            <a:r>
              <a:rPr lang="en-US" sz="3600" dirty="0"/>
              <a:t> </a:t>
            </a:r>
            <a:r>
              <a:rPr lang="en-US" sz="3600" dirty="0" err="1"/>
              <a:t>আছে</a:t>
            </a:r>
            <a:r>
              <a:rPr lang="en-US" sz="3600" dirty="0"/>
              <a:t> </a:t>
            </a:r>
            <a:r>
              <a:rPr lang="en-US" sz="3600" dirty="0" err="1"/>
              <a:t>আমি</a:t>
            </a:r>
            <a:r>
              <a:rPr lang="en-US" sz="3600" dirty="0"/>
              <a:t> </a:t>
            </a:r>
            <a:r>
              <a:rPr lang="en-US" sz="3600" dirty="0" err="1"/>
              <a:t>সেই</a:t>
            </a:r>
            <a:r>
              <a:rPr lang="en-US" sz="3600" dirty="0"/>
              <a:t> </a:t>
            </a:r>
            <a:r>
              <a:rPr lang="en-US" sz="3600" dirty="0" err="1"/>
              <a:t>স্ফুলিঙ্গের</a:t>
            </a:r>
            <a:r>
              <a:rPr lang="en-US" sz="3600" dirty="0"/>
              <a:t> </a:t>
            </a:r>
            <a:r>
              <a:rPr lang="en-US" sz="3600" dirty="0" err="1"/>
              <a:t>মাথায়</a:t>
            </a:r>
            <a:r>
              <a:rPr lang="en-US" sz="3600" dirty="0"/>
              <a:t> </a:t>
            </a:r>
            <a:r>
              <a:rPr lang="en-US" sz="3600" dirty="0" err="1"/>
              <a:t>আগুন</a:t>
            </a:r>
            <a:r>
              <a:rPr lang="en-US" sz="3600" dirty="0"/>
              <a:t> </a:t>
            </a:r>
            <a:r>
              <a:rPr lang="en-US" sz="3600" dirty="0" err="1"/>
              <a:t>জ্বালিয়ে</a:t>
            </a:r>
            <a:r>
              <a:rPr lang="en-US" sz="3600" dirty="0"/>
              <a:t> </a:t>
            </a:r>
            <a:r>
              <a:rPr lang="en-US" sz="3600" dirty="0" err="1"/>
              <a:t>দেবার</a:t>
            </a:r>
            <a:r>
              <a:rPr lang="en-US" sz="3600" dirty="0"/>
              <a:t> </a:t>
            </a:r>
            <a:r>
              <a:rPr lang="en-US" sz="3600" dirty="0" err="1"/>
              <a:t>চেষ্টা</a:t>
            </a:r>
            <a:r>
              <a:rPr lang="en-US" sz="3600" dirty="0"/>
              <a:t> </a:t>
            </a:r>
            <a:r>
              <a:rPr lang="en-US" sz="3600" dirty="0" err="1"/>
              <a:t>করেছি</a:t>
            </a:r>
            <a:r>
              <a:rPr lang="en-US" sz="3600" dirty="0"/>
              <a:t>। </a:t>
            </a:r>
            <a:r>
              <a:rPr lang="en-US" sz="3600" dirty="0" err="1"/>
              <a:t>আশা</a:t>
            </a:r>
            <a:r>
              <a:rPr lang="en-US" sz="3600" dirty="0"/>
              <a:t> </a:t>
            </a:r>
            <a:r>
              <a:rPr lang="en-US" sz="3600" dirty="0" err="1"/>
              <a:t>করছি</a:t>
            </a:r>
            <a:r>
              <a:rPr lang="en-US" sz="3600" dirty="0"/>
              <a:t> এ </a:t>
            </a:r>
            <a:r>
              <a:rPr lang="en-US" sz="3600" dirty="0" err="1"/>
              <a:t>প্রজ্বলন</a:t>
            </a:r>
            <a:r>
              <a:rPr lang="en-US" sz="3600" dirty="0"/>
              <a:t> </a:t>
            </a:r>
            <a:r>
              <a:rPr lang="en-US" sz="3600" dirty="0" err="1"/>
              <a:t>তোমাদেরকে</a:t>
            </a:r>
            <a:r>
              <a:rPr lang="en-US" sz="3600" dirty="0"/>
              <a:t> </a:t>
            </a:r>
            <a:r>
              <a:rPr lang="en-US" sz="3600" dirty="0" err="1"/>
              <a:t>দীর্ঘদিন</a:t>
            </a:r>
            <a:r>
              <a:rPr lang="en-US" sz="3600" dirty="0"/>
              <a:t> </a:t>
            </a:r>
            <a:r>
              <a:rPr lang="en-US" sz="3600" dirty="0" err="1"/>
              <a:t>পোড়াবে</a:t>
            </a:r>
            <a:r>
              <a:rPr lang="en-US" sz="3600" dirty="0"/>
              <a:t>। </a:t>
            </a:r>
            <a:r>
              <a:rPr lang="en-US" sz="3600" dirty="0" err="1"/>
              <a:t>আল্লাহ</a:t>
            </a:r>
            <a:r>
              <a:rPr lang="en-US" sz="3600" dirty="0"/>
              <a:t> </a:t>
            </a:r>
            <a:r>
              <a:rPr lang="en-US" sz="3600" dirty="0" err="1"/>
              <a:t>হাফেজ</a:t>
            </a:r>
            <a:r>
              <a:rPr lang="en-US" sz="3600" dirty="0"/>
              <a:t>।।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887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381000"/>
            <a:ext cx="480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>
                <a:solidFill>
                  <a:srgbClr val="FF66FF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solidFill>
                <a:srgbClr val="FF66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golap fu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981200"/>
            <a:ext cx="7239000" cy="4648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1999"/>
            <a:ext cx="7772400" cy="1143001"/>
          </a:xfrm>
        </p:spPr>
        <p:txBody>
          <a:bodyPr anchor="t">
            <a:noAutofit/>
          </a:bodyPr>
          <a:lstStyle/>
          <a:p>
            <a:r>
              <a:rPr lang="bn-BD" sz="8800" dirty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gola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057400"/>
            <a:ext cx="6857999" cy="4114799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7800" y="1108531"/>
            <a:ext cx="5791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8"/>
            <a:r>
              <a:rPr lang="bn-BD" sz="4800" b="1" dirty="0">
                <a:latin typeface="NikoshBAN" pitchFamily="2" charset="0"/>
                <a:cs typeface="NikoshBAN" pitchFamily="2" charset="0"/>
              </a:rPr>
              <a:t>উপস্থাপনায়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: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0" lvl="8"/>
            <a:r>
              <a:rPr lang="en-US" sz="4800" dirty="0" err="1">
                <a:latin typeface="NikoshBAN" pitchFamily="2" charset="0"/>
                <a:cs typeface="NikoshBAN" pitchFamily="2" charset="0"/>
              </a:rPr>
              <a:t>ফিরোজ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আহমেদ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lvl="8"/>
            <a:r>
              <a:rPr lang="bn-BD" sz="3600" dirty="0"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কারী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শিক্ষিক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lvl="8"/>
            <a:r>
              <a:rPr lang="en-US" sz="3600" dirty="0" err="1">
                <a:latin typeface="NikoshBAN" pitchFamily="2" charset="0"/>
                <a:cs typeface="NikoshBAN" pitchFamily="2" charset="0"/>
              </a:rPr>
              <a:t>রামভাদ্রপুর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marL="0" lvl="8"/>
            <a:r>
              <a:rPr lang="en-US" sz="3600" dirty="0" err="1">
                <a:latin typeface="NikoshBAN" pitchFamily="2" charset="0"/>
                <a:cs typeface="NikoshBAN" pitchFamily="2" charset="0"/>
              </a:rPr>
              <a:t>ভেদরজঞ্জ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শরীয়তপুর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pPr marL="0" lvl="8"/>
            <a:r>
              <a:rPr lang="en-US" sz="3200" b="1" dirty="0">
                <a:latin typeface="NikoshBAN" pitchFamily="2" charset="0"/>
                <a:cs typeface="NikoshBAN" pitchFamily="2" charset="0"/>
              </a:rPr>
              <a:t>Mob: 01750-852791</a:t>
            </a:r>
          </a:p>
          <a:p>
            <a:pPr marL="0" lvl="8"/>
            <a:r>
              <a:rPr lang="en-US" sz="2800" b="1" dirty="0">
                <a:latin typeface="NikoshBAN" pitchFamily="2" charset="0"/>
              </a:rPr>
              <a:t>Email: </a:t>
            </a:r>
            <a:r>
              <a:rPr lang="en-US" sz="2800" b="1" u="sng" dirty="0">
                <a:solidFill>
                  <a:srgbClr val="002060"/>
                </a:solidFill>
                <a:latin typeface="NikoshBAN" pitchFamily="2" charset="0"/>
              </a:rPr>
              <a:t>ferozeahmed</a:t>
            </a:r>
            <a:r>
              <a:rPr lang="en-US" sz="2800" b="1" u="sng" dirty="0">
                <a:solidFill>
                  <a:srgbClr val="002060"/>
                </a:solidFill>
                <a:latin typeface="NikoshBAN" pitchFamily="2" charset="0"/>
                <a:hlinkClick r:id="rId2"/>
              </a:rPr>
              <a:t>@gmail.com</a:t>
            </a:r>
            <a:endParaRPr lang="en-US" sz="2800" b="1" u="sng" dirty="0">
              <a:solidFill>
                <a:srgbClr val="002060"/>
              </a:solidFill>
              <a:latin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3736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85800"/>
            <a:ext cx="4495800" cy="1143000"/>
          </a:xfrm>
        </p:spPr>
        <p:txBody>
          <a:bodyPr>
            <a:noAutofit/>
          </a:bodyPr>
          <a:lstStyle/>
          <a:p>
            <a:r>
              <a:rPr lang="bn-BD" sz="60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r>
              <a:rPr lang="bn-BD" sz="80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8000" dirty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286001"/>
            <a:ext cx="6705600" cy="4495799"/>
          </a:xfrm>
        </p:spPr>
        <p:txBody>
          <a:bodyPr>
            <a:noAutofit/>
          </a:bodyPr>
          <a:lstStyle/>
          <a:p>
            <a:r>
              <a:rPr lang="bn-BD" sz="5400" b="1" dirty="0">
                <a:latin typeface="NikoshBAN" pitchFamily="2" charset="0"/>
                <a:cs typeface="NikoshBAN" pitchFamily="2" charset="0"/>
              </a:rPr>
              <a:t>শ্রেনীঃ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অস্টম</a:t>
            </a:r>
            <a:endParaRPr lang="bn-BD" sz="5400" b="1" dirty="0">
              <a:latin typeface="NikoshBAN" pitchFamily="2" charset="0"/>
              <a:cs typeface="NikoshBAN" pitchFamily="2" charset="0"/>
            </a:endParaRPr>
          </a:p>
          <a:p>
            <a:r>
              <a:rPr lang="bn-BD" sz="5400" b="1" dirty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গণিত</a:t>
            </a:r>
            <a:endParaRPr lang="bn-BD" sz="5400" b="1" dirty="0">
              <a:latin typeface="NikoshBAN" pitchFamily="2" charset="0"/>
              <a:cs typeface="NikoshBAN" pitchFamily="2" charset="0"/>
            </a:endParaRPr>
          </a:p>
          <a:p>
            <a:r>
              <a:rPr lang="bn-BD" sz="5400" b="1" dirty="0">
                <a:latin typeface="NikoshBAN" pitchFamily="2" charset="0"/>
                <a:cs typeface="NikoshBAN" pitchFamily="2" charset="0"/>
              </a:rPr>
              <a:t>সময়ঃ ৪০ মিনিট </a:t>
            </a:r>
          </a:p>
          <a:p>
            <a:pPr marL="0" indent="0">
              <a:buNone/>
            </a:pPr>
            <a:endParaRPr lang="bn-BD" sz="5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8229600" cy="1143000"/>
          </a:xfrm>
        </p:spPr>
        <p:txBody>
          <a:bodyPr>
            <a:noAutofit/>
          </a:bodyPr>
          <a:lstStyle/>
          <a:p>
            <a:r>
              <a:rPr lang="bn-BD" sz="7200" b="1" dirty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209800"/>
            <a:ext cx="86106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চতুর্ভুজ</a:t>
            </a:r>
            <a:r>
              <a:rPr lang="bn-BD" sz="36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কাকে বলে বলতে পারবে। </a:t>
            </a:r>
          </a:p>
          <a:p>
            <a:pPr>
              <a:buFont typeface="Wingdings" pitchFamily="2" charset="2"/>
              <a:buChar char="q"/>
            </a:pPr>
            <a:r>
              <a:rPr lang="bn-BD" sz="36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চতুর্ভুজ</a:t>
            </a:r>
            <a:r>
              <a:rPr lang="en-US" sz="36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সনাক্ত</a:t>
            </a:r>
            <a:r>
              <a:rPr lang="en-US" sz="36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  	</a:t>
            </a:r>
            <a:r>
              <a:rPr lang="en-US" sz="3600" dirty="0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bn-BD" sz="48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36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6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চতুর্ভুজ</a:t>
            </a:r>
            <a:r>
              <a:rPr lang="en-US" sz="36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আঁকতে</a:t>
            </a:r>
            <a:r>
              <a:rPr lang="en-US" sz="36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sz="3600" dirty="0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apezoid 4"/>
          <p:cNvSpPr/>
          <p:nvPr/>
        </p:nvSpPr>
        <p:spPr>
          <a:xfrm>
            <a:off x="990600" y="2514600"/>
            <a:ext cx="3124200" cy="1600200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00600" y="2057400"/>
            <a:ext cx="3352800" cy="1676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rgbClr val="FF66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Data 6"/>
          <p:cNvSpPr/>
          <p:nvPr/>
        </p:nvSpPr>
        <p:spPr>
          <a:xfrm>
            <a:off x="914400" y="4724400"/>
            <a:ext cx="3048000" cy="1371600"/>
          </a:xfrm>
          <a:prstGeom prst="flowChartInputOutp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5181600" y="4267200"/>
            <a:ext cx="2362200" cy="19812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Flowchart: Decision 17"/>
          <p:cNvSpPr/>
          <p:nvPr/>
        </p:nvSpPr>
        <p:spPr>
          <a:xfrm rot="19323964">
            <a:off x="1479767" y="28345"/>
            <a:ext cx="3342568" cy="2565499"/>
          </a:xfrm>
          <a:prstGeom prst="flowChartDecis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914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রম্বস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29718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চতুর্ভূজ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25146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FF66FF"/>
                </a:solidFill>
                <a:latin typeface="NikoshBAN" pitchFamily="2" charset="0"/>
                <a:cs typeface="NikoshBAN" pitchFamily="2" charset="0"/>
              </a:rPr>
              <a:t>আয়তক্ষেত্র</a:t>
            </a:r>
            <a:endParaRPr lang="en-US" sz="3200" dirty="0">
              <a:solidFill>
                <a:srgbClr val="FF66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7800" y="51054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সামন্তরিক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0" y="49530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বর্গক্ষেত্র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8" grpId="0" animBg="1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9812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dirty="0">
                <a:latin typeface="NikoshBAN" pitchFamily="2" charset="0"/>
                <a:cs typeface="NikoshBAN" pitchFamily="2" charset="0"/>
              </a:rPr>
              <a:t>চতুর্ভূজ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990600"/>
            <a:ext cx="3581400" cy="1905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1242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FF66FF"/>
                </a:solidFill>
                <a:latin typeface="NikoshBAN" pitchFamily="2" charset="0"/>
                <a:cs typeface="NikoshBAN" pitchFamily="2" charset="0"/>
              </a:rPr>
              <a:t>চারটি রেখা দ্বারা সীমাবদ্ধ ক্ষেত্রকে চতুর্ভূজ বলে।</a:t>
            </a:r>
          </a:p>
          <a:p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3200400" y="16002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চতুর্ভূজ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কোনো</a:t>
            </a:r>
            <a:r>
              <a:rPr lang="en-US" sz="3200" dirty="0"/>
              <a:t> </a:t>
            </a:r>
            <a:r>
              <a:rPr lang="en-US" sz="3200" dirty="0" err="1"/>
              <a:t>চতুর্ভুজের</a:t>
            </a:r>
            <a:r>
              <a:rPr lang="en-US" sz="3200" dirty="0"/>
              <a:t> </a:t>
            </a:r>
            <a:r>
              <a:rPr lang="en-US" sz="3200" dirty="0" err="1"/>
              <a:t>চারটি</a:t>
            </a:r>
            <a:r>
              <a:rPr lang="en-US" sz="3200" dirty="0"/>
              <a:t> </a:t>
            </a:r>
            <a:r>
              <a:rPr lang="en-US" sz="3200" dirty="0" err="1"/>
              <a:t>বাহুর</a:t>
            </a:r>
            <a:r>
              <a:rPr lang="en-US" sz="3200" dirty="0"/>
              <a:t> </a:t>
            </a:r>
            <a:r>
              <a:rPr lang="en-US" sz="3200" dirty="0" err="1"/>
              <a:t>দৈর্ঘ্য</a:t>
            </a:r>
            <a:r>
              <a:rPr lang="en-US" sz="3200" dirty="0"/>
              <a:t> ও </a:t>
            </a:r>
            <a:r>
              <a:rPr lang="en-US" sz="3200" dirty="0" err="1"/>
              <a:t>একটি</a:t>
            </a:r>
            <a:r>
              <a:rPr lang="en-US" sz="3200" dirty="0"/>
              <a:t> </a:t>
            </a:r>
            <a:r>
              <a:rPr lang="en-US" sz="3200" dirty="0" err="1"/>
              <a:t>কোণ</a:t>
            </a:r>
            <a:r>
              <a:rPr lang="en-US" sz="3200" dirty="0"/>
              <a:t> </a:t>
            </a:r>
            <a:r>
              <a:rPr lang="en-US" sz="3200" dirty="0" err="1"/>
              <a:t>দেওয়া</a:t>
            </a:r>
            <a:r>
              <a:rPr lang="en-US" sz="3200" dirty="0"/>
              <a:t> </a:t>
            </a:r>
            <a:r>
              <a:rPr lang="en-US" sz="3200" dirty="0" err="1"/>
              <a:t>আছে</a:t>
            </a:r>
            <a:r>
              <a:rPr lang="en-US" sz="3200" dirty="0"/>
              <a:t> </a:t>
            </a:r>
            <a:r>
              <a:rPr lang="en-US" sz="3200" dirty="0" err="1"/>
              <a:t>চতুর্ভুজটি</a:t>
            </a:r>
            <a:r>
              <a:rPr lang="en-US" sz="3200" dirty="0"/>
              <a:t> </a:t>
            </a:r>
            <a:r>
              <a:rPr lang="en-US" sz="3200" dirty="0" err="1"/>
              <a:t>আঁকতে</a:t>
            </a:r>
            <a:r>
              <a:rPr lang="en-US" sz="3200" dirty="0"/>
              <a:t> </a:t>
            </a:r>
            <a:r>
              <a:rPr lang="en-US" sz="3200" dirty="0" err="1"/>
              <a:t>হবে</a:t>
            </a:r>
            <a:r>
              <a:rPr lang="en-US" sz="3200" dirty="0"/>
              <a:t>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2374197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বিশেষ</a:t>
            </a:r>
            <a:r>
              <a:rPr lang="en-US" sz="3200" dirty="0"/>
              <a:t> </a:t>
            </a:r>
            <a:r>
              <a:rPr lang="en-US" sz="3200" dirty="0" err="1"/>
              <a:t>নির্বচনঃ</a:t>
            </a:r>
            <a:r>
              <a:rPr lang="en-US" sz="3200" dirty="0"/>
              <a:t> </a:t>
            </a:r>
            <a:r>
              <a:rPr lang="en-US" sz="3200" dirty="0" err="1"/>
              <a:t>মনে</a:t>
            </a:r>
            <a:r>
              <a:rPr lang="en-US" sz="3200" dirty="0"/>
              <a:t> </a:t>
            </a:r>
            <a:r>
              <a:rPr lang="en-US" sz="3200" dirty="0" err="1"/>
              <a:t>করি</a:t>
            </a:r>
            <a:r>
              <a:rPr lang="en-US" sz="3200" dirty="0"/>
              <a:t>, </a:t>
            </a:r>
            <a:r>
              <a:rPr lang="en-US" sz="3200" dirty="0" err="1"/>
              <a:t>একটি</a:t>
            </a:r>
            <a:r>
              <a:rPr lang="en-US" sz="3200" dirty="0"/>
              <a:t> </a:t>
            </a:r>
            <a:r>
              <a:rPr lang="en-US" sz="3200" dirty="0" err="1"/>
              <a:t>চতুর্ভুজের</a:t>
            </a:r>
            <a:r>
              <a:rPr lang="en-US" sz="3200" dirty="0"/>
              <a:t> </a:t>
            </a:r>
            <a:r>
              <a:rPr lang="en-US" sz="3200" dirty="0" err="1"/>
              <a:t>চারটি</a:t>
            </a:r>
            <a:r>
              <a:rPr lang="en-US" sz="3200" dirty="0"/>
              <a:t> </a:t>
            </a:r>
            <a:r>
              <a:rPr lang="en-US" sz="3200" dirty="0" err="1"/>
              <a:t>বাহুর</a:t>
            </a:r>
            <a:r>
              <a:rPr lang="en-US" sz="3200" dirty="0"/>
              <a:t> </a:t>
            </a:r>
            <a:r>
              <a:rPr lang="en-US" sz="3200" dirty="0" err="1"/>
              <a:t>দৈর্ঘ্য</a:t>
            </a:r>
            <a:r>
              <a:rPr lang="en-US" sz="3200" dirty="0"/>
              <a:t> </a:t>
            </a:r>
            <a:r>
              <a:rPr lang="en-US" sz="3200" dirty="0" err="1"/>
              <a:t>a,b,c,d</a:t>
            </a:r>
            <a:r>
              <a:rPr lang="en-US" sz="3200" dirty="0"/>
              <a:t> </a:t>
            </a:r>
            <a:r>
              <a:rPr lang="en-US" sz="3200" dirty="0" err="1"/>
              <a:t>এবং</a:t>
            </a:r>
            <a:r>
              <a:rPr lang="en-US" sz="3200" dirty="0"/>
              <a:t> </a:t>
            </a:r>
            <a:r>
              <a:rPr lang="en-US" sz="3200" dirty="0" err="1"/>
              <a:t>অন্তর্ভুক্ত</a:t>
            </a:r>
            <a:r>
              <a:rPr lang="en-US" sz="3200" dirty="0"/>
              <a:t> </a:t>
            </a:r>
            <a:r>
              <a:rPr lang="en-US" sz="3200" dirty="0" err="1"/>
              <a:t>কোণ</a:t>
            </a:r>
            <a:r>
              <a:rPr lang="en-US" sz="3200" dirty="0"/>
              <a:t> ˂x </a:t>
            </a:r>
            <a:r>
              <a:rPr lang="en-US" sz="3200" dirty="0" err="1"/>
              <a:t>দেওয়া</a:t>
            </a:r>
            <a:r>
              <a:rPr lang="en-US" sz="3200" dirty="0"/>
              <a:t> </a:t>
            </a:r>
            <a:r>
              <a:rPr lang="en-US" sz="3200" dirty="0" err="1"/>
              <a:t>আছে</a:t>
            </a:r>
            <a:r>
              <a:rPr lang="en-US" sz="3200" dirty="0"/>
              <a:t>। </a:t>
            </a:r>
            <a:r>
              <a:rPr lang="en-US" sz="3200" dirty="0" err="1"/>
              <a:t>চতুর্ভুজটি</a:t>
            </a:r>
            <a:r>
              <a:rPr lang="en-US" sz="3200" dirty="0"/>
              <a:t> </a:t>
            </a:r>
            <a:r>
              <a:rPr lang="en-US" sz="3200" dirty="0" err="1"/>
              <a:t>আঁকতে</a:t>
            </a:r>
            <a:r>
              <a:rPr lang="en-US" sz="3200" dirty="0"/>
              <a:t> </a:t>
            </a:r>
            <a:r>
              <a:rPr lang="en-US" sz="3200" dirty="0" err="1"/>
              <a:t>হবে</a:t>
            </a:r>
            <a:r>
              <a:rPr lang="en-US" sz="3200" dirty="0"/>
              <a:t>।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4267200"/>
            <a:ext cx="2209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43000" y="4876800"/>
            <a:ext cx="2514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59136" y="5299364"/>
            <a:ext cx="2209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43000" y="5562600"/>
            <a:ext cx="2209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3000" y="6248400"/>
            <a:ext cx="2209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559136" y="3657600"/>
            <a:ext cx="1527464" cy="164176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088081" y="5073134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19" name="Arc 18"/>
          <p:cNvSpPr/>
          <p:nvPr/>
        </p:nvSpPr>
        <p:spPr>
          <a:xfrm rot="822987">
            <a:off x="5284726" y="4693002"/>
            <a:ext cx="914400" cy="1622524"/>
          </a:xfrm>
          <a:prstGeom prst="arc">
            <a:avLst>
              <a:gd name="adj1" fmla="val 15882860"/>
              <a:gd name="adj2" fmla="val 20307266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858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5800" y="4495800"/>
            <a:ext cx="38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5800" y="51816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5800" y="58674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</a:t>
            </a:r>
          </a:p>
        </p:txBody>
      </p:sp>
      <p:sp>
        <p:nvSpPr>
          <p:cNvPr id="24" name="Arc 23"/>
          <p:cNvSpPr/>
          <p:nvPr/>
        </p:nvSpPr>
        <p:spPr>
          <a:xfrm rot="18543683">
            <a:off x="5696821" y="4805444"/>
            <a:ext cx="668481" cy="577334"/>
          </a:xfrm>
          <a:prstGeom prst="arc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0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367</Words>
  <Application>Microsoft Office PowerPoint</Application>
  <PresentationFormat>On-screen Show (4:3)</PresentationFormat>
  <Paragraphs>51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 Math</vt:lpstr>
      <vt:lpstr>NikoshBAN</vt:lpstr>
      <vt:lpstr>Wingdings</vt:lpstr>
      <vt:lpstr>Office Theme</vt:lpstr>
      <vt:lpstr>PowerPoint Presentation</vt:lpstr>
      <vt:lpstr>স্বাগতম</vt:lpstr>
      <vt:lpstr>PowerPoint Presentation</vt:lpstr>
      <vt:lpstr>পাঠ পরিচিতি  </vt:lpstr>
      <vt:lpstr>শিখন 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Asus</cp:lastModifiedBy>
  <cp:revision>132</cp:revision>
  <dcterms:created xsi:type="dcterms:W3CDTF">2006-08-16T00:00:00Z</dcterms:created>
  <dcterms:modified xsi:type="dcterms:W3CDTF">2021-06-17T16:46:47Z</dcterms:modified>
</cp:coreProperties>
</file>