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1" r:id="rId6"/>
    <p:sldId id="281" r:id="rId7"/>
    <p:sldId id="279" r:id="rId8"/>
    <p:sldId id="280" r:id="rId9"/>
    <p:sldId id="257" r:id="rId10"/>
    <p:sldId id="275" r:id="rId11"/>
    <p:sldId id="276" r:id="rId12"/>
    <p:sldId id="282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Welcome" id="{E75E278A-FF0E-49A4-B170-79828D63BBAD}">
          <p14:sldIdLst>
            <p14:sldId id="256"/>
          </p14:sldIdLst>
        </p14:section>
        <p14:section name="Design, Morph, Annotate, Work Together, Tell Me" id="{B9B51309-D148-4332-87C2-07BE32FBCA3B}">
          <p14:sldIdLst>
            <p14:sldId id="271"/>
            <p14:sldId id="281"/>
            <p14:sldId id="279"/>
            <p14:sldId id="280"/>
            <p14:sldId id="257"/>
            <p14:sldId id="275"/>
            <p14:sldId id="276"/>
          </p14:sldIdLst>
        </p14:section>
        <p14:section name="Learn More" id="{2CC34DB2-6590-42C0-AD4B-A04C6060184E}">
          <p14:sldIdLst>
            <p14:sldId id="282"/>
            <p14:sldId id="28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9706" autoAdjust="0"/>
    <p:restoredTop sz="94241" autoAdjust="0"/>
  </p:normalViewPr>
  <p:slideViewPr>
    <p:cSldViewPr snapToGrid="0">
      <p:cViewPr varScale="1">
        <p:scale>
          <a:sx n="73" d="100"/>
          <a:sy n="73" d="100"/>
        </p:scale>
        <p:origin x="-24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pPr/>
              <a:t>6/18/2021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pPr/>
              <a:t>6/18/2021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baseline="0" dirty="0"/>
              <a:t>Slide Show mode, select the arrows to visit links.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178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6/18/2021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o.microsoft.com/fwlink/?LinkId=61717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8806" y="1063074"/>
            <a:ext cx="6895011" cy="2075822"/>
          </a:xfrm>
        </p:spPr>
        <p:txBody>
          <a:bodyPr anchor="ctr" anchorCtr="0">
            <a:normAutofit/>
          </a:bodyPr>
          <a:lstStyle/>
          <a:p>
            <a:r>
              <a:rPr lang="bn-BD" sz="4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আজকের ক্লাসে সকলকে স্বাগতম</a:t>
            </a:r>
            <a:endParaRPr lang="en-US" sz="4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41173" y="3138896"/>
            <a:ext cx="3238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180773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63793" y="3200399"/>
            <a:ext cx="7050024" cy="1946366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সকলকে</a:t>
            </a:r>
            <a:r>
              <a:rPr lang="en-US" sz="6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অসংখ্য</a:t>
            </a:r>
            <a:r>
              <a:rPr lang="en-US" sz="6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ধন্যবাদ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284846758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2430999" cy="640080"/>
          </a:xfrm>
        </p:spPr>
        <p:txBody>
          <a:bodyPr>
            <a:noAutofit/>
          </a:bodyPr>
          <a:lstStyle/>
          <a:p>
            <a:r>
              <a:rPr lang="bn-BD" sz="36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শিক্ষক পরিচিতি</a:t>
            </a:r>
            <a:endParaRPr lang="en-US" sz="3600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651835" y="2282354"/>
            <a:ext cx="6482299" cy="1976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Aft>
                <a:spcPts val="600"/>
              </a:spcAft>
              <a:buNone/>
              <a:defRPr/>
            </a:pPr>
            <a:r>
              <a:rPr lang="bn-BD" sz="36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মো. মনিরুল ইসলাম</a:t>
            </a:r>
          </a:p>
          <a:p>
            <a:pPr marL="0" lvl="0" indent="0">
              <a:spcAft>
                <a:spcPts val="600"/>
              </a:spcAft>
              <a:buNone/>
              <a:defRPr/>
            </a:pPr>
            <a:r>
              <a:rPr lang="bn-BD" sz="24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সিনিয়র শিক্ষক (আইসিটি</a:t>
            </a:r>
            <a:r>
              <a:rPr lang="bn-BD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</a:p>
          <a:p>
            <a:pPr marL="0" lvl="0" indent="0">
              <a:spcAft>
                <a:spcPts val="600"/>
              </a:spcAft>
              <a:buNone/>
              <a:defRPr/>
            </a:pPr>
            <a:r>
              <a:rPr lang="bn-BD" sz="2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কাপাসগোলা সিটি কর্পোরেশন বালিকা উচ্চ বিদ্যালয়</a:t>
            </a:r>
          </a:p>
          <a:p>
            <a:pPr marL="0" lvl="0" indent="0">
              <a:spcAft>
                <a:spcPts val="600"/>
              </a:spcAft>
              <a:buNone/>
              <a:defRPr/>
            </a:pPr>
            <a:r>
              <a:rPr lang="bn-BD" sz="2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চকবাজার, চট্টগ্রাম।</a:t>
            </a:r>
          </a:p>
          <a:p>
            <a:pPr marL="0" lvl="0" indent="0">
              <a:spcAft>
                <a:spcPts val="600"/>
              </a:spcAft>
              <a:buNone/>
              <a:defRPr/>
            </a:pPr>
            <a:endParaRPr lang="bn-BD" sz="28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lvl="0" indent="0">
              <a:spcAft>
                <a:spcPts val="600"/>
              </a:spcAft>
              <a:buNone/>
              <a:defRPr/>
            </a:pPr>
            <a:endParaRPr lang="en-US" sz="4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34134" y="1524708"/>
            <a:ext cx="3175000" cy="3175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22242" y="4898571"/>
            <a:ext cx="2886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monirdba@gmail.com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761616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14430" y="552559"/>
            <a:ext cx="2587754" cy="640080"/>
          </a:xfrm>
        </p:spPr>
        <p:txBody>
          <a:bodyPr>
            <a:noAutofit/>
          </a:bodyPr>
          <a:lstStyle/>
          <a:p>
            <a:r>
              <a:rPr lang="bn-BD" sz="40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পাঠ পরিচিতি</a:t>
            </a:r>
            <a:endParaRPr lang="en-US" sz="4000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-772504" y="1664561"/>
            <a:ext cx="7348356" cy="4390329"/>
          </a:xfr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ts val="1800"/>
              </a:lnSpc>
              <a:spcAft>
                <a:spcPts val="600"/>
              </a:spcAft>
            </a:pPr>
            <a:r>
              <a:rPr lang="bn-BD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বিষয়: আইসিটি</a:t>
            </a:r>
          </a:p>
          <a:p>
            <a:pPr algn="ctr">
              <a:lnSpc>
                <a:spcPts val="1800"/>
              </a:lnSpc>
              <a:spcAft>
                <a:spcPts val="600"/>
              </a:spcAft>
            </a:pPr>
            <a:r>
              <a:rPr lang="bn-BD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শ্রেণি: নবম</a:t>
            </a:r>
          </a:p>
          <a:p>
            <a:pPr algn="ctr">
              <a:lnSpc>
                <a:spcPts val="1800"/>
              </a:lnSpc>
              <a:spcAft>
                <a:spcPts val="600"/>
              </a:spcAft>
            </a:pPr>
            <a:r>
              <a:rPr lang="bn-BD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অধ্যায়: দ্বিতীয়</a:t>
            </a:r>
          </a:p>
          <a:p>
            <a:pPr algn="ctr">
              <a:lnSpc>
                <a:spcPts val="1800"/>
              </a:lnSpc>
              <a:spcAft>
                <a:spcPts val="600"/>
              </a:spcAft>
            </a:pPr>
            <a:endParaRPr lang="bn-BD" sz="3200" dirty="0">
              <a:solidFill>
                <a:prstClr val="black">
                  <a:lumMod val="75000"/>
                  <a:lumOff val="25000"/>
                </a:prst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>
              <a:lnSpc>
                <a:spcPts val="1800"/>
              </a:lnSpc>
              <a:spcAft>
                <a:spcPts val="600"/>
              </a:spcAft>
            </a:pPr>
            <a:r>
              <a:rPr lang="bn-BD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বিষয়: কম্পিউটার ও কম্পিউটার </a:t>
            </a:r>
          </a:p>
          <a:p>
            <a:pPr algn="ctr">
              <a:lnSpc>
                <a:spcPts val="1800"/>
              </a:lnSpc>
              <a:spcAft>
                <a:spcPts val="600"/>
              </a:spcAft>
            </a:pPr>
            <a:r>
              <a:rPr lang="bn-BD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ব্যবহারকারীর নিরাপত্তা।</a:t>
            </a:r>
          </a:p>
          <a:p>
            <a:pPr algn="ctr">
              <a:lnSpc>
                <a:spcPts val="1800"/>
              </a:lnSpc>
              <a:spcAft>
                <a:spcPts val="600"/>
              </a:spcAft>
            </a:pPr>
            <a:endParaRPr lang="bn-BD" sz="3600" dirty="0" smtClean="0">
              <a:solidFill>
                <a:schemeClr val="accent5">
                  <a:lumMod val="50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>
              <a:lnSpc>
                <a:spcPts val="1800"/>
              </a:lnSpc>
              <a:spcAft>
                <a:spcPts val="600"/>
              </a:spcAft>
            </a:pPr>
            <a:r>
              <a:rPr lang="bn-BD" sz="3600" dirty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“সফ্টওয়্যার ইন্সটলেশন</a:t>
            </a:r>
            <a:r>
              <a:rPr lang="bn-BD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”</a:t>
            </a:r>
          </a:p>
          <a:p>
            <a:pPr algn="ctr">
              <a:lnSpc>
                <a:spcPts val="1800"/>
              </a:lnSpc>
              <a:spcAft>
                <a:spcPts val="600"/>
              </a:spcAft>
            </a:pPr>
            <a:r>
              <a:rPr lang="bn-BD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সময়: ৪৫ মিনিট।</a:t>
            </a:r>
            <a:endParaRPr lang="en-US" sz="32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8632" y="1664561"/>
            <a:ext cx="5315570" cy="388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803687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সফ্টওয়্যার ইনস্টল করার পূর্বে করণীয় / পূর্বপ্রস্তুতি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1" name="Content Placeholder 17"/>
          <p:cNvSpPr txBox="1">
            <a:spLocks/>
          </p:cNvSpPr>
          <p:nvPr/>
        </p:nvSpPr>
        <p:spPr>
          <a:xfrm>
            <a:off x="1082639" y="1892875"/>
            <a:ext cx="9419898" cy="596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bn-BD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যে সফ্টওয়্যারটি ইনস্টল করা হবে তা কম্পিউটারের হার্ডওয়্যার সাপোর্ট করে কিনা তা দেখে নিতে হবে।</a:t>
            </a: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sp>
        <p:nvSpPr>
          <p:cNvPr id="36" name="Content Placeholder 17"/>
          <p:cNvSpPr txBox="1">
            <a:spLocks/>
          </p:cNvSpPr>
          <p:nvPr/>
        </p:nvSpPr>
        <p:spPr>
          <a:xfrm>
            <a:off x="1149989" y="2715418"/>
            <a:ext cx="9391736" cy="7689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Aft>
                <a:spcPts val="2000"/>
              </a:spcAft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</a:t>
            </a:r>
            <a:r>
              <a:rPr lang="bn-BD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ead me </a:t>
            </a:r>
            <a:r>
              <a:rPr lang="bn-BD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ফাইলটি ভালভাবে পড়তে হবে। ওখানে ইনস্টলেশনের সমস্ত নির্দেশনা দেয়া আছে।</a:t>
            </a: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2" name="Content Placeholder 17"/>
          <p:cNvSpPr txBox="1">
            <a:spLocks/>
          </p:cNvSpPr>
          <p:nvPr/>
        </p:nvSpPr>
        <p:spPr>
          <a:xfrm>
            <a:off x="1095701" y="4105831"/>
            <a:ext cx="9419898" cy="714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এন্টিভাইরাস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অফ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রাখতে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হবে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ফায়ারওয়াল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বন্ধ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রাখতে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হবে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এমনকি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নেট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কানেকশনও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বন্ধ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রাখতে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হবে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sp>
        <p:nvSpPr>
          <p:cNvPr id="40" name="Content Placeholder 17"/>
          <p:cNvSpPr txBox="1">
            <a:spLocks/>
          </p:cNvSpPr>
          <p:nvPr/>
        </p:nvSpPr>
        <p:spPr>
          <a:xfrm>
            <a:off x="1097737" y="5070332"/>
            <a:ext cx="8986790" cy="5635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Aft>
                <a:spcPts val="2000"/>
              </a:spcAft>
              <a:buFont typeface="Wingdings" pitchFamily="2" charset="2"/>
              <a:buChar char="v"/>
              <a:defRPr/>
            </a:pP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অপারেটিং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সিস্টেমে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এডমিনিস্ট্রেটর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হিসোবে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অপারেটিং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করার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অনুমতি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আছে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কিনা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চেক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দেখতে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হবে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700175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1207" y="448056"/>
            <a:ext cx="8034964" cy="64008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অপারেটিং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সিস্টেম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অন্যান্য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সফ্টওয়্যার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ইনস্টলেশন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একই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রকম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0" name="Content Placeholder 17"/>
          <p:cNvSpPr txBox="1">
            <a:spLocks/>
          </p:cNvSpPr>
          <p:nvPr/>
        </p:nvSpPr>
        <p:spPr>
          <a:xfrm>
            <a:off x="762041" y="1455589"/>
            <a:ext cx="5110161" cy="471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একই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রকম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2800" dirty="0"/>
          </a:p>
        </p:txBody>
      </p:sp>
      <p:grpSp>
        <p:nvGrpSpPr>
          <p:cNvPr id="13" name="Group 12" descr="Small circle with number 1 inside  indicating step 1"/>
          <p:cNvGrpSpPr/>
          <p:nvPr/>
        </p:nvGrpSpPr>
        <p:grpSpPr bwMode="blackWhite">
          <a:xfrm>
            <a:off x="558723" y="1917997"/>
            <a:ext cx="558179" cy="409838"/>
            <a:chOff x="6953426" y="711274"/>
            <a:chExt cx="558179" cy="409838"/>
          </a:xfrm>
        </p:grpSpPr>
        <p:sp>
          <p:nvSpPr>
            <p:cNvPr id="14" name="Oval 13" descr="Small circle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 descr="Number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</a:t>
              </a:r>
            </a:p>
          </p:txBody>
        </p:sp>
      </p:grpSp>
      <p:sp>
        <p:nvSpPr>
          <p:cNvPr id="16" name="Content Placeholder 17"/>
          <p:cNvSpPr txBox="1">
            <a:spLocks/>
          </p:cNvSpPr>
          <p:nvPr/>
        </p:nvSpPr>
        <p:spPr>
          <a:xfrm>
            <a:off x="1066040" y="1958189"/>
            <a:ext cx="5230826" cy="91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অপারেটিং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সিস্টেম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ইনস্টল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একটু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জটিল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spcAft>
                <a:spcPts val="2000"/>
              </a:spcAft>
              <a:buNone/>
            </a:pP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18" name="Group 17" descr="Small circle with number 2 inside  indicating step 2"/>
          <p:cNvGrpSpPr/>
          <p:nvPr/>
        </p:nvGrpSpPr>
        <p:grpSpPr bwMode="blackWhite">
          <a:xfrm>
            <a:off x="558723" y="2896735"/>
            <a:ext cx="558179" cy="409838"/>
            <a:chOff x="6953426" y="711274"/>
            <a:chExt cx="558179" cy="409838"/>
          </a:xfrm>
        </p:grpSpPr>
        <p:sp>
          <p:nvSpPr>
            <p:cNvPr id="23" name="Oval 22" descr="Small circle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 descr="Number 2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2</a:t>
              </a:r>
            </a:p>
          </p:txBody>
        </p:sp>
      </p:grpSp>
      <p:sp>
        <p:nvSpPr>
          <p:cNvPr id="25" name="Content Placeholder 17"/>
          <p:cNvSpPr txBox="1">
            <a:spLocks/>
          </p:cNvSpPr>
          <p:nvPr/>
        </p:nvSpPr>
        <p:spPr>
          <a:xfrm>
            <a:off x="1308180" y="2973214"/>
            <a:ext cx="5541320" cy="618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অন্যান্য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সফ্টওয়্যার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ইনস্টল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সহজ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6" name="Group 25" descr="Small circle with number 3 inside  indicating step 3"/>
          <p:cNvGrpSpPr/>
          <p:nvPr/>
        </p:nvGrpSpPr>
        <p:grpSpPr bwMode="blackWhite">
          <a:xfrm>
            <a:off x="557319" y="4344232"/>
            <a:ext cx="558179" cy="409838"/>
            <a:chOff x="6953426" y="711274"/>
            <a:chExt cx="558179" cy="409838"/>
          </a:xfrm>
        </p:grpSpPr>
        <p:sp>
          <p:nvSpPr>
            <p:cNvPr id="27" name="Oval 26" descr="Small circle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 descr="Number 3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3</a:t>
              </a:r>
            </a:p>
          </p:txBody>
        </p:sp>
      </p:grpSp>
      <p:sp>
        <p:nvSpPr>
          <p:cNvPr id="29" name="Content Placeholder 17"/>
          <p:cNvSpPr txBox="1">
            <a:spLocks/>
          </p:cNvSpPr>
          <p:nvPr/>
        </p:nvSpPr>
        <p:spPr>
          <a:xfrm>
            <a:off x="1076798" y="4360521"/>
            <a:ext cx="5218663" cy="204538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2000"/>
              </a:spcAft>
              <a:buNone/>
            </a:pP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অপারেটিং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সিস্টেম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ইনস্টল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অনেক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অনেকগুলো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ধাপ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অতিক্রম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lnSpc>
                <a:spcPct val="100000"/>
              </a:lnSpc>
              <a:spcAft>
                <a:spcPts val="2000"/>
              </a:spcAft>
              <a:buNone/>
            </a:pP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আর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অন্যান্য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সফ্টওয়্যার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ইনস্টল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তুলনামুলকভাবে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অনেক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কম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লাগে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কয়েকটি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ধাপেই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ইনস্টল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সম্পন্ন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যায়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0" name="Straight Connector 19" descr="Light grey line separating Morph text and images"/>
          <p:cNvCxnSpPr/>
          <p:nvPr/>
        </p:nvCxnSpPr>
        <p:spPr>
          <a:xfrm>
            <a:off x="6296866" y="1472431"/>
            <a:ext cx="0" cy="4892634"/>
          </a:xfrm>
          <a:prstGeom prst="line">
            <a:avLst/>
          </a:prstGeom>
          <a:ln w="952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istory of Microsoft Windows Versions &amp;amp; Logo Design to Windows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4164" y="1652145"/>
            <a:ext cx="2770505" cy="1939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icrosoft office downloader - Tabl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4164" y="3918748"/>
            <a:ext cx="2759136" cy="249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9683360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6" grpId="0"/>
      <p:bldP spid="25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সফ্টওয়্যার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ইনস্টল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আর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প্রয়োজন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1076235" y="1371637"/>
            <a:ext cx="10497785" cy="4585026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ts val="1800"/>
              </a:lnSpc>
              <a:spcAft>
                <a:spcPts val="2000"/>
              </a:spcAft>
              <a:buFont typeface="Wingdings" pitchFamily="2" charset="2"/>
              <a:buChar char="§"/>
            </a:pP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প্রথমেই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সফ্টওয়্যারটি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ডাউনলোড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নিতে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হবে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/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সিডি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পেনড্রাইভে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সফ্টওয়্যারটি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রাখতে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হবে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7020" y="1866343"/>
            <a:ext cx="94705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সিডি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পেন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ড্রাইভ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কম্পিউটারে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প্রবেশ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করালে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প্রোগ্রামটি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সচল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হয়ে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যাবে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শুধু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নেক্সট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নেক্সট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এ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ক্লিক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নির্দিষ্ট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পাথ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সিলেক্ট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দিতে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হবে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ডায়ালগ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বক্সে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প্রয়োজনীয়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তথ্য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দিয়ে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নেক্সট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নেক্সট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এ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ক্লি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যেতে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হবে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এক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পর্যায়ে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finish / close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বাটনটি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আসলে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তাতে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ক্লিক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করলেই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ইনস্টলেশন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সম্পন্ন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হবে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ইনস্টলেশন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শেষে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অবশ্যই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computer 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restart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হবে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Auto run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অন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থাকলে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অটো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রান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ইনস্টল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চাইলে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setup.exe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ফাইলটিতে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ডাবল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ক্লিক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সফ্টওয়্যারটি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ইনস্টল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হবে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32867600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সফ্টওয়্যার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কেন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ইনস্টল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করব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41609" y="1296099"/>
            <a:ext cx="7371132" cy="509163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2000"/>
              </a:spcAft>
              <a:buFont typeface="Wingdings" pitchFamily="2" charset="2"/>
              <a:buChar char="ü"/>
            </a:pP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আমাদের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প্রত্যেক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প্রকারের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আলাদা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আলাদা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সফ্টওয়্যার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প্রয়োজন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lnSpc>
                <a:spcPct val="100000"/>
              </a:lnSpc>
              <a:spcAft>
                <a:spcPts val="2000"/>
              </a:spcAft>
              <a:buFont typeface="Wingdings" pitchFamily="2" charset="2"/>
              <a:buChar char="ü"/>
            </a:pP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প্রতিটি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সফ্টওয়্যার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ইনস্টল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করার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পরই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আমরা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সেই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প্রোগ্রামে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পারি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lnSpc>
                <a:spcPct val="100000"/>
              </a:lnSpc>
              <a:spcAft>
                <a:spcPts val="2000"/>
              </a:spcAft>
              <a:buFont typeface="Wingdings" pitchFamily="2" charset="2"/>
              <a:buChar char="ü"/>
            </a:pP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ফলে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প্রতিটি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আলাদা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আলাদা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কাজের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আলাদা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আলাদা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সফ্টওয়্যার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ইনস্টল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lnSpc>
                <a:spcPct val="100000"/>
              </a:lnSpc>
              <a:spcAft>
                <a:spcPts val="2000"/>
              </a:spcAft>
              <a:buFont typeface="Wingdings" pitchFamily="2" charset="2"/>
              <a:buChar char="ü"/>
            </a:pP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যেমন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: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লেখা-লেখির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ওয়ার্ড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প্রসেসিং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সফ্টওয়্যার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হিসাব-নিকাশের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স্প্রেডশিট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সফ্টওয়্যার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ডিজাইনের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গ্রাফিক্স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সফ্টওয়্যার</a:t>
            </a:r>
            <a:r>
              <a:rPr lang="en-US" sz="4000" dirty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ইনস্টল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নিতে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lnSpc>
                <a:spcPct val="100000"/>
              </a:lnSpc>
              <a:spcAft>
                <a:spcPts val="2000"/>
              </a:spcAft>
              <a:buFont typeface="Wingdings" pitchFamily="2" charset="2"/>
              <a:buChar char="ü"/>
            </a:pP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আমাদের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কম্পিউটারে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সফ্টওয়্যার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নেই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সেই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সফ্টওয়্যারের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যায়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spcAft>
                <a:spcPts val="2000"/>
              </a:spcAft>
              <a:buNone/>
            </a:pPr>
            <a:endParaRPr lang="en-US" sz="2800" dirty="0" smtClean="0">
              <a:solidFill>
                <a:prstClr val="black">
                  <a:lumMod val="75000"/>
                  <a:lumOff val="25000"/>
                </a:prst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Aft>
                <a:spcPts val="2000"/>
              </a:spcAft>
              <a:buNone/>
            </a:pPr>
            <a:endParaRPr lang="en-US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3" name="Picture 22" descr="Robo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2741" y="1646170"/>
            <a:ext cx="2775459" cy="453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766816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5974" y="617873"/>
            <a:ext cx="2822884" cy="64008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মূল্যায়ণ</a:t>
            </a:r>
            <a:endParaRPr lang="en-US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6" name="Content Placeholder 17"/>
          <p:cNvSpPr txBox="1">
            <a:spLocks/>
          </p:cNvSpPr>
          <p:nvPr/>
        </p:nvSpPr>
        <p:spPr>
          <a:xfrm>
            <a:off x="724489" y="2367254"/>
            <a:ext cx="10535694" cy="3001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Aft>
                <a:spcPts val="2000"/>
              </a:spcAft>
              <a:buFont typeface="+mj-lt"/>
              <a:buAutoNum type="arabicPeriod"/>
            </a:pP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আমরা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কেন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সফ্টওয়্যার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ইন্সটল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করি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514350" indent="-514350">
              <a:spcAft>
                <a:spcPts val="20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Setup.exe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ফাইল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দিয়ে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আমরা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করি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514350" indent="-514350">
              <a:spcAft>
                <a:spcPts val="2000"/>
              </a:spcAft>
              <a:buFont typeface="+mj-lt"/>
              <a:buAutoNum type="arabicPeriod"/>
            </a:pP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সফ্টওয়্যার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ইনস্টল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করার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আমরা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অফ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রাখব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514350" indent="-514350">
              <a:spcAft>
                <a:spcPts val="2000"/>
              </a:spcAft>
              <a:buFont typeface="+mj-lt"/>
              <a:buAutoNum type="arabicPeriod"/>
            </a:pPr>
            <a:endParaRPr lang="en-US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932605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83654" y="1022382"/>
            <a:ext cx="3627490" cy="64008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বাড়ির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endParaRPr lang="en-US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1260069" y="3629883"/>
            <a:ext cx="9442648" cy="1826944"/>
          </a:xfrm>
        </p:spPr>
        <p:txBody>
          <a:bodyPr>
            <a:normAutofit/>
          </a:bodyPr>
          <a:lstStyle/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endParaRPr 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endParaRPr 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8" name="Picture 7" descr="Arrow pointing right with a hyperlink to the PowerPoint team blog. Select the image to visit the PowerPoint team blog ">
            <a:hlinkClick r:id="rId3" tooltip="Select here to visit the PowerPoint team blog.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0069" y="3856956"/>
            <a:ext cx="661940" cy="5626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58813" y="3876677"/>
            <a:ext cx="8556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সফ্টওয়্যার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ইনস্টল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করার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পদ্ধতিগুলো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ধারাবাহিকভাবে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খাতায়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লিখে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আনবে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8930258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10001108_Welcome to Powerpoint 2016_CLR_v2" id="{CAB9082A-965C-42BE-8170-C940D3319B60}" vid="{82B84162-888A-4FD2-BEC9-B29B6DB2C7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0072C5-DDE0-4258-BA7A-4D4B80DFA632}">
  <ds:schemaRefs>
    <ds:schemaRef ds:uri="71af3243-3dd4-4a8d-8c0d-dd76da1f02a5"/>
    <ds:schemaRef ds:uri="http://purl.org/dc/terms/"/>
    <ds:schemaRef ds:uri="http://schemas.microsoft.com/office/2006/documentManagement/types"/>
    <ds:schemaRef ds:uri="16c05727-aa75-4e4a-9b5f-8a80a1165891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0</TotalTime>
  <Words>423</Words>
  <Application>Microsoft Office PowerPoint</Application>
  <PresentationFormat>Custom</PresentationFormat>
  <Paragraphs>54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WelcomeDoc</vt:lpstr>
      <vt:lpstr>আজকের ক্লাসে সকলকে স্বাগতম</vt:lpstr>
      <vt:lpstr>শিক্ষক পরিচিতি</vt:lpstr>
      <vt:lpstr>পাঠ পরিচিতি</vt:lpstr>
      <vt:lpstr>সফ্টওয়্যার ইনস্টল করার পূর্বে করণীয় / পূর্বপ্রস্তুতি</vt:lpstr>
      <vt:lpstr>অপারেটিং সিস্টেম ও অন্যান্য সফ্টওয়্যার ইনস্টলেশন কি একই রকম?</vt:lpstr>
      <vt:lpstr>সফ্টওয়্যার ইনস্টল করতে আর কি কি প্রয়োজন?</vt:lpstr>
      <vt:lpstr>সফ্টওয়্যার কেন ইনস্টল করব?</vt:lpstr>
      <vt:lpstr>মূল্যায়ণ</vt:lpstr>
      <vt:lpstr>বাড়ির কাজ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2021-06-18T07:12:51Z</dcterms:created>
  <dcterms:modified xsi:type="dcterms:W3CDTF">2021-06-18T12:33:27Z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