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76" r:id="rId3"/>
    <p:sldId id="258" r:id="rId4"/>
    <p:sldId id="259" r:id="rId5"/>
    <p:sldId id="260" r:id="rId6"/>
    <p:sldId id="282" r:id="rId7"/>
    <p:sldId id="261" r:id="rId8"/>
    <p:sldId id="262" r:id="rId9"/>
    <p:sldId id="263" r:id="rId10"/>
    <p:sldId id="279" r:id="rId11"/>
    <p:sldId id="265" r:id="rId12"/>
    <p:sldId id="266" r:id="rId13"/>
    <p:sldId id="280" r:id="rId14"/>
    <p:sldId id="281" r:id="rId15"/>
    <p:sldId id="284" r:id="rId16"/>
    <p:sldId id="269" r:id="rId17"/>
    <p:sldId id="270" r:id="rId18"/>
    <p:sldId id="271" r:id="rId19"/>
    <p:sldId id="285" r:id="rId20"/>
    <p:sldId id="272" r:id="rId21"/>
    <p:sldId id="273" r:id="rId22"/>
    <p:sldId id="274" r:id="rId23"/>
    <p:sldId id="275" r:id="rId24"/>
    <p:sldId id="286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3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8A87CF-2171-453B-98B4-837CEDAE3D4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EFF4B-2204-4D92-84EF-3F2EAD2BB9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910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0EFF4B-2204-4D92-84EF-3F2EAD2BB94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994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7471-DD32-46D9-B084-6F03645F4ED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9917-5C52-4A90-86F1-897CAB3F8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52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7471-DD32-46D9-B084-6F03645F4ED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9917-5C52-4A90-86F1-897CAB3F8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9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7471-DD32-46D9-B084-6F03645F4ED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9917-5C52-4A90-86F1-897CAB3F8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7605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7471-DD32-46D9-B084-6F03645F4ED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9917-5C52-4A90-86F1-897CAB3F8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46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7471-DD32-46D9-B084-6F03645F4ED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9917-5C52-4A90-86F1-897CAB3F8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214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7471-DD32-46D9-B084-6F03645F4ED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9917-5C52-4A90-86F1-897CAB3F8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377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7471-DD32-46D9-B084-6F03645F4ED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9917-5C52-4A90-86F1-897CAB3F8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79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7471-DD32-46D9-B084-6F03645F4ED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9917-5C52-4A90-86F1-897CAB3F8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242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7471-DD32-46D9-B084-6F03645F4ED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9917-5C52-4A90-86F1-897CAB3F8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430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7471-DD32-46D9-B084-6F03645F4ED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9917-5C52-4A90-86F1-897CAB3F8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493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47471-DD32-46D9-B084-6F03645F4ED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F9917-5C52-4A90-86F1-897CAB3F8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935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47471-DD32-46D9-B084-6F03645F4EDE}" type="datetimeFigureOut">
              <a:rPr lang="en-US" smtClean="0"/>
              <a:t>6/18/2021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F9917-5C52-4A90-86F1-897CAB3F8A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51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0585" y="493295"/>
            <a:ext cx="10714583" cy="6364705"/>
          </a:xfrm>
        </p:spPr>
        <p:txBody>
          <a:bodyPr anchor="t">
            <a:normAutofit/>
          </a:bodyPr>
          <a:lstStyle/>
          <a:p>
            <a:r>
              <a:rPr lang="en-US" sz="9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br>
              <a:rPr lang="en-US" sz="34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199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812473" y="2798617"/>
            <a:ext cx="69273" cy="299258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2812473" y="5666509"/>
            <a:ext cx="3491345" cy="12469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cxnSpLocks/>
          </p:cNvCxnSpPr>
          <p:nvPr/>
        </p:nvCxnSpPr>
        <p:spPr>
          <a:xfrm flipH="1">
            <a:off x="7597886" y="5666509"/>
            <a:ext cx="3433529" cy="9351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539802" y="2767445"/>
            <a:ext cx="69273" cy="2992582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cxnSpLocks/>
          </p:cNvCxnSpPr>
          <p:nvPr/>
        </p:nvCxnSpPr>
        <p:spPr>
          <a:xfrm flipH="1">
            <a:off x="7609077" y="4480613"/>
            <a:ext cx="3255439" cy="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842655" y="3463636"/>
            <a:ext cx="872836" cy="83127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v</a:t>
            </a:r>
          </a:p>
        </p:txBody>
      </p:sp>
      <p:sp>
        <p:nvSpPr>
          <p:cNvPr id="20" name="Rectangle 19"/>
          <p:cNvSpPr/>
          <p:nvPr/>
        </p:nvSpPr>
        <p:spPr>
          <a:xfrm>
            <a:off x="3685309" y="5860472"/>
            <a:ext cx="872836" cy="83127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21" name="Arc 20"/>
          <p:cNvSpPr/>
          <p:nvPr/>
        </p:nvSpPr>
        <p:spPr>
          <a:xfrm rot="10800000">
            <a:off x="2939830" y="1065203"/>
            <a:ext cx="5566865" cy="4528570"/>
          </a:xfrm>
          <a:prstGeom prst="arc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8424896" y="5822904"/>
            <a:ext cx="872836" cy="831272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p</a:t>
            </a:r>
          </a:p>
        </p:txBody>
      </p:sp>
      <p:sp>
        <p:nvSpPr>
          <p:cNvPr id="28" name="Rectangle 27"/>
          <p:cNvSpPr/>
          <p:nvPr/>
        </p:nvSpPr>
        <p:spPr>
          <a:xfrm>
            <a:off x="6388690" y="3531045"/>
            <a:ext cx="1104751" cy="94956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>
                <a:solidFill>
                  <a:schemeClr val="tx1"/>
                </a:solidFill>
              </a:rPr>
              <a:t>PV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241071E-C902-4443-9E7F-990D88F727EE}"/>
              </a:ext>
            </a:extLst>
          </p:cNvPr>
          <p:cNvSpPr/>
          <p:nvPr/>
        </p:nvSpPr>
        <p:spPr>
          <a:xfrm>
            <a:off x="8073189" y="1293430"/>
            <a:ext cx="3801979" cy="249651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t"/>
          <a:lstStyle/>
          <a:p>
            <a:pPr algn="ctr"/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NO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NH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N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endParaRPr lang="en-US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1403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2078181" y="3103418"/>
            <a:ext cx="2078183" cy="3505200"/>
          </a:xfrm>
          <a:prstGeom prst="can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001980" y="1457188"/>
            <a:ext cx="2230583" cy="2282535"/>
            <a:chOff x="2078180" y="1368137"/>
            <a:chExt cx="2230583" cy="2282535"/>
          </a:xfrm>
        </p:grpSpPr>
        <p:sp>
          <p:nvSpPr>
            <p:cNvPr id="5" name="Oval 4"/>
            <p:cNvSpPr/>
            <p:nvPr/>
          </p:nvSpPr>
          <p:spPr>
            <a:xfrm>
              <a:off x="2078180" y="2556163"/>
              <a:ext cx="2230583" cy="109450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an 5"/>
            <p:cNvSpPr/>
            <p:nvPr/>
          </p:nvSpPr>
          <p:spPr>
            <a:xfrm>
              <a:off x="2784762" y="2043545"/>
              <a:ext cx="817418" cy="1025236"/>
            </a:xfrm>
            <a:prstGeom prst="ca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ube 7"/>
            <p:cNvSpPr/>
            <p:nvPr/>
          </p:nvSpPr>
          <p:spPr>
            <a:xfrm>
              <a:off x="2583871" y="1368137"/>
              <a:ext cx="1219200" cy="803562"/>
            </a:xfrm>
            <a:prstGeom prst="cub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1106906" y="22972"/>
            <a:ext cx="1677856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4400" dirty="0"/>
              <a:t>2 </a:t>
            </a:r>
            <a:r>
              <a:rPr lang="en-US" sz="4000" dirty="0"/>
              <a:t>pa</a:t>
            </a:r>
            <a:endParaRPr lang="bn-IN" sz="4000" dirty="0"/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চাপ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28754" y="5624944"/>
            <a:ext cx="8589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2"/>
                </a:solidFill>
              </a:rPr>
              <a:t>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936181" y="5902036"/>
            <a:ext cx="817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2"/>
                </a:solidFill>
              </a:rPr>
              <a:t>T</a:t>
            </a:r>
          </a:p>
        </p:txBody>
      </p:sp>
      <p:sp>
        <p:nvSpPr>
          <p:cNvPr id="24" name="Can 23"/>
          <p:cNvSpPr/>
          <p:nvPr/>
        </p:nvSpPr>
        <p:spPr>
          <a:xfrm>
            <a:off x="6191049" y="3103418"/>
            <a:ext cx="2078183" cy="3505200"/>
          </a:xfrm>
          <a:prstGeom prst="can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Can 24"/>
          <p:cNvSpPr/>
          <p:nvPr/>
        </p:nvSpPr>
        <p:spPr>
          <a:xfrm>
            <a:off x="9460723" y="3189821"/>
            <a:ext cx="2078183" cy="3505200"/>
          </a:xfrm>
          <a:prstGeom prst="can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TextBox 33"/>
          <p:cNvSpPr txBox="1"/>
          <p:nvPr/>
        </p:nvSpPr>
        <p:spPr>
          <a:xfrm>
            <a:off x="4532395" y="22972"/>
            <a:ext cx="1565563" cy="144655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4800" dirty="0"/>
              <a:t>4 </a:t>
            </a:r>
            <a:r>
              <a:rPr lang="en-US" sz="4400" dirty="0"/>
              <a:t>pa</a:t>
            </a:r>
            <a:endParaRPr lang="bn-IN" sz="4400" dirty="0"/>
          </a:p>
          <a:p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চাপ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8153400" y="45215"/>
            <a:ext cx="1618593" cy="1785104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6600" dirty="0"/>
              <a:t>8 </a:t>
            </a:r>
            <a:r>
              <a:rPr lang="en-US" sz="6000" dirty="0"/>
              <a:t>pa</a:t>
            </a:r>
            <a:endParaRPr lang="bn-IN" sz="6000" dirty="0"/>
          </a:p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চাপ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6097958" y="1130968"/>
            <a:ext cx="2230583" cy="2608755"/>
            <a:chOff x="6124989" y="1130968"/>
            <a:chExt cx="2230583" cy="2608755"/>
          </a:xfrm>
        </p:grpSpPr>
        <p:sp>
          <p:nvSpPr>
            <p:cNvPr id="46" name="Oval 45"/>
            <p:cNvSpPr/>
            <p:nvPr/>
          </p:nvSpPr>
          <p:spPr>
            <a:xfrm>
              <a:off x="6124989" y="2645214"/>
              <a:ext cx="2230583" cy="109450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Can 46"/>
            <p:cNvSpPr/>
            <p:nvPr/>
          </p:nvSpPr>
          <p:spPr>
            <a:xfrm>
              <a:off x="6831571" y="2132596"/>
              <a:ext cx="817418" cy="1025236"/>
            </a:xfrm>
            <a:prstGeom prst="ca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Cube 47"/>
            <p:cNvSpPr/>
            <p:nvPr/>
          </p:nvSpPr>
          <p:spPr>
            <a:xfrm>
              <a:off x="6593304" y="1130968"/>
              <a:ext cx="1256575" cy="1129781"/>
            </a:xfrm>
            <a:prstGeom prst="cub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9460508" y="770570"/>
            <a:ext cx="2230583" cy="3064587"/>
            <a:chOff x="9419549" y="675136"/>
            <a:chExt cx="2230583" cy="3064587"/>
          </a:xfrm>
        </p:grpSpPr>
        <p:sp>
          <p:nvSpPr>
            <p:cNvPr id="53" name="Oval 52"/>
            <p:cNvSpPr/>
            <p:nvPr/>
          </p:nvSpPr>
          <p:spPr>
            <a:xfrm>
              <a:off x="9419549" y="2645214"/>
              <a:ext cx="2230583" cy="109450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Can 53"/>
            <p:cNvSpPr/>
            <p:nvPr/>
          </p:nvSpPr>
          <p:spPr>
            <a:xfrm>
              <a:off x="10126131" y="2132596"/>
              <a:ext cx="817418" cy="1025236"/>
            </a:xfrm>
            <a:prstGeom prst="ca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Cube 54"/>
            <p:cNvSpPr/>
            <p:nvPr/>
          </p:nvSpPr>
          <p:spPr>
            <a:xfrm>
              <a:off x="9937016" y="675136"/>
              <a:ext cx="1253482" cy="1585613"/>
            </a:xfrm>
            <a:prstGeom prst="cub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2895B791-5FA4-401B-A030-224A4444B648}"/>
              </a:ext>
            </a:extLst>
          </p:cNvPr>
          <p:cNvSpPr txBox="1"/>
          <p:nvPr/>
        </p:nvSpPr>
        <p:spPr>
          <a:xfrm>
            <a:off x="352545" y="1695858"/>
            <a:ext cx="1318884" cy="132343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4400" dirty="0"/>
              <a:t>20L</a:t>
            </a:r>
            <a:endParaRPr lang="bn-IN" sz="4400" dirty="0"/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5471765-CF2D-4E9F-9DB3-6F37D0A03057}"/>
              </a:ext>
            </a:extLst>
          </p:cNvPr>
          <p:cNvSpPr/>
          <p:nvPr/>
        </p:nvSpPr>
        <p:spPr>
          <a:xfrm>
            <a:off x="38301" y="3103418"/>
            <a:ext cx="1892674" cy="359160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চাপ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বাড়লে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গ্যাসের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চাপ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২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প্যাসকেলে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আয়তন২০লিটার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চাপ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প্যাসকেলে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০লিটার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চাপ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৮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প্যাসকেলে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24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লিটার</a:t>
            </a:r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74F319D8-7D05-41C9-A753-88B37E122E2C}"/>
              </a:ext>
            </a:extLst>
          </p:cNvPr>
          <p:cNvSpPr txBox="1"/>
          <p:nvPr/>
        </p:nvSpPr>
        <p:spPr>
          <a:xfrm>
            <a:off x="8264737" y="1897214"/>
            <a:ext cx="1318884" cy="132343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IN" sz="4400" dirty="0"/>
              <a:t>5</a:t>
            </a:r>
            <a:r>
              <a:rPr lang="en-US" sz="4400" dirty="0"/>
              <a:t>L</a:t>
            </a:r>
            <a:endParaRPr lang="bn-IN" sz="4400" dirty="0"/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5529BE5-B960-4AE8-9788-D9CD38ECCE93}"/>
              </a:ext>
            </a:extLst>
          </p:cNvPr>
          <p:cNvSpPr txBox="1"/>
          <p:nvPr/>
        </p:nvSpPr>
        <p:spPr>
          <a:xfrm>
            <a:off x="4543918" y="1771363"/>
            <a:ext cx="1318884" cy="132343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bn-IN" sz="4400" dirty="0"/>
              <a:t>1</a:t>
            </a:r>
            <a:r>
              <a:rPr lang="en-US" sz="4400" dirty="0"/>
              <a:t>0L</a:t>
            </a:r>
            <a:endParaRPr lang="bn-IN" sz="4400" dirty="0"/>
          </a:p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08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4.81481E-6 L 0.00013 0.2157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7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2.59259E-6 L 0.00182 0.2993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1" y="149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1.85185E-6 L -0.00104 0.3817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2" y="1907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68036"/>
            <a:ext cx="9144000" cy="5015345"/>
          </a:xfrm>
        </p:spPr>
        <p:txBody>
          <a:bodyPr anchor="t"/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একক কাজ     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২মিনিট </a:t>
            </a:r>
            <a:b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b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b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b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বয়েলের সূত্রে চাপ ও আয়তনের গুনফলের সর্ম্পক কী? 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3105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68036"/>
            <a:ext cx="9144000" cy="5015345"/>
          </a:xfrm>
        </p:spPr>
        <p:txBody>
          <a:bodyPr anchor="t">
            <a:normAutofit fontScale="90000"/>
          </a:bodyPr>
          <a:lstStyle/>
          <a:p>
            <a:r>
              <a:rPr lang="bn-IN" u="sng" dirty="0">
                <a:latin typeface="NikoshBAN" panose="02000000000000000000" pitchFamily="2" charset="0"/>
                <a:cs typeface="NikoshBAN" panose="02000000000000000000" pitchFamily="2" charset="0"/>
              </a:rPr>
              <a:t>চার্লসের সূত্র</a:t>
            </a:r>
            <a:b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br>
              <a:rPr lang="en-US" u="sng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V</a:t>
            </a:r>
            <a:r>
              <a:rPr lang="el-G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T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[যখন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Pস্থির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] </a:t>
            </a:r>
            <a:b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V=KT</a:t>
            </a:r>
            <a:b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V </a:t>
            </a:r>
            <a:r>
              <a:rPr lang="en-US" sz="7300" dirty="0"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T=K</a:t>
            </a:r>
            <a:b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উপরের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সমীকরনে দেখা যাচ্ছে গ্যাসের আয়তনের সাথে তাপমাত্রার অনুপাত ধ্রুবক।  </a:t>
            </a:r>
            <a:b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61179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0777" y="193963"/>
            <a:ext cx="11180618" cy="6470073"/>
          </a:xfrm>
        </p:spPr>
        <p:txBody>
          <a:bodyPr anchor="t"/>
          <a:lstStyle/>
          <a:p>
            <a:pPr algn="l"/>
            <a:r>
              <a:rPr lang="en-US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চার্লসে</a:t>
            </a:r>
            <a:r>
              <a:rPr lang="bn-IN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র সূত্রের গ্রাফ</a:t>
            </a:r>
            <a:r>
              <a:rPr lang="en-US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068885" y="3891298"/>
            <a:ext cx="1177636" cy="132343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V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3246521" y="3015916"/>
            <a:ext cx="3202405" cy="2893217"/>
            <a:chOff x="8023435" y="2842933"/>
            <a:chExt cx="3202405" cy="2893217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8023435" y="3082639"/>
              <a:ext cx="41563" cy="26462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8028710" y="5721927"/>
              <a:ext cx="2639290" cy="6930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>
              <a:cxnSpLocks/>
            </p:cNvCxnSpPr>
            <p:nvPr/>
          </p:nvCxnSpPr>
          <p:spPr>
            <a:xfrm flipH="1">
              <a:off x="8028710" y="2842933"/>
              <a:ext cx="3197130" cy="2893217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9" name="Straight Connector 48"/>
          <p:cNvCxnSpPr/>
          <p:nvPr/>
        </p:nvCxnSpPr>
        <p:spPr>
          <a:xfrm flipH="1">
            <a:off x="4669048" y="4629178"/>
            <a:ext cx="4031" cy="127995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247146" y="5975470"/>
            <a:ext cx="1239045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 T</a:t>
            </a:r>
          </a:p>
        </p:txBody>
      </p:sp>
      <p:cxnSp>
        <p:nvCxnSpPr>
          <p:cNvPr id="14" name="Straight Connector 13"/>
          <p:cNvCxnSpPr/>
          <p:nvPr/>
        </p:nvCxnSpPr>
        <p:spPr>
          <a:xfrm flipH="1" flipV="1">
            <a:off x="3290329" y="4643400"/>
            <a:ext cx="1378719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3290329" y="4110881"/>
            <a:ext cx="1907313" cy="4725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186641" y="4176039"/>
            <a:ext cx="11001" cy="17188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65298CA7-E908-4884-A437-18E680657740}"/>
              </a:ext>
            </a:extLst>
          </p:cNvPr>
          <p:cNvCxnSpPr>
            <a:cxnSpLocks/>
          </p:cNvCxnSpPr>
          <p:nvPr/>
        </p:nvCxnSpPr>
        <p:spPr>
          <a:xfrm>
            <a:off x="3454521" y="6399838"/>
            <a:ext cx="1214527" cy="3729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666B9C0-56B5-4DDB-81EF-8D3FD842EA34}"/>
              </a:ext>
            </a:extLst>
          </p:cNvPr>
          <p:cNvCxnSpPr>
            <a:cxnSpLocks/>
          </p:cNvCxnSpPr>
          <p:nvPr/>
        </p:nvCxnSpPr>
        <p:spPr>
          <a:xfrm flipH="1" flipV="1">
            <a:off x="2629634" y="4985328"/>
            <a:ext cx="18713" cy="83339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04959082-1DA3-4D25-A6F5-8D0C805A667D}"/>
              </a:ext>
            </a:extLst>
          </p:cNvPr>
          <p:cNvSpPr/>
          <p:nvPr/>
        </p:nvSpPr>
        <p:spPr>
          <a:xfrm>
            <a:off x="2575100" y="5850413"/>
            <a:ext cx="642280" cy="5778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/>
              <a:t>য় </a:t>
            </a:r>
            <a:r>
              <a:rPr lang="bn-IN" sz="6600" dirty="0">
                <a:solidFill>
                  <a:schemeClr val="tx1"/>
                </a:solidFill>
              </a:rPr>
              <a:t>০</a:t>
            </a:r>
            <a:r>
              <a:rPr lang="bn-IN" dirty="0"/>
              <a:t>০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1D20A4C-71CB-46F5-AF5F-D757ABC1DAC9}"/>
              </a:ext>
            </a:extLst>
          </p:cNvPr>
          <p:cNvSpPr/>
          <p:nvPr/>
        </p:nvSpPr>
        <p:spPr>
          <a:xfrm>
            <a:off x="7363326" y="1720516"/>
            <a:ext cx="3741821" cy="4254954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আয়তন বনাম তামাত্রা গ্রাফ অঙ্কন  </a:t>
            </a:r>
            <a:r>
              <a:rPr lang="bn-IN" sz="440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 মূলবিন্দুগামী </a:t>
            </a:r>
            <a:r>
              <a:rPr lang="bn-IN" sz="4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সরল রেখা পাওয়া যায়। </a:t>
            </a:r>
            <a:endParaRPr lang="en-US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55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1721425" y="2119744"/>
            <a:ext cx="2078183" cy="3505200"/>
          </a:xfrm>
          <a:prstGeom prst="can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1717507" y="2964051"/>
            <a:ext cx="2230583" cy="2282535"/>
            <a:chOff x="2078180" y="1368137"/>
            <a:chExt cx="2230583" cy="2282535"/>
          </a:xfrm>
        </p:grpSpPr>
        <p:sp>
          <p:nvSpPr>
            <p:cNvPr id="5" name="Oval 4"/>
            <p:cNvSpPr/>
            <p:nvPr/>
          </p:nvSpPr>
          <p:spPr>
            <a:xfrm>
              <a:off x="2078180" y="2556163"/>
              <a:ext cx="2230583" cy="109450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an 5"/>
            <p:cNvSpPr/>
            <p:nvPr/>
          </p:nvSpPr>
          <p:spPr>
            <a:xfrm>
              <a:off x="2784762" y="2043545"/>
              <a:ext cx="817418" cy="1025236"/>
            </a:xfrm>
            <a:prstGeom prst="ca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ube 7"/>
            <p:cNvSpPr/>
            <p:nvPr/>
          </p:nvSpPr>
          <p:spPr>
            <a:xfrm>
              <a:off x="2583871" y="1368137"/>
              <a:ext cx="1219200" cy="803562"/>
            </a:xfrm>
            <a:prstGeom prst="cub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265054" y="3745586"/>
            <a:ext cx="1303971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5400" dirty="0"/>
              <a:t>20L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928754" y="5624944"/>
            <a:ext cx="8589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2"/>
                </a:solidFill>
              </a:rPr>
              <a:t>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936181" y="5902036"/>
            <a:ext cx="81741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>
                <a:solidFill>
                  <a:schemeClr val="bg2"/>
                </a:solidFill>
              </a:rPr>
              <a:t>T</a:t>
            </a:r>
          </a:p>
        </p:txBody>
      </p:sp>
      <p:sp>
        <p:nvSpPr>
          <p:cNvPr id="33" name="Can 32"/>
          <p:cNvSpPr/>
          <p:nvPr/>
        </p:nvSpPr>
        <p:spPr>
          <a:xfrm>
            <a:off x="8854139" y="2084557"/>
            <a:ext cx="2078183" cy="3505200"/>
          </a:xfrm>
          <a:prstGeom prst="can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6" name="Group 35"/>
          <p:cNvGrpSpPr/>
          <p:nvPr/>
        </p:nvGrpSpPr>
        <p:grpSpPr>
          <a:xfrm>
            <a:off x="8777940" y="2691380"/>
            <a:ext cx="2230583" cy="2282535"/>
            <a:chOff x="2078180" y="1368137"/>
            <a:chExt cx="2230583" cy="2282535"/>
          </a:xfrm>
        </p:grpSpPr>
        <p:sp>
          <p:nvSpPr>
            <p:cNvPr id="37" name="Oval 36"/>
            <p:cNvSpPr/>
            <p:nvPr/>
          </p:nvSpPr>
          <p:spPr>
            <a:xfrm>
              <a:off x="2078180" y="2556163"/>
              <a:ext cx="2230583" cy="109450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Can 37"/>
            <p:cNvSpPr/>
            <p:nvPr/>
          </p:nvSpPr>
          <p:spPr>
            <a:xfrm>
              <a:off x="2784762" y="2043545"/>
              <a:ext cx="817418" cy="1025236"/>
            </a:xfrm>
            <a:prstGeom prst="ca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Cube 38"/>
            <p:cNvSpPr/>
            <p:nvPr/>
          </p:nvSpPr>
          <p:spPr>
            <a:xfrm>
              <a:off x="2583871" y="1368137"/>
              <a:ext cx="1219200" cy="803562"/>
            </a:xfrm>
            <a:prstGeom prst="cub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0" name="TextBox 39"/>
          <p:cNvSpPr txBox="1"/>
          <p:nvPr/>
        </p:nvSpPr>
        <p:spPr>
          <a:xfrm>
            <a:off x="1924727" y="5710988"/>
            <a:ext cx="1696778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4000" dirty="0"/>
              <a:t>T=300k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536068" y="5589757"/>
            <a:ext cx="1778849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4000" dirty="0"/>
              <a:t>T=350k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9344890" y="5656447"/>
            <a:ext cx="1587432" cy="58477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T=400k</a:t>
            </a:r>
          </a:p>
        </p:txBody>
      </p:sp>
      <p:sp>
        <p:nvSpPr>
          <p:cNvPr id="49" name="Can 48"/>
          <p:cNvSpPr/>
          <p:nvPr/>
        </p:nvSpPr>
        <p:spPr>
          <a:xfrm>
            <a:off x="5248775" y="2042799"/>
            <a:ext cx="2078183" cy="3505200"/>
          </a:xfrm>
          <a:prstGeom prst="can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0" name="Group 49"/>
          <p:cNvGrpSpPr/>
          <p:nvPr/>
        </p:nvGrpSpPr>
        <p:grpSpPr>
          <a:xfrm>
            <a:off x="5172572" y="2719166"/>
            <a:ext cx="2230583" cy="2282535"/>
            <a:chOff x="2078180" y="1368137"/>
            <a:chExt cx="2230583" cy="2282535"/>
          </a:xfrm>
        </p:grpSpPr>
        <p:sp>
          <p:nvSpPr>
            <p:cNvPr id="51" name="Oval 50"/>
            <p:cNvSpPr/>
            <p:nvPr/>
          </p:nvSpPr>
          <p:spPr>
            <a:xfrm>
              <a:off x="2078180" y="2556163"/>
              <a:ext cx="2230583" cy="109450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Can 51"/>
            <p:cNvSpPr/>
            <p:nvPr/>
          </p:nvSpPr>
          <p:spPr>
            <a:xfrm>
              <a:off x="2784762" y="2043545"/>
              <a:ext cx="817418" cy="1025236"/>
            </a:xfrm>
            <a:prstGeom prst="ca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Cube 55"/>
            <p:cNvSpPr/>
            <p:nvPr/>
          </p:nvSpPr>
          <p:spPr>
            <a:xfrm>
              <a:off x="2583871" y="1368137"/>
              <a:ext cx="1219200" cy="803562"/>
            </a:xfrm>
            <a:prstGeom prst="cub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>
            <a:extLst>
              <a:ext uri="{FF2B5EF4-FFF2-40B4-BE49-F238E27FC236}">
                <a16:creationId xmlns:a16="http://schemas.microsoft.com/office/drawing/2014/main" id="{AE3172D0-1A01-46AA-BDAB-EF8359FD04A6}"/>
              </a:ext>
            </a:extLst>
          </p:cNvPr>
          <p:cNvSpPr txBox="1"/>
          <p:nvPr/>
        </p:nvSpPr>
        <p:spPr>
          <a:xfrm>
            <a:off x="7512068" y="1675069"/>
            <a:ext cx="1303971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5400" dirty="0"/>
              <a:t>40L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F1251BD-C4F2-4FB8-BA08-E83C90B72416}"/>
              </a:ext>
            </a:extLst>
          </p:cNvPr>
          <p:cNvSpPr txBox="1"/>
          <p:nvPr/>
        </p:nvSpPr>
        <p:spPr>
          <a:xfrm>
            <a:off x="3871298" y="2844283"/>
            <a:ext cx="1303971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5400" dirty="0"/>
              <a:t>30L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2462D2B-472A-49E1-8610-335D1A64EE2E}"/>
              </a:ext>
            </a:extLst>
          </p:cNvPr>
          <p:cNvSpPr/>
          <p:nvPr/>
        </p:nvSpPr>
        <p:spPr>
          <a:xfrm>
            <a:off x="900177" y="204537"/>
            <a:ext cx="10094405" cy="64259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তাপমাত্রা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বৃদ্ধির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সাথে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গ্যাসের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আয়তনও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পাচ্ছে</a:t>
            </a:r>
            <a:r>
              <a:rPr lang="en-US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pPr algn="ctr"/>
            <a:endParaRPr lang="en-US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368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3 0.05695 L 0.00013 -0.1930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25 E" pathEditMode="relative" ptsTypes="">
                                      <p:cBhvr>
                                        <p:cTn id="10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64695"/>
            <a:ext cx="10515600" cy="59122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          		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৩মিনিট</a:t>
            </a:r>
          </a:p>
          <a:p>
            <a:pPr marL="0" indent="0" algn="ctr">
              <a:buNone/>
            </a:pP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endParaRPr lang="bn-IN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indent="0" algn="ctr">
              <a:buNone/>
            </a:pP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তাপমাত্রা পরির্বতন করলে গ্যাসের আয়তনের কী পরির্বতন হয় ।  </a:t>
            </a:r>
          </a:p>
          <a:p>
            <a:pPr marL="0" indent="0" algn="ctr">
              <a:buNone/>
            </a:pP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5358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 Placeholder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831850" y="252663"/>
                <a:ext cx="10515600" cy="5836987"/>
              </a:xfrm>
            </p:spPr>
            <p:txBody>
              <a:bodyPr>
                <a:normAutofit lnSpcReduction="10000"/>
              </a:bodyPr>
              <a:lstStyle/>
              <a:p>
                <a:pPr algn="ctr"/>
                <a:r>
                  <a:rPr lang="en-US" sz="4400" b="1" u="sng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এভোগ্যাড্রোর </a:t>
                </a:r>
                <a:r>
                  <a:rPr lang="en-US" sz="4400" b="1" u="sng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সুত্র</a:t>
                </a:r>
                <a:endParaRPr lang="en-US" sz="4400" b="1" u="sng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en-US" sz="4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pPr algn="ctr"/>
                <a:r>
                  <a:rPr lang="en-US" sz="4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V</a:t>
                </a:r>
                <a:r>
                  <a:rPr lang="el-GR" sz="4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4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n  [</a:t>
                </a:r>
                <a:r>
                  <a:rPr lang="en-US" sz="44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যখনPওT</a:t>
                </a:r>
                <a:r>
                  <a:rPr lang="en-US" sz="4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স্থির</a:t>
                </a:r>
                <a:r>
                  <a:rPr lang="en-US" sz="4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]</a:t>
                </a:r>
              </a:p>
              <a:p>
                <a:pPr algn="ctr"/>
                <a:r>
                  <a:rPr lang="en-US" sz="4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V=</a:t>
                </a:r>
                <a:r>
                  <a:rPr lang="en-US" sz="44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Kn</a:t>
                </a:r>
                <a:endParaRPr lang="en-US" sz="4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en-US" sz="4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V</a:t>
                </a:r>
                <a:r>
                  <a:rPr lang="en-US" sz="6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/</a:t>
                </a:r>
                <a:r>
                  <a:rPr lang="en-US" sz="4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n=K</a:t>
                </a:r>
                <a:r>
                  <a:rPr lang="bn-IN" sz="4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44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pPr algn="ctr"/>
                <a:r>
                  <a:rPr lang="en-US" sz="44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আর্দশ</a:t>
                </a:r>
                <a:r>
                  <a:rPr lang="en-US" sz="4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অবস্থায়</a:t>
                </a:r>
                <a:r>
                  <a:rPr lang="en-US" sz="4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</a:p>
              <a:p>
                <a:pPr algn="ctr"/>
                <a:r>
                  <a:rPr lang="en-US" sz="4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১মোল </a:t>
                </a:r>
                <a:r>
                  <a:rPr lang="en-US" sz="44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গ্যাসের</a:t>
                </a:r>
                <a:r>
                  <a:rPr lang="en-US" sz="4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আয়তন</a:t>
                </a:r>
                <a:r>
                  <a:rPr lang="en-US" sz="4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=২.২৪লিটার </a:t>
                </a:r>
              </a:p>
              <a:p>
                <a:pPr algn="ctr"/>
                <a:r>
                  <a:rPr lang="en-US" sz="4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১মোল </a:t>
                </a:r>
                <a:r>
                  <a:rPr lang="en-US" sz="44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গ্যাসে</a:t>
                </a:r>
                <a:r>
                  <a:rPr lang="en-US" sz="4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অণুর</a:t>
                </a:r>
                <a:r>
                  <a:rPr lang="en-US" sz="4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4400" dirty="0" err="1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সংখ্যা</a:t>
                </a:r>
                <a:r>
                  <a:rPr lang="en-US" sz="4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=</a:t>
                </a:r>
                <a:r>
                  <a:rPr lang="en-US" sz="44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6.023</a:t>
                </a:r>
                <a:r>
                  <a:rPr lang="en-US" sz="4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*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10</m:t>
                        </m:r>
                      </m:e>
                      <m:sup>
                        <m:r>
                          <a:rPr lang="en-US" sz="40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23</m:t>
                        </m:r>
                      </m:sup>
                    </m:sSup>
                  </m:oMath>
                </a14:m>
                <a:r>
                  <a:rPr lang="bn-IN" sz="4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টি </a:t>
                </a:r>
              </a:p>
            </p:txBody>
          </p:sp>
        </mc:Choice>
        <mc:Fallback xmlns="">
          <p:sp>
            <p:nvSpPr>
              <p:cNvPr id="3" name="Tex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831850" y="252663"/>
                <a:ext cx="10515600" cy="5836987"/>
              </a:xfrm>
              <a:blipFill>
                <a:blip r:embed="rId2"/>
                <a:stretch>
                  <a:fillRect t="-37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43763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48063" y="195057"/>
            <a:ext cx="9144000" cy="6301996"/>
          </a:xfrm>
        </p:spPr>
        <p:txBody>
          <a:bodyPr anchor="t">
            <a:normAutofit fontScale="90000"/>
          </a:bodyPr>
          <a:lstStyle/>
          <a:p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5300" dirty="0">
                <a:latin typeface="NikoshBAN" panose="02000000000000000000" pitchFamily="2" charset="0"/>
                <a:cs typeface="NikoshBAN" panose="02000000000000000000" pitchFamily="2" charset="0"/>
              </a:rPr>
              <a:t>V</a:t>
            </a:r>
            <a:r>
              <a:rPr lang="el-GR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53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300" dirty="0">
                <a:latin typeface="Times New Roman" panose="02020603050405020304" pitchFamily="18" charset="0"/>
                <a:cs typeface="NikoshBAN" panose="02000000000000000000" pitchFamily="2" charset="0"/>
              </a:rPr>
              <a:t>1</a:t>
            </a:r>
            <a:r>
              <a:rPr lang="en-US" sz="5300" dirty="0">
                <a:latin typeface="NikoshBAN" panose="02000000000000000000" pitchFamily="2" charset="0"/>
                <a:cs typeface="NikoshBAN" panose="02000000000000000000" pitchFamily="2" charset="0"/>
              </a:rPr>
              <a:t>/P [</a:t>
            </a:r>
            <a:r>
              <a:rPr lang="en-US" sz="5300" dirty="0" err="1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53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300" dirty="0" err="1">
                <a:latin typeface="NikoshBAN" panose="02000000000000000000" pitchFamily="2" charset="0"/>
                <a:cs typeface="NikoshBAN" panose="02000000000000000000" pitchFamily="2" charset="0"/>
              </a:rPr>
              <a:t>Tস্থির</a:t>
            </a:r>
            <a:r>
              <a:rPr lang="en-US" sz="5300" dirty="0">
                <a:latin typeface="NikoshBAN" panose="02000000000000000000" pitchFamily="2" charset="0"/>
                <a:cs typeface="NikoshBAN" panose="02000000000000000000" pitchFamily="2" charset="0"/>
              </a:rPr>
              <a:t>]……(1)</a:t>
            </a:r>
            <a:br>
              <a:rPr lang="en-US" sz="53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5300" dirty="0">
                <a:latin typeface="NikoshBAN" panose="02000000000000000000" pitchFamily="2" charset="0"/>
                <a:cs typeface="NikoshBAN" panose="02000000000000000000" pitchFamily="2" charset="0"/>
              </a:rPr>
              <a:t>V</a:t>
            </a:r>
            <a:r>
              <a:rPr lang="el-GR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5300" dirty="0">
                <a:latin typeface="NikoshBAN" panose="02000000000000000000" pitchFamily="2" charset="0"/>
                <a:cs typeface="NikoshBAN" panose="02000000000000000000" pitchFamily="2" charset="0"/>
              </a:rPr>
              <a:t>T</a:t>
            </a:r>
            <a:r>
              <a:rPr lang="bn-IN" sz="53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3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5300" dirty="0">
                <a:latin typeface="NikoshBAN" panose="02000000000000000000" pitchFamily="2" charset="0"/>
                <a:cs typeface="NikoshBAN" panose="02000000000000000000" pitchFamily="2" charset="0"/>
              </a:rPr>
              <a:t>[যখন </a:t>
            </a:r>
            <a:r>
              <a:rPr lang="en-US" sz="5300" dirty="0" err="1">
                <a:latin typeface="NikoshBAN" panose="02000000000000000000" pitchFamily="2" charset="0"/>
                <a:cs typeface="NikoshBAN" panose="02000000000000000000" pitchFamily="2" charset="0"/>
              </a:rPr>
              <a:t>Pস্থির</a:t>
            </a:r>
            <a:r>
              <a:rPr lang="en-US" sz="5300" dirty="0">
                <a:latin typeface="NikoshBAN" panose="02000000000000000000" pitchFamily="2" charset="0"/>
                <a:cs typeface="NikoshBAN" panose="02000000000000000000" pitchFamily="2" charset="0"/>
              </a:rPr>
              <a:t>]……(2)</a:t>
            </a:r>
            <a:br>
              <a:rPr lang="en-US" sz="53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5300" dirty="0">
                <a:latin typeface="NikoshBAN" panose="02000000000000000000" pitchFamily="2" charset="0"/>
                <a:cs typeface="NikoshBAN" panose="02000000000000000000" pitchFamily="2" charset="0"/>
              </a:rPr>
              <a:t>V</a:t>
            </a:r>
            <a:r>
              <a:rPr lang="el-GR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5300" dirty="0">
                <a:latin typeface="NikoshBAN" panose="02000000000000000000" pitchFamily="2" charset="0"/>
                <a:cs typeface="NikoshBAN" panose="02000000000000000000" pitchFamily="2" charset="0"/>
              </a:rPr>
              <a:t> n  [</a:t>
            </a:r>
            <a:r>
              <a:rPr lang="en-US" sz="5300" dirty="0" err="1">
                <a:latin typeface="NikoshBAN" panose="02000000000000000000" pitchFamily="2" charset="0"/>
                <a:cs typeface="NikoshBAN" panose="02000000000000000000" pitchFamily="2" charset="0"/>
              </a:rPr>
              <a:t>যখনPওT</a:t>
            </a:r>
            <a:r>
              <a:rPr lang="en-US" sz="53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3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স্থির</a:t>
            </a:r>
            <a:r>
              <a:rPr lang="en-US" sz="5300" dirty="0">
                <a:latin typeface="NikoshBAN" panose="02000000000000000000" pitchFamily="2" charset="0"/>
                <a:cs typeface="NikoshBAN" panose="02000000000000000000" pitchFamily="2" charset="0"/>
              </a:rPr>
              <a:t>]…..(3)</a:t>
            </a:r>
            <a:br>
              <a:rPr lang="en-US" sz="53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5300" dirty="0">
                <a:latin typeface="NikoshBAN" panose="02000000000000000000" pitchFamily="2" charset="0"/>
                <a:cs typeface="NikoshBAN" panose="02000000000000000000" pitchFamily="2" charset="0"/>
              </a:rPr>
              <a:t>1,2,3 </a:t>
            </a:r>
            <a:r>
              <a:rPr lang="en-US" sz="5300" dirty="0" err="1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53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3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br>
              <a:rPr lang="en-US" sz="53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5300" dirty="0">
                <a:latin typeface="NikoshBAN" panose="02000000000000000000" pitchFamily="2" charset="0"/>
                <a:cs typeface="NikoshBAN" panose="02000000000000000000" pitchFamily="2" charset="0"/>
              </a:rPr>
              <a:t>V</a:t>
            </a:r>
            <a:r>
              <a:rPr lang="el-GR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5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nT</a:t>
            </a:r>
            <a:r>
              <a:rPr lang="en-US" sz="6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br>
              <a:rPr lang="en-US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V=</a:t>
            </a:r>
            <a:r>
              <a:rPr lang="en-US" sz="5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nRT</a:t>
            </a:r>
            <a:r>
              <a:rPr lang="en-US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/P</a:t>
            </a:r>
            <a:r>
              <a:rPr lang="bn-IN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sz="5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53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bn-IN" sz="5300" dirty="0">
                <a:latin typeface="NikoshBAN" panose="02000000000000000000" pitchFamily="2" charset="0"/>
                <a:cs typeface="NikoshBAN" panose="02000000000000000000" pitchFamily="2" charset="0"/>
              </a:rPr>
              <a:t> গ্যাস ধ্রুবক বলে] </a:t>
            </a:r>
            <a:br>
              <a:rPr lang="en-US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PV=</a:t>
            </a:r>
            <a:r>
              <a:rPr lang="en-US" sz="5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nRT</a:t>
            </a:r>
            <a:r>
              <a:rPr lang="en-US" sz="5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…….(৪)</a:t>
            </a:r>
            <a:br>
              <a:rPr lang="en-US" sz="53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br>
              <a:rPr lang="en-US" sz="53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53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23010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68036"/>
            <a:ext cx="9144000" cy="5015345"/>
          </a:xfrm>
        </p:spPr>
        <p:txBody>
          <a:bodyPr anchor="ctr">
            <a:norm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৪নং সমীকরন কে আর্দশ গ্যাস সমীকরন বলে।</a:t>
            </a:r>
            <a:b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R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সার্ব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নীন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মোলার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গ্যাস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ধ্রুবক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b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এস আই এককে 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R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 এর মান ৮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৩১৪ জুল/কেলভিন/মোল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21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A59A141-A27C-469B-B0E9-0985821BD937}"/>
              </a:ext>
            </a:extLst>
          </p:cNvPr>
          <p:cNvCxnSpPr>
            <a:cxnSpLocks/>
          </p:cNvCxnSpPr>
          <p:nvPr/>
        </p:nvCxnSpPr>
        <p:spPr>
          <a:xfrm>
            <a:off x="1275347" y="2117558"/>
            <a:ext cx="0" cy="284346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88FB2A2-63FA-4852-A802-45A9C674F4FE}"/>
              </a:ext>
            </a:extLst>
          </p:cNvPr>
          <p:cNvCxnSpPr>
            <a:cxnSpLocks/>
          </p:cNvCxnSpPr>
          <p:nvPr/>
        </p:nvCxnSpPr>
        <p:spPr>
          <a:xfrm flipH="1">
            <a:off x="1275347" y="4961020"/>
            <a:ext cx="3705727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BD7FF9B-EAFF-4681-ADF1-1681113100B4}"/>
              </a:ext>
            </a:extLst>
          </p:cNvPr>
          <p:cNvCxnSpPr>
            <a:cxnSpLocks/>
          </p:cNvCxnSpPr>
          <p:nvPr/>
        </p:nvCxnSpPr>
        <p:spPr>
          <a:xfrm>
            <a:off x="1275347" y="3434825"/>
            <a:ext cx="3822034" cy="1882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3D8F71F-CCCE-424E-928B-2EB5EDE2DC81}"/>
              </a:ext>
            </a:extLst>
          </p:cNvPr>
          <p:cNvSpPr txBox="1"/>
          <p:nvPr/>
        </p:nvSpPr>
        <p:spPr>
          <a:xfrm>
            <a:off x="1597192" y="4930924"/>
            <a:ext cx="5654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19C8108-DC10-4AA6-9229-D06D19AD3299}"/>
              </a:ext>
            </a:extLst>
          </p:cNvPr>
          <p:cNvSpPr txBox="1"/>
          <p:nvPr/>
        </p:nvSpPr>
        <p:spPr>
          <a:xfrm>
            <a:off x="2845468" y="4884798"/>
            <a:ext cx="5654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4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E99EB03-01EA-4E19-8390-38EF8DA1BADB}"/>
              </a:ext>
            </a:extLst>
          </p:cNvPr>
          <p:cNvSpPr txBox="1"/>
          <p:nvPr/>
        </p:nvSpPr>
        <p:spPr>
          <a:xfrm>
            <a:off x="4223082" y="4823243"/>
            <a:ext cx="5654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/>
              <a:t>8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53D0999-FA25-450D-B36E-4F8BAA1689F2}"/>
              </a:ext>
            </a:extLst>
          </p:cNvPr>
          <p:cNvSpPr txBox="1"/>
          <p:nvPr/>
        </p:nvSpPr>
        <p:spPr>
          <a:xfrm>
            <a:off x="3206413" y="5441375"/>
            <a:ext cx="10166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E6C61CB-013C-4CF2-8FB4-FA92ABDD1DED}"/>
              </a:ext>
            </a:extLst>
          </p:cNvPr>
          <p:cNvSpPr txBox="1"/>
          <p:nvPr/>
        </p:nvSpPr>
        <p:spPr>
          <a:xfrm>
            <a:off x="156414" y="2815389"/>
            <a:ext cx="9745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PV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3A56688B-1B73-41EB-BBD4-FB4C54FAE339}"/>
              </a:ext>
            </a:extLst>
          </p:cNvPr>
          <p:cNvSpPr/>
          <p:nvPr/>
        </p:nvSpPr>
        <p:spPr>
          <a:xfrm>
            <a:off x="4289257" y="3349191"/>
            <a:ext cx="216567" cy="19009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90277AEF-1C3A-40E3-8DFE-587D6F42ECC7}"/>
              </a:ext>
            </a:extLst>
          </p:cNvPr>
          <p:cNvSpPr/>
          <p:nvPr/>
        </p:nvSpPr>
        <p:spPr>
          <a:xfrm>
            <a:off x="2905625" y="3333949"/>
            <a:ext cx="216567" cy="19009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D6B2033-A43C-4E22-A93C-45EE604BBE05}"/>
              </a:ext>
            </a:extLst>
          </p:cNvPr>
          <p:cNvSpPr/>
          <p:nvPr/>
        </p:nvSpPr>
        <p:spPr>
          <a:xfrm>
            <a:off x="1807738" y="3349192"/>
            <a:ext cx="216567" cy="190097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D9668C-5A21-4DDA-B341-D03050084435}"/>
              </a:ext>
            </a:extLst>
          </p:cNvPr>
          <p:cNvSpPr txBox="1"/>
          <p:nvPr/>
        </p:nvSpPr>
        <p:spPr>
          <a:xfrm>
            <a:off x="1391140" y="2399890"/>
            <a:ext cx="1109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16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E2E07FDE-800A-4C68-8D11-4E446B9902C2}"/>
              </a:ext>
            </a:extLst>
          </p:cNvPr>
          <p:cNvSpPr txBox="1"/>
          <p:nvPr/>
        </p:nvSpPr>
        <p:spPr>
          <a:xfrm>
            <a:off x="2567232" y="2399889"/>
            <a:ext cx="1109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16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E7DB338-2195-4416-A724-9F911F470F76}"/>
              </a:ext>
            </a:extLst>
          </p:cNvPr>
          <p:cNvSpPr txBox="1"/>
          <p:nvPr/>
        </p:nvSpPr>
        <p:spPr>
          <a:xfrm>
            <a:off x="3901232" y="2399890"/>
            <a:ext cx="1109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/>
              <a:t>16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E9533D58-76C9-4ECE-8FC7-00D51BD0DD34}"/>
              </a:ext>
            </a:extLst>
          </p:cNvPr>
          <p:cNvSpPr/>
          <p:nvPr/>
        </p:nvSpPr>
        <p:spPr>
          <a:xfrm>
            <a:off x="1807738" y="4888830"/>
            <a:ext cx="120316" cy="14437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C248AF83-BF4C-4858-B98F-C4CDD43016F4}"/>
              </a:ext>
            </a:extLst>
          </p:cNvPr>
          <p:cNvSpPr/>
          <p:nvPr/>
        </p:nvSpPr>
        <p:spPr>
          <a:xfrm>
            <a:off x="4408071" y="4861173"/>
            <a:ext cx="120316" cy="14437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BA90A61A-30F6-4018-94E1-6B7EA21A747D}"/>
              </a:ext>
            </a:extLst>
          </p:cNvPr>
          <p:cNvSpPr/>
          <p:nvPr/>
        </p:nvSpPr>
        <p:spPr>
          <a:xfrm>
            <a:off x="2985331" y="4888830"/>
            <a:ext cx="120316" cy="14437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B43A62E9-E465-4E24-A146-C003288AFB30}"/>
              </a:ext>
            </a:extLst>
          </p:cNvPr>
          <p:cNvCxnSpPr>
            <a:cxnSpLocks/>
            <a:stCxn id="8" idx="4"/>
          </p:cNvCxnSpPr>
          <p:nvPr/>
        </p:nvCxnSpPr>
        <p:spPr>
          <a:xfrm flipV="1">
            <a:off x="1867896" y="3444239"/>
            <a:ext cx="39090" cy="15889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4C3DF27E-387A-409D-A3C6-1BE3CA7E4AC0}"/>
              </a:ext>
            </a:extLst>
          </p:cNvPr>
          <p:cNvCxnSpPr>
            <a:cxnSpLocks/>
            <a:stCxn id="21" idx="3"/>
          </p:cNvCxnSpPr>
          <p:nvPr/>
        </p:nvCxnSpPr>
        <p:spPr>
          <a:xfrm flipH="1" flipV="1">
            <a:off x="4397541" y="3372050"/>
            <a:ext cx="28150" cy="161235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FEDDBD72-90DA-4450-B2EF-01204E5E77C9}"/>
              </a:ext>
            </a:extLst>
          </p:cNvPr>
          <p:cNvCxnSpPr>
            <a:cxnSpLocks/>
          </p:cNvCxnSpPr>
          <p:nvPr/>
        </p:nvCxnSpPr>
        <p:spPr>
          <a:xfrm flipV="1">
            <a:off x="3018433" y="3420974"/>
            <a:ext cx="39090" cy="158897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>
            <a:extLst>
              <a:ext uri="{FF2B5EF4-FFF2-40B4-BE49-F238E27FC236}">
                <a16:creationId xmlns:a16="http://schemas.microsoft.com/office/drawing/2014/main" id="{07C75E2D-EC27-45B8-ACD0-810A3BF72F87}"/>
              </a:ext>
            </a:extLst>
          </p:cNvPr>
          <p:cNvSpPr/>
          <p:nvPr/>
        </p:nvSpPr>
        <p:spPr>
          <a:xfrm>
            <a:off x="6319588" y="413673"/>
            <a:ext cx="5654520" cy="584055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4800" b="1" dirty="0">
                <a:solidFill>
                  <a:srgbClr val="FF0000"/>
                </a:solidFill>
              </a:rPr>
              <a:t>P=2, 4, 8  Pa</a:t>
            </a:r>
          </a:p>
          <a:p>
            <a:r>
              <a:rPr lang="en-US" sz="4800" b="1" dirty="0">
                <a:solidFill>
                  <a:srgbClr val="FF0000"/>
                </a:solidFill>
              </a:rPr>
              <a:t>V=8, 4, 2  Lit</a:t>
            </a:r>
          </a:p>
          <a:p>
            <a:r>
              <a:rPr lang="en-US" sz="4800" b="1" dirty="0">
                <a:solidFill>
                  <a:srgbClr val="FF0000"/>
                </a:solidFill>
              </a:rPr>
              <a:t>PV=16, 16, 16</a:t>
            </a:r>
            <a:endParaRPr lang="bn-IN" sz="4800" b="1" dirty="0">
              <a:solidFill>
                <a:srgbClr val="FF0000"/>
              </a:solidFill>
            </a:endParaRPr>
          </a:p>
          <a:p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এখানে, দেখা যাচ্ছে চাপ বৃদ্ধিপেলে আয়তন হ্রাস পায়। তাই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PV</a:t>
            </a:r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এর মান ধ্রুবক।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PV</a:t>
            </a:r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বনাম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P</a:t>
            </a:r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গ্রাফ অংকন করলে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PV</a:t>
            </a:r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রেখাটি </a:t>
            </a:r>
            <a:r>
              <a:rPr lang="en-US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</a:t>
            </a:r>
            <a:r>
              <a:rPr lang="bn-IN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অক্ষের </a:t>
            </a:r>
            <a:r>
              <a:rPr lang="bn-IN" sz="4000" b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সমান্তরাল হবে।</a:t>
            </a:r>
            <a:endParaRPr lang="en-US" sz="4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4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D0EDA34-0B54-44FB-BD2C-7CEE96BFFD60}"/>
              </a:ext>
            </a:extLst>
          </p:cNvPr>
          <p:cNvSpPr/>
          <p:nvPr/>
        </p:nvSpPr>
        <p:spPr>
          <a:xfrm>
            <a:off x="1130962" y="493295"/>
            <a:ext cx="4792583" cy="139926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b="1" u="sng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আর্দশ গ্যাসের গ্রাফ 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EF3D122-AA40-4EC0-8BDF-4B11FBB7E375}"/>
              </a:ext>
            </a:extLst>
          </p:cNvPr>
          <p:cNvCxnSpPr>
            <a:cxnSpLocks/>
          </p:cNvCxnSpPr>
          <p:nvPr/>
        </p:nvCxnSpPr>
        <p:spPr>
          <a:xfrm flipV="1">
            <a:off x="481263" y="3876341"/>
            <a:ext cx="0" cy="98483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86470F50-8107-49BE-84D0-1F37363C5830}"/>
              </a:ext>
            </a:extLst>
          </p:cNvPr>
          <p:cNvCxnSpPr>
            <a:cxnSpLocks/>
          </p:cNvCxnSpPr>
          <p:nvPr/>
        </p:nvCxnSpPr>
        <p:spPr>
          <a:xfrm>
            <a:off x="1753218" y="5852350"/>
            <a:ext cx="1468226" cy="36094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50F19EB8-3BFB-419F-B30B-0E2FBDFFD7C6}"/>
              </a:ext>
            </a:extLst>
          </p:cNvPr>
          <p:cNvSpPr txBox="1"/>
          <p:nvPr/>
        </p:nvSpPr>
        <p:spPr>
          <a:xfrm>
            <a:off x="657049" y="4747354"/>
            <a:ext cx="9745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/>
              <a:t>০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182235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  <p:bldP spid="2" grpId="0" animBg="1"/>
      <p:bldP spid="11" grpId="0" animBg="1"/>
      <p:bldP spid="12" grpId="0" animBg="1"/>
      <p:bldP spid="7" grpId="0"/>
      <p:bldP spid="16" grpId="0"/>
      <p:bldP spid="1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3999" y="140002"/>
            <a:ext cx="10555705" cy="5443379"/>
          </a:xfrm>
        </p:spPr>
        <p:txBody>
          <a:bodyPr anchor="t">
            <a:normAutofit/>
          </a:bodyPr>
          <a:lstStyle/>
          <a:p>
            <a:pPr algn="l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শাহ্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‌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আলী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প্রভাষক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রসায়ন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b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দেশগাঁও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ডিগ্রি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হাজীগঞ্জ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চাঁদপুর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ফোন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০১৮১৭৫১২৮৭৫</a:t>
            </a:r>
            <a:b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মেইল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mohammadshahali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@gmail.com 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AF721F52-D5D4-4739-B466-B224CEC655BD}"/>
              </a:ext>
            </a:extLst>
          </p:cNvPr>
          <p:cNvSpPr/>
          <p:nvPr/>
        </p:nvSpPr>
        <p:spPr>
          <a:xfrm>
            <a:off x="8819147" y="140002"/>
            <a:ext cx="2847474" cy="2875548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1748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68036"/>
            <a:ext cx="9144000" cy="5015345"/>
          </a:xfrm>
        </p:spPr>
        <p:txBody>
          <a:bodyPr anchor="t"/>
          <a:lstStyle/>
          <a:p>
            <a:pPr algn="r"/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দলীয় কাজ                       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৫মিনিট</a:t>
            </a:r>
            <a:b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br>
              <a:rPr lang="bn-IN" sz="4800" u="sng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বয়েল ও চার্লসের সূত্রের মধ্য তুলনামূলক আলোচনা কর।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754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10653" y="568036"/>
            <a:ext cx="9657347" cy="3691143"/>
          </a:xfrm>
        </p:spPr>
        <p:txBody>
          <a:bodyPr anchor="t">
            <a:normAutofit/>
          </a:bodyPr>
          <a:lstStyle/>
          <a:p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b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১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১ মোল গ্যাসের আয়তন কত ? </a:t>
            </a:r>
            <a:b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২।এস আই এককে চাপের একক কী ?</a:t>
            </a:r>
            <a:b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৩।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এস আই এককে মোলার গ্যাস ধ্রুবকের 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(R)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মান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b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৪ ।আর্দশ অবস্থায় ১মোল গ্যাসে অণুর সংখ্যা কত।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0ED1112-6218-405F-A07C-7A9F688C6AE6}"/>
                  </a:ext>
                </a:extLst>
              </p:cNvPr>
              <p:cNvSpPr/>
              <p:nvPr/>
            </p:nvSpPr>
            <p:spPr>
              <a:xfrm>
                <a:off x="477252" y="4415590"/>
                <a:ext cx="11237495" cy="2141621"/>
              </a:xfrm>
              <a:prstGeom prst="rect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bn-IN" sz="4000" dirty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  <a:p>
                <a:r>
                  <a:rPr lang="bn-IN" sz="4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উত্তরঃ</a:t>
                </a:r>
                <a:br>
                  <a:rPr lang="bn-IN" sz="4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</a:br>
                <a:r>
                  <a:rPr lang="bn-IN" sz="4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১। ২২.৪লিটার ২।প্যাসকেল ৩। ৮.৩১৪ জুল/কেলভিন/মোল </a:t>
                </a:r>
                <a:br>
                  <a:rPr lang="bn-IN" sz="4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</a:br>
                <a:r>
                  <a:rPr lang="bn-IN" sz="4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৪। </a:t>
                </a:r>
                <a:r>
                  <a:rPr lang="en-US" sz="4000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6.023*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10</m:t>
                        </m:r>
                      </m:e>
                      <m:sup>
                        <m:r>
                          <a:rPr lang="en-US" sz="40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23</m:t>
                        </m:r>
                      </m:sup>
                    </m:sSup>
                  </m:oMath>
                </a14:m>
                <a:r>
                  <a:rPr lang="bn-IN" sz="40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  <a:t>টি </a:t>
                </a:r>
                <a:br>
                  <a:rPr lang="bn-IN" sz="5400" dirty="0">
                    <a:solidFill>
                      <a:schemeClr val="tx1"/>
                    </a:solidFill>
                    <a:latin typeface="NikoshBAN" panose="02000000000000000000" pitchFamily="2" charset="0"/>
                    <a:cs typeface="NikoshBAN" panose="02000000000000000000" pitchFamily="2" charset="0"/>
                  </a:rPr>
                </a:br>
                <a:endParaRPr lang="en-US" sz="40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40ED1112-6218-405F-A07C-7A9F688C6AE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252" y="4415590"/>
                <a:ext cx="11237495" cy="2141621"/>
              </a:xfrm>
              <a:prstGeom prst="rect">
                <a:avLst/>
              </a:prstGeom>
              <a:blipFill>
                <a:blip r:embed="rId2"/>
                <a:stretch>
                  <a:fillRect l="-1898" b="-7386"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94250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68036"/>
            <a:ext cx="9144000" cy="5015345"/>
          </a:xfrm>
        </p:spPr>
        <p:txBody>
          <a:bodyPr anchor="ctr"/>
          <a:lstStyle/>
          <a:p>
            <a:r>
              <a:rPr lang="en-US" sz="5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5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en-US" sz="5400" b="1" u="sng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br>
              <a:rPr lang="en-US" sz="5400" b="1" u="sng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আর্দশ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গ্যাস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সমীকরন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PV=</a:t>
            </a:r>
            <a:r>
              <a:rPr lang="en-US" sz="40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nRT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প্রতিপাদন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13833239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B9EDEBE-5557-47DE-8417-9EBEEB5D15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1835"/>
            <a:ext cx="12019547" cy="6793679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8D0AAE8-C934-4130-B7CF-2F62F5B17185}"/>
              </a:ext>
            </a:extLst>
          </p:cNvPr>
          <p:cNvSpPr/>
          <p:nvPr/>
        </p:nvSpPr>
        <p:spPr>
          <a:xfrm>
            <a:off x="2664994" y="1768642"/>
            <a:ext cx="6689558" cy="1335505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38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 </a:t>
            </a:r>
            <a:endParaRPr lang="en-US" sz="138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2727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4F628-62FA-44EC-BA96-9D6EFF8D11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5109995"/>
          </a:xfrm>
        </p:spPr>
        <p:txBody>
          <a:bodyPr anchor="t"/>
          <a:lstStyle/>
          <a:p>
            <a:r>
              <a:rPr lang="bn-IN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রেফারেন্স </a:t>
            </a:r>
            <a:br>
              <a:rPr lang="bn-IN" b="1" u="sng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br>
              <a:rPr lang="bn-IN" b="1" u="sng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উচ্চ মাধ্যমিক রসায়ন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b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শিক্ষক বাতায়ন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b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সংশ্লিষ্ট ওয়েবসাইট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b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ইউটিউব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b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780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8758" y="324854"/>
            <a:ext cx="11153274" cy="6533146"/>
          </a:xfrm>
        </p:spPr>
        <p:txBody>
          <a:bodyPr anchor="t">
            <a:normAutofit/>
          </a:bodyPr>
          <a:lstStyle/>
          <a:p>
            <a:pPr algn="l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শ্রেণি-দ্বাদশ</a:t>
            </a:r>
            <a:b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বিষয়- রসায়ন (২য় পত্র ) </a:t>
            </a:r>
            <a:b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 –প্রথম (পরিবেশ রসায়ন)</a:t>
            </a:r>
            <a:b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পাঠ -আর্দশ গ্যাস </a:t>
            </a:r>
            <a:b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সময়-৫০মিনিট</a:t>
            </a:r>
            <a:b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 সংখ্যা-৫০ জন 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D247A18-9A16-4B27-9091-E2EB7296EB35}"/>
              </a:ext>
            </a:extLst>
          </p:cNvPr>
          <p:cNvSpPr/>
          <p:nvPr/>
        </p:nvSpPr>
        <p:spPr>
          <a:xfrm>
            <a:off x="7182854" y="433137"/>
            <a:ext cx="3874168" cy="5257800"/>
          </a:xfrm>
          <a:prstGeom prst="rect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657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n 1"/>
          <p:cNvSpPr/>
          <p:nvPr/>
        </p:nvSpPr>
        <p:spPr>
          <a:xfrm>
            <a:off x="2078181" y="3103418"/>
            <a:ext cx="2078183" cy="3505200"/>
          </a:xfrm>
          <a:prstGeom prst="can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an 3"/>
          <p:cNvSpPr/>
          <p:nvPr/>
        </p:nvSpPr>
        <p:spPr>
          <a:xfrm>
            <a:off x="8306983" y="910676"/>
            <a:ext cx="2078183" cy="3505200"/>
          </a:xfrm>
          <a:prstGeom prst="can">
            <a:avLst/>
          </a:prstGeom>
          <a:solidFill>
            <a:schemeClr val="bg2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2078180" y="1368137"/>
            <a:ext cx="2230583" cy="2282535"/>
            <a:chOff x="2078180" y="1368137"/>
            <a:chExt cx="2230583" cy="2282535"/>
          </a:xfrm>
        </p:grpSpPr>
        <p:sp>
          <p:nvSpPr>
            <p:cNvPr id="5" name="Oval 4"/>
            <p:cNvSpPr/>
            <p:nvPr/>
          </p:nvSpPr>
          <p:spPr>
            <a:xfrm>
              <a:off x="2078180" y="2556163"/>
              <a:ext cx="2230583" cy="109450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Can 5"/>
            <p:cNvSpPr/>
            <p:nvPr/>
          </p:nvSpPr>
          <p:spPr>
            <a:xfrm>
              <a:off x="2784762" y="2043545"/>
              <a:ext cx="817418" cy="1025236"/>
            </a:xfrm>
            <a:prstGeom prst="ca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ube 7"/>
            <p:cNvSpPr/>
            <p:nvPr/>
          </p:nvSpPr>
          <p:spPr>
            <a:xfrm>
              <a:off x="2583871" y="1368137"/>
              <a:ext cx="1219200" cy="803562"/>
            </a:xfrm>
            <a:prstGeom prst="cube">
              <a:avLst/>
            </a:prstGeom>
            <a:solidFill>
              <a:srgbClr val="C0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8258492" y="1543351"/>
            <a:ext cx="2230583" cy="1762991"/>
            <a:chOff x="8278090" y="1818408"/>
            <a:chExt cx="2230583" cy="1762991"/>
          </a:xfrm>
        </p:grpSpPr>
        <p:sp>
          <p:nvSpPr>
            <p:cNvPr id="11" name="Oval 10"/>
            <p:cNvSpPr/>
            <p:nvPr/>
          </p:nvSpPr>
          <p:spPr>
            <a:xfrm>
              <a:off x="8278090" y="2486890"/>
              <a:ext cx="2230583" cy="1094509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an 11"/>
            <p:cNvSpPr/>
            <p:nvPr/>
          </p:nvSpPr>
          <p:spPr>
            <a:xfrm>
              <a:off x="9012382" y="1818408"/>
              <a:ext cx="817418" cy="1025236"/>
            </a:xfrm>
            <a:prstGeom prst="can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82312" y="5286389"/>
            <a:ext cx="1565563" cy="110799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6600" dirty="0"/>
              <a:t>20L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308762" y="1215920"/>
            <a:ext cx="1565563" cy="110799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6600" dirty="0"/>
              <a:t>2 </a:t>
            </a:r>
            <a:r>
              <a:rPr lang="en-US" sz="6000" dirty="0"/>
              <a:t>pa</a:t>
            </a:r>
          </a:p>
        </p:txBody>
      </p:sp>
      <p:sp>
        <p:nvSpPr>
          <p:cNvPr id="18" name="Up Arrow 17"/>
          <p:cNvSpPr/>
          <p:nvPr/>
        </p:nvSpPr>
        <p:spPr>
          <a:xfrm>
            <a:off x="7537782" y="4476200"/>
            <a:ext cx="3216079" cy="1309175"/>
          </a:xfrm>
          <a:prstGeom prst="up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4928754" y="5624944"/>
            <a:ext cx="8589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2"/>
                </a:solidFill>
              </a:rPr>
              <a:t>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377622" y="4848762"/>
            <a:ext cx="13438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2"/>
                </a:solidFill>
              </a:rPr>
              <a:t>T</a:t>
            </a:r>
            <a:r>
              <a:rPr lang="en-US" sz="3600" dirty="0">
                <a:solidFill>
                  <a:schemeClr val="bg2"/>
                </a:solidFill>
              </a:rPr>
              <a:t>=</a:t>
            </a:r>
            <a:r>
              <a:rPr lang="en-US" sz="2800" dirty="0">
                <a:solidFill>
                  <a:schemeClr val="bg2"/>
                </a:solidFill>
              </a:rPr>
              <a:t>373k</a:t>
            </a:r>
            <a:endParaRPr lang="en-US" sz="5400" dirty="0">
              <a:solidFill>
                <a:schemeClr val="bg2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430741" y="1096724"/>
            <a:ext cx="1205346" cy="110316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/>
              <a:t>20L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0385166" y="3741447"/>
            <a:ext cx="12988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/>
              <a:t>10L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D61A0ED-FB3A-4DB7-A867-897BC447928D}"/>
              </a:ext>
            </a:extLst>
          </p:cNvPr>
          <p:cNvSpPr txBox="1"/>
          <p:nvPr/>
        </p:nvSpPr>
        <p:spPr>
          <a:xfrm>
            <a:off x="452005" y="2323915"/>
            <a:ext cx="1565563" cy="110799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6600" dirty="0"/>
              <a:t>30L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30F0D4B5-7708-45BE-8108-FA413C8BE9F8}"/>
              </a:ext>
            </a:extLst>
          </p:cNvPr>
          <p:cNvCxnSpPr>
            <a:cxnSpLocks/>
          </p:cNvCxnSpPr>
          <p:nvPr/>
        </p:nvCxnSpPr>
        <p:spPr>
          <a:xfrm flipH="1" flipV="1">
            <a:off x="11020379" y="2500821"/>
            <a:ext cx="26069" cy="129968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EADDFA14-EE02-405A-A319-75D58FD9DD01}"/>
              </a:ext>
            </a:extLst>
          </p:cNvPr>
          <p:cNvCxnSpPr/>
          <p:nvPr/>
        </p:nvCxnSpPr>
        <p:spPr>
          <a:xfrm>
            <a:off x="1191807" y="3595920"/>
            <a:ext cx="0" cy="1417027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>
            <a:extLst>
              <a:ext uri="{FF2B5EF4-FFF2-40B4-BE49-F238E27FC236}">
                <a16:creationId xmlns:a16="http://schemas.microsoft.com/office/drawing/2014/main" id="{2EDEFB48-B43C-4131-A715-255165932418}"/>
              </a:ext>
            </a:extLst>
          </p:cNvPr>
          <p:cNvSpPr/>
          <p:nvPr/>
        </p:nvSpPr>
        <p:spPr>
          <a:xfrm>
            <a:off x="164434" y="23154"/>
            <a:ext cx="5630778" cy="1071541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চাপ বৃদ্ধিতে গ্যাসের আয়তন হ্রাস পায় </a:t>
            </a:r>
            <a:endParaRPr lang="en-US" sz="3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F7D816C8-5116-4694-9220-ABEDFF8B8008}"/>
              </a:ext>
            </a:extLst>
          </p:cNvPr>
          <p:cNvSpPr/>
          <p:nvPr/>
        </p:nvSpPr>
        <p:spPr>
          <a:xfrm>
            <a:off x="5666874" y="5717033"/>
            <a:ext cx="6400801" cy="1109598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তাপমাত্রা বৃদ্ধিতে গ্যাসের আয়তন বৃদ্ধি পায় ।</a:t>
            </a:r>
            <a:endParaRPr lang="en-US" sz="36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4918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2.22222E-6 L 1.11022E-16 -0.25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68036"/>
            <a:ext cx="9144000" cy="5015345"/>
          </a:xfrm>
        </p:spPr>
        <p:txBody>
          <a:bodyPr anchor="ctr">
            <a:normAutofit/>
          </a:bodyPr>
          <a:lstStyle/>
          <a:p>
            <a:r>
              <a:rPr lang="en-US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আর্দশ</a:t>
            </a:r>
            <a:r>
              <a:rPr lang="en-US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গ্যাস</a:t>
            </a:r>
            <a:r>
              <a:rPr lang="en-US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সমীকরন</a:t>
            </a:r>
            <a:r>
              <a:rPr lang="en-US" b="1" u="sng" dirty="0">
                <a:latin typeface="NikoshBAN" panose="02000000000000000000" pitchFamily="2" charset="0"/>
                <a:cs typeface="NikoshBAN" panose="02000000000000000000" pitchFamily="2" charset="0"/>
              </a:rPr>
              <a:t>(PV=</a:t>
            </a:r>
            <a:r>
              <a:rPr lang="en-US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nRT</a:t>
            </a:r>
            <a:r>
              <a:rPr lang="en-US" b="1" u="sng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প্রতিপাদন</a:t>
            </a:r>
            <a:r>
              <a:rPr lang="en-US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12421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8442"/>
            <a:ext cx="10515600" cy="6008521"/>
          </a:xfrm>
        </p:spPr>
        <p:txBody>
          <a:bodyPr anchor="ctr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তাপমাত্রা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বাড়লে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/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বৃদ্ধিপেলে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গ্যাসের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আয়তনের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পরির্বতন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bn-IN" sz="44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bn-IN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আর্দশ গ্যাস কাকে বলে।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R-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b="1" dirty="0" err="1"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4400" b="1" dirty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4894786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95254" y="309707"/>
            <a:ext cx="3733800" cy="701675"/>
          </a:xfrm>
        </p:spPr>
        <p:txBody>
          <a:bodyPr anchor="t">
            <a:normAutofit fontScale="90000"/>
          </a:bodyPr>
          <a:lstStyle/>
          <a:p>
            <a:pPr algn="ctr"/>
            <a:r>
              <a:rPr lang="bn-IN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br>
              <a:rPr lang="bn-IN" b="1" u="sng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717885" y="1657183"/>
            <a:ext cx="10515600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bn-IN" sz="43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শিক্ষার্থী...</a:t>
            </a:r>
            <a:br>
              <a:rPr lang="en-US" sz="4300" b="1" u="sng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br>
              <a:rPr lang="en-US" sz="4300" b="1" u="sng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sz="4300" b="1" u="sng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n-IN" sz="4300" b="1" dirty="0">
                <a:latin typeface="NikoshBAN" panose="02000000000000000000" pitchFamily="2" charset="0"/>
                <a:cs typeface="NikoshBAN" panose="02000000000000000000" pitchFamily="2" charset="0"/>
              </a:rPr>
              <a:t>বয়েলের সূত্র বলতে পারবে,</a:t>
            </a:r>
            <a:endParaRPr lang="en-US" sz="43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n-IN" sz="4300" b="1" dirty="0">
                <a:latin typeface="NikoshBAN" panose="02000000000000000000" pitchFamily="2" charset="0"/>
                <a:cs typeface="NikoshBAN" panose="02000000000000000000" pitchFamily="2" charset="0"/>
              </a:rPr>
              <a:t>বয়েল ও চার্লসের সূত্রের মধ্য তুলনা করতে পারবে,</a:t>
            </a:r>
            <a:endParaRPr lang="en-US" sz="4300" b="1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bn-IN" sz="4300" b="1" dirty="0">
                <a:latin typeface="NikoshBAN" panose="02000000000000000000" pitchFamily="2" charset="0"/>
                <a:cs typeface="NikoshBAN" panose="02000000000000000000" pitchFamily="2" charset="0"/>
              </a:rPr>
              <a:t>আর্দশ গ্যাস সমীকরন প্রতিপাদন করতে পারবে। </a:t>
            </a:r>
            <a:endParaRPr lang="en-US" sz="4300" b="1" dirty="0"/>
          </a:p>
          <a:p>
            <a:pPr marL="0" indent="0">
              <a:buNone/>
            </a:pPr>
            <a:br>
              <a:rPr lang="bn-IN" sz="4300" b="1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b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8104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568036"/>
            <a:ext cx="9144000" cy="6289964"/>
          </a:xfrm>
        </p:spPr>
        <p:txBody>
          <a:bodyPr anchor="t"/>
          <a:lstStyle/>
          <a:p>
            <a:r>
              <a:rPr lang="en-US" sz="48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বয়েলের</a:t>
            </a:r>
            <a:r>
              <a:rPr lang="en-US" sz="4800" b="1" u="sng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b="1" u="sng" dirty="0" err="1">
                <a:latin typeface="NikoshBAN" panose="02000000000000000000" pitchFamily="2" charset="0"/>
                <a:cs typeface="NikoshBAN" panose="02000000000000000000" pitchFamily="2" charset="0"/>
              </a:rPr>
              <a:t>সূত্রঃ</a:t>
            </a:r>
            <a:br>
              <a:rPr lang="bn-IN" sz="4800" b="1" u="sng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br>
              <a:rPr lang="en-US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V</a:t>
            </a:r>
            <a:r>
              <a:rPr lang="el-G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/P [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যখন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Tস্থির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]</a:t>
            </a:r>
            <a:b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PV=K</a:t>
            </a:r>
            <a:b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b="1" dirty="0"/>
              <a:t>P</a:t>
            </a:r>
            <a:r>
              <a:rPr lang="en-US" sz="2800" b="1" dirty="0"/>
              <a:t>1</a:t>
            </a:r>
            <a:r>
              <a:rPr lang="en-US" b="1" dirty="0"/>
              <a:t>V</a:t>
            </a:r>
            <a:r>
              <a:rPr lang="en-US" sz="2800" b="1" dirty="0"/>
              <a:t>1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=P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br>
              <a:rPr lang="b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আয়তনের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গুনফল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ধ্রুবক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স্থির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তাপমাত্রায়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b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চাপ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বনাম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আয়তন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গ্রাফ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অঙ্কন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বক্ররেখাপাওয়া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b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যাকে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আইসোথার্ম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br>
              <a:rPr lang="b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2445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364" y="277091"/>
            <a:ext cx="11180618" cy="6470073"/>
          </a:xfrm>
        </p:spPr>
        <p:txBody>
          <a:bodyPr anchor="t"/>
          <a:lstStyle/>
          <a:p>
            <a:pPr algn="l"/>
            <a: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  <a:t>বয়েলের সূত্রের গ্রাফ</a:t>
            </a:r>
            <a:br>
              <a:rPr lang="bn-IN" dirty="0">
                <a:latin typeface="NikoshBAN" panose="02000000000000000000" pitchFamily="2" charset="0"/>
                <a:cs typeface="NikoshBAN" panose="02000000000000000000" pitchFamily="2" charset="0"/>
              </a:rPr>
            </a:b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7987147" y="3068785"/>
            <a:ext cx="41563" cy="264621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8028710" y="5721927"/>
            <a:ext cx="2639290" cy="693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Group 21"/>
          <p:cNvGrpSpPr/>
          <p:nvPr/>
        </p:nvGrpSpPr>
        <p:grpSpPr>
          <a:xfrm>
            <a:off x="1692764" y="2043221"/>
            <a:ext cx="4491818" cy="3150503"/>
            <a:chOff x="1720474" y="2860639"/>
            <a:chExt cx="4491818" cy="3150503"/>
          </a:xfrm>
        </p:grpSpPr>
        <p:cxnSp>
          <p:nvCxnSpPr>
            <p:cNvPr id="4" name="Straight Connector 3"/>
            <p:cNvCxnSpPr/>
            <p:nvPr/>
          </p:nvCxnSpPr>
          <p:spPr>
            <a:xfrm flipH="1">
              <a:off x="1731821" y="5876059"/>
              <a:ext cx="3463633" cy="93519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720474" y="3364924"/>
              <a:ext cx="41563" cy="264621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Arc 16"/>
            <p:cNvSpPr/>
            <p:nvPr/>
          </p:nvSpPr>
          <p:spPr>
            <a:xfrm rot="11563935">
              <a:off x="2034715" y="2860639"/>
              <a:ext cx="4177577" cy="2814809"/>
            </a:xfrm>
            <a:prstGeom prst="arc">
              <a:avLst>
                <a:gd name="adj1" fmla="val 16082225"/>
                <a:gd name="adj2" fmla="val 21584870"/>
              </a:avLst>
            </a:prstGeom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3474210" y="5219173"/>
            <a:ext cx="1177636" cy="110799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P</a:t>
            </a:r>
          </a:p>
        </p:txBody>
      </p:sp>
      <p:sp>
        <p:nvSpPr>
          <p:cNvPr id="23" name="Rectangle 22"/>
          <p:cNvSpPr/>
          <p:nvPr/>
        </p:nvSpPr>
        <p:spPr>
          <a:xfrm>
            <a:off x="2288311" y="2640177"/>
            <a:ext cx="2966479" cy="90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>
                <a:solidFill>
                  <a:schemeClr val="tx1"/>
                </a:solidFill>
              </a:rPr>
              <a:t>P</a:t>
            </a:r>
            <a:r>
              <a:rPr lang="en-US" sz="2400" b="1" dirty="0">
                <a:solidFill>
                  <a:schemeClr val="tx1"/>
                </a:solidFill>
              </a:rPr>
              <a:t>1</a:t>
            </a:r>
            <a:r>
              <a:rPr lang="en-US" sz="5400" dirty="0">
                <a:solidFill>
                  <a:schemeClr val="tx1"/>
                </a:solidFill>
              </a:rPr>
              <a:t>v</a:t>
            </a:r>
            <a:r>
              <a:rPr lang="en-US" sz="2400" b="1" dirty="0">
                <a:solidFill>
                  <a:schemeClr val="tx1"/>
                </a:solidFill>
              </a:rPr>
              <a:t>1</a:t>
            </a:r>
            <a:r>
              <a:rPr lang="en-US" sz="4400" dirty="0">
                <a:solidFill>
                  <a:schemeClr val="tx1"/>
                </a:solidFill>
              </a:rPr>
              <a:t>=</a:t>
            </a:r>
            <a:r>
              <a:rPr lang="en-US" sz="5400" dirty="0">
                <a:solidFill>
                  <a:schemeClr val="tx1"/>
                </a:solidFill>
              </a:rPr>
              <a:t>p</a:t>
            </a:r>
            <a:r>
              <a:rPr lang="en-US" sz="2000" b="1" dirty="0">
                <a:solidFill>
                  <a:schemeClr val="tx1"/>
                </a:solidFill>
              </a:rPr>
              <a:t>2</a:t>
            </a:r>
            <a:r>
              <a:rPr lang="en-US" sz="5400" dirty="0">
                <a:solidFill>
                  <a:schemeClr val="tx1"/>
                </a:solidFill>
              </a:rPr>
              <a:t>v</a:t>
            </a:r>
            <a:r>
              <a:rPr lang="en-US" sz="20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697975" y="3066017"/>
            <a:ext cx="1177636" cy="132343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V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107138" y="5795894"/>
            <a:ext cx="1634288" cy="923330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5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1 /P</a:t>
            </a:r>
          </a:p>
        </p:txBody>
      </p:sp>
      <p:cxnSp>
        <p:nvCxnSpPr>
          <p:cNvPr id="26" name="Straight Connector 25"/>
          <p:cNvCxnSpPr/>
          <p:nvPr/>
        </p:nvCxnSpPr>
        <p:spPr>
          <a:xfrm flipH="1">
            <a:off x="8028710" y="3958668"/>
            <a:ext cx="1986538" cy="177748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197451" y="4632569"/>
            <a:ext cx="0" cy="47283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2273289" y="3906911"/>
            <a:ext cx="30044" cy="128681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H="1">
            <a:off x="1734327" y="3870615"/>
            <a:ext cx="585575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H="1">
            <a:off x="1695663" y="4669582"/>
            <a:ext cx="1501788" cy="3878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H="1" flipV="1">
            <a:off x="8007928" y="4550317"/>
            <a:ext cx="1378719" cy="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9352568" y="4575078"/>
            <a:ext cx="0" cy="121366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>
            <a:extLst>
              <a:ext uri="{FF2B5EF4-FFF2-40B4-BE49-F238E27FC236}">
                <a16:creationId xmlns:a16="http://schemas.microsoft.com/office/drawing/2014/main" id="{C0B14DF9-002B-4E40-8197-073CD5B389E5}"/>
              </a:ext>
            </a:extLst>
          </p:cNvPr>
          <p:cNvSpPr/>
          <p:nvPr/>
        </p:nvSpPr>
        <p:spPr>
          <a:xfrm>
            <a:off x="6463446" y="709670"/>
            <a:ext cx="5287383" cy="1976487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bn-IN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P=</a:t>
            </a:r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২, ৪, ৮ , ১৬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pa</a:t>
            </a:r>
            <a:endParaRPr lang="bn-IN" sz="3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V=</a:t>
            </a:r>
            <a:r>
              <a:rPr lang="bn-IN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৩২, ১৬ , ৮  ,৪</a:t>
            </a:r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Lit</a:t>
            </a:r>
          </a:p>
          <a:p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PV= ২*৩২, ৪*১৬,  ৮*৮, ১৬*৪ </a:t>
            </a:r>
          </a:p>
          <a:p>
            <a:r>
              <a:rPr lang="en-US" sz="32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=৬৪,  ৬৪,  ৬৪,   ৬৪ 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E79B48B-0A0A-4AB6-A6AF-AFA2FEE3DC2F}"/>
              </a:ext>
            </a:extLst>
          </p:cNvPr>
          <p:cNvSpPr/>
          <p:nvPr/>
        </p:nvSpPr>
        <p:spPr>
          <a:xfrm>
            <a:off x="3083945" y="3621667"/>
            <a:ext cx="2966479" cy="90614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b="1" dirty="0">
                <a:solidFill>
                  <a:schemeClr val="tx1"/>
                </a:solidFill>
                <a:latin typeface=" NikoshBAN"/>
                <a:cs typeface="NikoshBAN" panose="02000000000000000000" pitchFamily="2" charset="0"/>
              </a:rPr>
              <a:t>আইসোথার্ম</a:t>
            </a:r>
            <a:endParaRPr lang="en-US" sz="3200" b="1" dirty="0">
              <a:solidFill>
                <a:schemeClr val="tx1"/>
              </a:solidFill>
              <a:latin typeface=" NikoshBAN"/>
              <a:cs typeface="NikoshBAN" panose="02000000000000000000" pitchFamily="2" charset="0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C11C8778-AC4C-4D89-8C3D-7D3EAB7E8C81}"/>
              </a:ext>
            </a:extLst>
          </p:cNvPr>
          <p:cNvCxnSpPr>
            <a:cxnSpLocks/>
          </p:cNvCxnSpPr>
          <p:nvPr/>
        </p:nvCxnSpPr>
        <p:spPr>
          <a:xfrm flipV="1">
            <a:off x="1150908" y="3932329"/>
            <a:ext cx="0" cy="1126312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176D472-11C3-49B0-8ADD-689D4AB55D05}"/>
              </a:ext>
            </a:extLst>
          </p:cNvPr>
          <p:cNvCxnSpPr>
            <a:cxnSpLocks/>
          </p:cNvCxnSpPr>
          <p:nvPr/>
        </p:nvCxnSpPr>
        <p:spPr>
          <a:xfrm flipV="1">
            <a:off x="7234506" y="4495485"/>
            <a:ext cx="21297" cy="1028658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9EBC969-35AF-4530-BCDB-ECB6191C63D4}"/>
              </a:ext>
            </a:extLst>
          </p:cNvPr>
          <p:cNvCxnSpPr>
            <a:cxnSpLocks/>
          </p:cNvCxnSpPr>
          <p:nvPr/>
        </p:nvCxnSpPr>
        <p:spPr>
          <a:xfrm>
            <a:off x="2058396" y="5634057"/>
            <a:ext cx="1022832" cy="3434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F3A27854-6C48-4064-B876-BF702D0E46E1}"/>
              </a:ext>
            </a:extLst>
          </p:cNvPr>
          <p:cNvCxnSpPr>
            <a:cxnSpLocks/>
          </p:cNvCxnSpPr>
          <p:nvPr/>
        </p:nvCxnSpPr>
        <p:spPr>
          <a:xfrm>
            <a:off x="7875611" y="6327169"/>
            <a:ext cx="1052143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4BC404F7-EDB8-4053-B80D-B897CDE6AFBF}"/>
              </a:ext>
            </a:extLst>
          </p:cNvPr>
          <p:cNvSpPr txBox="1"/>
          <p:nvPr/>
        </p:nvSpPr>
        <p:spPr>
          <a:xfrm>
            <a:off x="445155" y="2608890"/>
            <a:ext cx="1177636" cy="1323439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V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BAA3052-F483-49BE-A0ED-550B98AB07F9}"/>
              </a:ext>
            </a:extLst>
          </p:cNvPr>
          <p:cNvSpPr/>
          <p:nvPr/>
        </p:nvSpPr>
        <p:spPr>
          <a:xfrm>
            <a:off x="1071752" y="5219173"/>
            <a:ext cx="601965" cy="71368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909FA6E8-7E04-434B-BFBA-275338054A92}"/>
              </a:ext>
            </a:extLst>
          </p:cNvPr>
          <p:cNvSpPr/>
          <p:nvPr/>
        </p:nvSpPr>
        <p:spPr>
          <a:xfrm>
            <a:off x="7374791" y="5524143"/>
            <a:ext cx="601965" cy="713683"/>
          </a:xfrm>
          <a:prstGeom prst="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val="3227681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1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827</TotalTime>
  <Words>734</Words>
  <Application>Microsoft Office PowerPoint</Application>
  <PresentationFormat>Widescreen</PresentationFormat>
  <Paragraphs>120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 NikoshBAN</vt:lpstr>
      <vt:lpstr>Arial</vt:lpstr>
      <vt:lpstr>Calibri</vt:lpstr>
      <vt:lpstr>Calibri Light</vt:lpstr>
      <vt:lpstr>Cambria Math</vt:lpstr>
      <vt:lpstr>NikoshBAN</vt:lpstr>
      <vt:lpstr>Times New Roman</vt:lpstr>
      <vt:lpstr>Wingdings</vt:lpstr>
      <vt:lpstr>Office Theme</vt:lpstr>
      <vt:lpstr>স্বাগতম  </vt:lpstr>
      <vt:lpstr>মোহাম্মদ শাহ্‌ আলী  প্রভাষক (রসায়ন)  দেশগাঁও ডিগ্রি কলেজ  হাজীগঞ্জ, চাঁদপুর  মোবাইল ফোন নং ০১৮১৭৫১২৮৭৫ ই-মেইল- mohammadshahali2@gmail.com </vt:lpstr>
      <vt:lpstr>শ্রেণি-দ্বাদশ বিষয়- রসায়ন (২য় পত্র )  অধ্যায় –প্রথম (পরিবেশ রসায়ন) পাঠ -আর্দশ গ্যাস  সময়-৫০মিনিট শিক্ষার্থীর সংখ্যা-৫০ জন  </vt:lpstr>
      <vt:lpstr>PowerPoint Presentation</vt:lpstr>
      <vt:lpstr>আর্দশ গ্যাস সমীকরন(PV=nRT) প্রতিপাদন </vt:lpstr>
      <vt:lpstr>PowerPoint Presentation</vt:lpstr>
      <vt:lpstr>শিখনফল </vt:lpstr>
      <vt:lpstr>বয়েলের সূত্রঃ  Vα 1/P [যখন Tস্থির] PV=K P1V1=P2V2 চাপ ও আয়তনের গুনফল ধ্রুবক (স্থির তাপমাত্রায়) চাপ বনাম আয়তন গ্রাফ অঙ্কন করলে একটি বক্ররেখাপাওয়া যায় যাকে আইসোথার্ম বলে।   </vt:lpstr>
      <vt:lpstr>বয়েলের সূত্রের গ্রাফ </vt:lpstr>
      <vt:lpstr>PowerPoint Presentation</vt:lpstr>
      <vt:lpstr>একক কাজ      ২মিনিট     বয়েলের সূত্রে চাপ ও আয়তনের গুনফলের সর্ম্পক কী? </vt:lpstr>
      <vt:lpstr>চার্লসের সূত্র   VαT   [যখন Pস্থির]  V=KT V / T=K উপরের সমীকরনে দেখা যাচ্ছে গ্যাসের আয়তনের সাথে তাপমাত্রার অনুপাত ধ্রুবক।   </vt:lpstr>
      <vt:lpstr>চার্লসের সূত্রের গ্রাফ  </vt:lpstr>
      <vt:lpstr>PowerPoint Presentation</vt:lpstr>
      <vt:lpstr>PowerPoint Presentation</vt:lpstr>
      <vt:lpstr>    </vt:lpstr>
      <vt:lpstr> Vα 1/P [যখন Tস্থির]……(1) VαT   [যখন Pস্থির]……(2) Vα n  [যখনPওT স্থির]…..(3) 1,2,3 থেকে পাই VαnT/P V=nRT/P [Rকে গ্যাস ধ্রুবক বলে]  PV=nRT…….(৪)  </vt:lpstr>
      <vt:lpstr>৪নং সমীকরন কে আর্দশ গ্যাস সমীকরন বলে। R কে সার্বজনীন মোলার গ্যাস ধ্রুবক বলে। এস আই এককে R এর মান ৮.৩১৪ জুল/কেলভিন/মোল </vt:lpstr>
      <vt:lpstr>PowerPoint Presentation</vt:lpstr>
      <vt:lpstr>দলীয় কাজ                        ৫মিনিট             বয়েল ও চার্লসের সূত্রের মধ্য তুলনামূলক আলোচনা কর। </vt:lpstr>
      <vt:lpstr>মূল্যায়ন ১। ১ মোল গ্যাসের আয়তন কত ?  ২।এস আই এককে চাপের একক কী ? ৩।এস আই এককে মোলার গ্যাস ধ্রুবকের (R)মান কত ? ৪ ।আর্দশ অবস্থায় ১মোল গ্যাসে অণুর সংখ্যা কত।</vt:lpstr>
      <vt:lpstr>বাড়ির কাজ   আর্দশ গ্যাস সমীকরন PV=nRT প্রতিপাদন করে খাতায় লিখে আনবে। </vt:lpstr>
      <vt:lpstr>PowerPoint Presentation</vt:lpstr>
      <vt:lpstr>রেফারেন্স   উচ্চ মাধ্যমিক রসায়ন, শিক্ষক বাতায়ন,  সংশ্লিষ্ট ওয়েবসাইট, ইউটিউব.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Mohammad Shah Ali</cp:lastModifiedBy>
  <cp:revision>235</cp:revision>
  <dcterms:created xsi:type="dcterms:W3CDTF">2021-06-12T15:57:41Z</dcterms:created>
  <dcterms:modified xsi:type="dcterms:W3CDTF">2021-06-18T05:38:48Z</dcterms:modified>
</cp:coreProperties>
</file>