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2" r:id="rId2"/>
    <p:sldId id="301" r:id="rId3"/>
    <p:sldId id="298" r:id="rId4"/>
    <p:sldId id="315" r:id="rId5"/>
    <p:sldId id="318" r:id="rId6"/>
    <p:sldId id="293" r:id="rId7"/>
    <p:sldId id="291" r:id="rId8"/>
    <p:sldId id="322" r:id="rId9"/>
    <p:sldId id="323" r:id="rId10"/>
    <p:sldId id="324" r:id="rId11"/>
    <p:sldId id="319" r:id="rId12"/>
    <p:sldId id="320" r:id="rId13"/>
    <p:sldId id="321" r:id="rId14"/>
    <p:sldId id="325" r:id="rId15"/>
    <p:sldId id="294" r:id="rId16"/>
    <p:sldId id="304" r:id="rId17"/>
    <p:sldId id="30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s-IN" dirty="0">
                <a:solidFill>
                  <a:srgbClr val="00B050"/>
                </a:solidFill>
              </a:rPr>
              <a:t>চিত্র-১</a:t>
            </a:r>
            <a:endParaRPr lang="en-US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dirty="0" err="1"/>
              <a:t>পরিচালন</a:t>
            </a:r>
            <a:r>
              <a:rPr lang="en-US" dirty="0"/>
              <a:t> ও </a:t>
            </a:r>
            <a:r>
              <a:rPr lang="en-US" dirty="0" err="1"/>
              <a:t>উন্নয়ন</a:t>
            </a:r>
            <a:r>
              <a:rPr lang="en-US" dirty="0"/>
              <a:t> বাজেটঃ২০২১-২০২২</a:t>
            </a:r>
          </a:p>
          <a:p>
            <a:pPr>
              <a:defRPr/>
            </a:pPr>
            <a:r>
              <a:rPr lang="en-US" dirty="0"/>
              <a:t>৬,০৩,৬৮১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টাকা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অর্থায়নের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উৎস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as-IN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7477077865266846"/>
          <c:y val="2.223797025371828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72902525115392E-2"/>
          <c:y val="0.23435848135262163"/>
          <c:w val="0.68253857815186891"/>
          <c:h val="0.5493650430324116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3"/>
          </c:dPt>
          <c:dLbls>
            <c:dLbl>
              <c:idx val="0"/>
              <c:layout>
                <c:manualLayout>
                  <c:x val="4.5576296497420579E-2"/>
                  <c:y val="-0.12524171397180003"/>
                </c:manualLayout>
              </c:layout>
              <c:tx>
                <c:rich>
                  <a:bodyPr/>
                  <a:lstStyle/>
                  <a:p>
                    <a:r>
                      <a:rPr lang="as-IN" sz="1500" b="1"/>
                      <a:t>জাতীয় রাজস্ব বোর্ড </a:t>
                    </a:r>
                    <a:r>
                      <a:rPr lang="en-US" sz="1500" b="1"/>
                      <a:t>(NBR)</a:t>
                    </a:r>
                    <a:r>
                      <a:rPr lang="as-IN" sz="1500" b="1"/>
                      <a:t>নিয়ন্ত্রিত কর 
</a:t>
                    </a:r>
                    <a:r>
                      <a:rPr lang="en-US" sz="1500" b="1"/>
                      <a:t>৫৪.৭</a:t>
                    </a:r>
                    <a:r>
                      <a:rPr lang="as-IN" sz="1500" b="1"/>
                      <a:t>%</a:t>
                    </a:r>
                    <a:endParaRPr lang="as-IN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32402185718164539"/>
                  <c:y val="6.1220625038149304E-2"/>
                </c:manualLayout>
              </c:layout>
              <c:tx>
                <c:rich>
                  <a:bodyPr/>
                  <a:lstStyle/>
                  <a:p>
                    <a:r>
                      <a:rPr lang="as-IN" sz="1500" b="1"/>
                      <a:t>জাতীয় রাজস্ব</a:t>
                    </a:r>
                    <a:r>
                      <a:rPr lang="en-US" sz="1500" b="1" baseline="0"/>
                      <a:t> </a:t>
                    </a:r>
                    <a:r>
                      <a:rPr lang="as-IN" sz="1500" b="1"/>
                      <a:t>বোর্ড </a:t>
                    </a:r>
                    <a:r>
                      <a:rPr lang="en-US" sz="1500" b="1"/>
                      <a:t>(NBR)</a:t>
                    </a:r>
                    <a:r>
                      <a:rPr lang="as-IN" sz="1500" b="1"/>
                      <a:t>বহির্ভূত কর 
</a:t>
                    </a:r>
                    <a:r>
                      <a:rPr lang="en-US" sz="1500" b="1"/>
                      <a:t>২.৬%</a:t>
                    </a:r>
                    <a:r>
                      <a:rPr lang="as-IN" sz="1500" b="1"/>
                      <a:t>%</a:t>
                    </a:r>
                    <a:endParaRPr lang="as-IN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92439361028147"/>
                  <c:y val="0.19113440761765244"/>
                </c:manualLayout>
              </c:layout>
              <c:tx>
                <c:rich>
                  <a:bodyPr/>
                  <a:lstStyle/>
                  <a:p>
                    <a:r>
                      <a:rPr lang="as-IN" sz="1500" b="1"/>
                      <a:t>কর ব্যতীত প্রাপ্তি
</a:t>
                    </a:r>
                    <a:r>
                      <a:rPr lang="en-US" sz="1500" b="1"/>
                      <a:t>৭.১</a:t>
                    </a:r>
                    <a:r>
                      <a:rPr lang="as-IN" sz="1500" b="1"/>
                      <a:t>%</a:t>
                    </a:r>
                    <a:endParaRPr lang="as-IN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7133337858629739E-2"/>
                  <c:y val="0.2777572788866508"/>
                </c:manualLayout>
              </c:layout>
              <c:tx>
                <c:rich>
                  <a:bodyPr/>
                  <a:lstStyle/>
                  <a:p>
                    <a:r>
                      <a:rPr lang="as-IN" sz="1500" b="1"/>
                      <a:t>অভ্যন্তরীণ ঋণ
</a:t>
                    </a:r>
                    <a:r>
                      <a:rPr lang="en-US" sz="1500" b="1"/>
                      <a:t>১৮.৮</a:t>
                    </a:r>
                    <a:r>
                      <a:rPr lang="as-IN" sz="1500" b="1"/>
                      <a:t>%</a:t>
                    </a:r>
                    <a:endParaRPr lang="as-IN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0691239026156342E-3"/>
                  <c:y val="-0.10191448452664348"/>
                </c:manualLayout>
              </c:layout>
              <c:tx>
                <c:rich>
                  <a:bodyPr/>
                  <a:lstStyle/>
                  <a:p>
                    <a:r>
                      <a:rPr lang="as-IN" sz="1500" b="1" dirty="0"/>
                      <a:t>বৈদেশিক ঋণ
</a:t>
                    </a:r>
                    <a:r>
                      <a:rPr lang="en-US" sz="1500" b="1" dirty="0"/>
                      <a:t>১৬.২</a:t>
                    </a:r>
                    <a:r>
                      <a:rPr lang="as-IN" sz="1500" b="1" dirty="0"/>
                      <a:t>%</a:t>
                    </a:r>
                    <a:endParaRPr lang="as-I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336172956828672E-2"/>
                  <c:y val="-6.8061405115058288E-2"/>
                </c:manualLayout>
              </c:layout>
              <c:tx>
                <c:rich>
                  <a:bodyPr/>
                  <a:lstStyle/>
                  <a:p>
                    <a:r>
                      <a:rPr lang="as-IN" sz="1500" b="1"/>
                      <a:t>বৈদেশিক অনুদান
0</a:t>
                    </a:r>
                    <a:r>
                      <a:rPr lang="en-US" sz="1500" b="1"/>
                      <a:t>.৬</a:t>
                    </a:r>
                    <a:r>
                      <a:rPr lang="as-IN" sz="1500" b="1"/>
                      <a:t>%</a:t>
                    </a:r>
                    <a:endParaRPr lang="as-IN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 w="28575"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38100" cap="flat" cmpd="sng" algn="ctr">
                  <a:solidFill>
                    <a:schemeClr val="accent2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c:spPr>
            </c:leaderLines>
          </c:dLbls>
          <c:cat>
            <c:strRef>
              <c:f>Sheet1!$A$1:$A$6</c:f>
              <c:strCache>
                <c:ptCount val="6"/>
                <c:pt idx="0">
                  <c:v>জাতীয় রাজস্ব বোর্ড নিয়ন্ত্রিত কর </c:v>
                </c:pt>
                <c:pt idx="1">
                  <c:v>জাতীয় রাজস্ব বোর্ড বহির্ভূত কর </c:v>
                </c:pt>
                <c:pt idx="2">
                  <c:v>কর ব্যতীত প্রাপ্তি</c:v>
                </c:pt>
                <c:pt idx="3">
                  <c:v>অভ্যন্তরীণ ঋণ</c:v>
                </c:pt>
                <c:pt idx="4">
                  <c:v>বৈদেশিক ঋণ</c:v>
                </c:pt>
                <c:pt idx="5">
                  <c:v>বৈদেশিক অনুদান</c:v>
                </c:pt>
              </c:strCache>
            </c:strRef>
          </c:cat>
          <c:val>
            <c:numRef>
              <c:f>Sheet1!$B$1:$B$6</c:f>
              <c:numCache>
                <c:formatCode>[$-5000445]0.00%</c:formatCode>
                <c:ptCount val="6"/>
                <c:pt idx="0">
                  <c:v>0.54700000000000004</c:v>
                </c:pt>
                <c:pt idx="1">
                  <c:v>2.5999999999999999E-2</c:v>
                </c:pt>
                <c:pt idx="2">
                  <c:v>7.0999999999999994E-2</c:v>
                </c:pt>
                <c:pt idx="3">
                  <c:v>0.188</c:v>
                </c:pt>
                <c:pt idx="4">
                  <c:v>0.16200000000000001</c:v>
                </c:pt>
                <c:pt idx="5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lt1"/>
    </a:solidFill>
    <a:ln w="5715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ln w="57150">
            <a:noFill/>
          </a:ln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রাজস্ব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লক্ষ্যমাত্রাঃ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৩ </a:t>
            </a:r>
            <a:r>
              <a:rPr lang="en-US" sz="24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লক্ষ</a:t>
            </a:r>
            <a:r>
              <a:rPr lang="en-US" sz="24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৮৯ </a:t>
            </a:r>
            <a:r>
              <a:rPr lang="en-US" sz="2400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হাজার</a:t>
            </a:r>
            <a:r>
              <a:rPr lang="en-US" sz="24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400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কোটি</a:t>
            </a:r>
            <a:r>
              <a:rPr lang="en-US" sz="24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টাকা</a:t>
            </a:r>
            <a:endParaRPr lang="en-US" sz="2400" baseline="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যা</a:t>
            </a:r>
            <a:r>
              <a:rPr lang="en-US" sz="24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মোট</a:t>
            </a:r>
            <a:r>
              <a:rPr lang="en-US" sz="24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বাজেটের</a:t>
            </a:r>
            <a:r>
              <a:rPr lang="en-US" sz="24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৬৪.৪% </a:t>
            </a:r>
            <a:endParaRPr lang="en-US" sz="2400" dirty="0"/>
          </a:p>
        </c:rich>
      </c:tx>
      <c:layout/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594374072806115"/>
          <c:y val="0.17331624244643837"/>
          <c:w val="0.57883715622503706"/>
          <c:h val="0.77402642983580539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25845406824146983"/>
                  <c:y val="5.135658914728682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as-IN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জাতীয় রাজস্ব বোর্ড (এনবিআর) থেকে সরাসরি কর ৩ লাখ ৩০ হাজার কোটি টাকা।
</a:t>
                    </a:r>
                    <a:r>
                      <a: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৫৪.৭</a:t>
                    </a:r>
                    <a:r>
                      <a:rPr lang="as-IN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as-IN" sz="10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5555555555555559"/>
                  <c:y val="0.3194444444444444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 err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জাতীয়</a:t>
                    </a:r>
                    <a:r>
                      <a:rPr lang="en-US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en-US" sz="1400" b="1" dirty="0" err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রাজস্ব</a:t>
                    </a:r>
                    <a:r>
                      <a:rPr lang="en-US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en-US" sz="1400" b="1" dirty="0" err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বোর্ড</a:t>
                    </a:r>
                    <a:r>
                      <a:rPr lang="en-US" sz="1400" b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 (</a:t>
                    </a:r>
                    <a:r>
                      <a:rPr lang="as-IN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এনবিআর</a:t>
                    </a:r>
                    <a:r>
                      <a:rPr lang="en-US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)</a:t>
                    </a:r>
                    <a:r>
                      <a:rPr lang="as-IN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as-IN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বহির্ভূত কর ১৬ হাজার কোটি টাকা।
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২.৬</a:t>
                    </a:r>
                    <a:r>
                      <a:rPr lang="as-IN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as-IN" sz="105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88768115942029"/>
                  <c:y val="-3.520676921198803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as-IN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কর ছাড়া প্রাপ্তি ধরা হচ্ছে ৪৩ হাজার কোটি টাকা।
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৭.১</a:t>
                    </a:r>
                    <a:r>
                      <a:rPr lang="as-IN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as-IN" sz="105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Sheet1!$A$1:$A$3</c:f>
              <c:strCache>
                <c:ptCount val="3"/>
                <c:pt idx="0">
                  <c:v>জাতীয় রাজস্ব বোর্ড (এনবিআর) থেকে সরাসরি কর ৩ লাখ ৩০ হাজার কোটি টাকা।</c:v>
                </c:pt>
                <c:pt idx="1">
                  <c:v>এনবিআর বহির্ভূত কর ১৬ হাজার কোটি টাকা।</c:v>
                </c:pt>
                <c:pt idx="2">
                  <c:v>কর ছাড়া প্রাপ্তি ধরা হচ্ছে ৪৩ হাজার কোটি টাকা।</c:v>
                </c:pt>
              </c:strCache>
            </c:strRef>
          </c:cat>
          <c:val>
            <c:numRef>
              <c:f>Sheet1!$B$1:$B$3</c:f>
              <c:numCache>
                <c:formatCode>[$-5000445]0.00%</c:formatCode>
                <c:ptCount val="3"/>
                <c:pt idx="0">
                  <c:v>0.54700000000000004</c:v>
                </c:pt>
                <c:pt idx="1">
                  <c:v>2.5999999999999999E-2</c:v>
                </c:pt>
                <c:pt idx="2">
                  <c:v>7.0999999999999994E-2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tx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২০২১-২০২২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অর্থবছরের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বাজেটে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ঘাটতি</a:t>
            </a:r>
            <a:r>
              <a:rPr lang="en-US" sz="2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অর্থায়নের</a:t>
            </a:r>
            <a:r>
              <a:rPr lang="en-US" sz="2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উৎস</a:t>
            </a:r>
            <a:endParaRPr lang="en-US" sz="2000" baseline="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600" baseline="0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মোট</a:t>
            </a:r>
            <a:r>
              <a:rPr lang="en-US" sz="160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ঘাটতি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২লক্ষ</a:t>
            </a:r>
            <a:r>
              <a:rPr lang="en-US" sz="160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১৪</a:t>
            </a:r>
            <a:r>
              <a:rPr lang="en-US" sz="160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aseline="0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হাজার</a:t>
            </a:r>
            <a:r>
              <a:rPr lang="en-US" sz="160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৬৮১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কোটি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টাকা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)  </a:t>
            </a:r>
            <a:endParaRPr lang="en-US" sz="16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2868528826138112"/>
          <c:y val="1.532567049808429E-2"/>
        </c:manualLayout>
      </c:layout>
      <c:overlay val="0"/>
      <c:spPr>
        <a:solidFill>
          <a:schemeClr val="lt1"/>
        </a:solidFill>
        <a:ln w="38100" cap="flat" cmpd="sng" algn="ctr">
          <a:solidFill>
            <a:schemeClr val="accent5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195277853199384"/>
          <c:y val="0.18132666606329381"/>
          <c:w val="0.77632308353697166"/>
          <c:h val="0.7158797176215042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Sheet1!$A$1:$A$3</c:f>
              <c:strCache>
                <c:ptCount val="3"/>
                <c:pt idx="0">
                  <c:v>অভ্যন্তরীণ ঋণ</c:v>
                </c:pt>
                <c:pt idx="1">
                  <c:v>বৈদেশিক ঋণ</c:v>
                </c:pt>
                <c:pt idx="2">
                  <c:v>বৈদেশিক অনুদান</c:v>
                </c:pt>
              </c:strCache>
            </c:strRef>
          </c:cat>
          <c:val>
            <c:numRef>
              <c:f>Sheet1!$B$1:$B$3</c:f>
              <c:numCache>
                <c:formatCode>[$-5000445]0.00%</c:formatCode>
                <c:ptCount val="3"/>
                <c:pt idx="0">
                  <c:v>0.188</c:v>
                </c:pt>
                <c:pt idx="1">
                  <c:v>0.16200000000000001</c:v>
                </c:pt>
                <c:pt idx="2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303296"/>
        <c:axId val="195304832"/>
      </c:barChart>
      <c:catAx>
        <c:axId val="195303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95304832"/>
        <c:crosses val="autoZero"/>
        <c:auto val="1"/>
        <c:lblAlgn val="ctr"/>
        <c:lblOffset val="100"/>
        <c:noMultiLvlLbl val="0"/>
      </c:catAx>
      <c:valAx>
        <c:axId val="195304832"/>
        <c:scaling>
          <c:orientation val="minMax"/>
        </c:scaling>
        <c:delete val="0"/>
        <c:axPos val="l"/>
        <c:majorGridlines/>
        <c:numFmt formatCode="[$-5000445]0.00%" sourceLinked="1"/>
        <c:majorTickMark val="none"/>
        <c:minorTickMark val="none"/>
        <c:tickLblPos val="nextTo"/>
        <c:crossAx val="195303296"/>
        <c:crosses val="autoZero"/>
        <c:crossBetween val="between"/>
      </c:valAx>
      <c:spPr>
        <a:ln w="38100"/>
      </c:spPr>
    </c:plotArea>
    <c:plotVisOnly val="1"/>
    <c:dispBlanksAs val="gap"/>
    <c:showDLblsOverMax val="0"/>
  </c:chart>
  <c:spPr>
    <a:ln w="38100">
      <a:solidFill>
        <a:schemeClr val="tx1"/>
      </a:solidFill>
    </a:ln>
  </c:spPr>
  <c:txPr>
    <a:bodyPr/>
    <a:lstStyle/>
    <a:p>
      <a:pPr>
        <a:defRPr sz="24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0.62069</cdr:x>
      <cdr:y>0.65116</cdr:y>
    </cdr:from>
    <cdr:to>
      <cdr:x>0.98738</cdr:x>
      <cdr:y>0.97613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86400" y="4267200"/>
          <a:ext cx="3241249" cy="212957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err="1">
              <a:solidFill>
                <a:srgbClr val="00B050"/>
              </a:solidFill>
            </a:rPr>
            <a:t>জাতীয়</a:t>
          </a:r>
          <a:r>
            <a:rPr lang="en-US" sz="1800" baseline="0" dirty="0">
              <a:solidFill>
                <a:srgbClr val="00B050"/>
              </a:solidFill>
            </a:rPr>
            <a:t> </a:t>
          </a:r>
          <a:r>
            <a:rPr lang="en-US" sz="1800" baseline="0" dirty="0" err="1">
              <a:solidFill>
                <a:srgbClr val="00B050"/>
              </a:solidFill>
            </a:rPr>
            <a:t>রাজস্ব</a:t>
          </a:r>
          <a:r>
            <a:rPr lang="en-US" sz="1800" baseline="0" dirty="0">
              <a:solidFill>
                <a:srgbClr val="00B050"/>
              </a:solidFill>
            </a:rPr>
            <a:t> </a:t>
          </a:r>
          <a:r>
            <a:rPr lang="en-US" sz="1800" baseline="0" dirty="0" err="1">
              <a:solidFill>
                <a:srgbClr val="00B050"/>
              </a:solidFill>
            </a:rPr>
            <a:t>বোর্ড</a:t>
          </a:r>
          <a:r>
            <a:rPr lang="en-US" sz="1800" baseline="0" dirty="0">
              <a:solidFill>
                <a:srgbClr val="00B050"/>
              </a:solidFill>
            </a:rPr>
            <a:t> </a:t>
          </a:r>
          <a:r>
            <a:rPr lang="en-US" sz="1800" baseline="0" dirty="0" err="1">
              <a:solidFill>
                <a:srgbClr val="00B050"/>
              </a:solidFill>
            </a:rPr>
            <a:t>নিয়ন্ত্রিতকরঃ</a:t>
          </a:r>
          <a:endParaRPr lang="en-US" sz="1800" baseline="0" dirty="0">
            <a:solidFill>
              <a:srgbClr val="00B050"/>
            </a:solidFill>
          </a:endParaRPr>
        </a:p>
        <a:p xmlns:a="http://schemas.openxmlformats.org/drawingml/2006/main">
          <a:r>
            <a:rPr lang="en-US" sz="1800" baseline="0" dirty="0" smtClean="0">
              <a:solidFill>
                <a:srgbClr val="C00000"/>
              </a:solidFill>
            </a:rPr>
            <a:t>৩,৩০,০০০ </a:t>
          </a:r>
          <a:r>
            <a:rPr lang="en-US" sz="1800" baseline="0" dirty="0" err="1">
              <a:solidFill>
                <a:srgbClr val="C00000"/>
              </a:solidFill>
            </a:rPr>
            <a:t>কোটি</a:t>
          </a:r>
          <a:r>
            <a:rPr lang="en-US" sz="1800" baseline="0" dirty="0">
              <a:solidFill>
                <a:srgbClr val="C00000"/>
              </a:solidFill>
            </a:rPr>
            <a:t> </a:t>
          </a:r>
          <a:r>
            <a:rPr lang="en-US" sz="1800" baseline="0" dirty="0" err="1" smtClean="0">
              <a:solidFill>
                <a:srgbClr val="C00000"/>
              </a:solidFill>
            </a:rPr>
            <a:t>টাকা</a:t>
          </a:r>
          <a:r>
            <a:rPr lang="en-US" sz="1800" baseline="0" dirty="0" smtClean="0">
              <a:solidFill>
                <a:srgbClr val="C00000"/>
              </a:solidFill>
            </a:rPr>
            <a:t>-(৫৪.৭%)</a:t>
          </a:r>
          <a:endParaRPr lang="en-US" sz="1800" baseline="0" dirty="0">
            <a:solidFill>
              <a:srgbClr val="C00000"/>
            </a:solidFill>
          </a:endParaRPr>
        </a:p>
        <a:p xmlns:a="http://schemas.openxmlformats.org/drawingml/2006/main">
          <a:r>
            <a:rPr lang="en-US" sz="1800" baseline="0" dirty="0" err="1">
              <a:solidFill>
                <a:schemeClr val="tx1"/>
              </a:solidFill>
            </a:rPr>
            <a:t>মূল্য</a:t>
          </a:r>
          <a:r>
            <a:rPr lang="en-US" sz="1800" baseline="0" dirty="0">
              <a:solidFill>
                <a:schemeClr val="tx1"/>
              </a:solidFill>
            </a:rPr>
            <a:t> </a:t>
          </a:r>
          <a:r>
            <a:rPr lang="en-US" sz="1800" baseline="0" dirty="0" err="1">
              <a:solidFill>
                <a:schemeClr val="tx1"/>
              </a:solidFill>
            </a:rPr>
            <a:t>সংযোজন</a:t>
          </a:r>
          <a:r>
            <a:rPr lang="en-US" sz="1800" baseline="0" dirty="0">
              <a:solidFill>
                <a:schemeClr val="tx1"/>
              </a:solidFill>
            </a:rPr>
            <a:t> </a:t>
          </a:r>
          <a:r>
            <a:rPr lang="en-US" sz="1800" baseline="0" dirty="0" err="1">
              <a:solidFill>
                <a:schemeClr val="tx1"/>
              </a:solidFill>
            </a:rPr>
            <a:t>করঃ</a:t>
          </a:r>
          <a:r>
            <a:rPr lang="en-US" sz="1800" baseline="0" dirty="0">
              <a:solidFill>
                <a:schemeClr val="tx1"/>
              </a:solidFill>
            </a:rPr>
            <a:t>         ৩৮.৭%</a:t>
          </a:r>
        </a:p>
        <a:p xmlns:a="http://schemas.openxmlformats.org/drawingml/2006/main">
          <a:r>
            <a:rPr lang="en-US" sz="1800" baseline="0" dirty="0" err="1">
              <a:solidFill>
                <a:schemeClr val="tx1"/>
              </a:solidFill>
            </a:rPr>
            <a:t>আমদানি</a:t>
          </a:r>
          <a:r>
            <a:rPr lang="en-US" sz="1800" baseline="0" dirty="0">
              <a:solidFill>
                <a:schemeClr val="tx1"/>
              </a:solidFill>
            </a:rPr>
            <a:t> </a:t>
          </a:r>
          <a:r>
            <a:rPr lang="en-US" sz="1800" baseline="0" dirty="0" err="1">
              <a:solidFill>
                <a:schemeClr val="tx1"/>
              </a:solidFill>
            </a:rPr>
            <a:t>শুল্কঃ</a:t>
          </a:r>
          <a:r>
            <a:rPr lang="en-US" sz="1800" baseline="0" dirty="0">
              <a:solidFill>
                <a:schemeClr val="tx1"/>
              </a:solidFill>
            </a:rPr>
            <a:t>                   ১১.৫%</a:t>
          </a:r>
        </a:p>
        <a:p xmlns:a="http://schemas.openxmlformats.org/drawingml/2006/main">
          <a:r>
            <a:rPr lang="en-US" sz="1800" baseline="0" dirty="0" err="1">
              <a:solidFill>
                <a:schemeClr val="tx1"/>
              </a:solidFill>
            </a:rPr>
            <a:t>আয়করঃ</a:t>
          </a:r>
          <a:r>
            <a:rPr lang="en-US" sz="1800" baseline="0" dirty="0">
              <a:solidFill>
                <a:schemeClr val="tx1"/>
              </a:solidFill>
            </a:rPr>
            <a:t>                             ৩১.৮%</a:t>
          </a:r>
        </a:p>
        <a:p xmlns:a="http://schemas.openxmlformats.org/drawingml/2006/main">
          <a:r>
            <a:rPr lang="en-US" sz="1800" baseline="0" dirty="0" err="1">
              <a:solidFill>
                <a:schemeClr val="tx1"/>
              </a:solidFill>
            </a:rPr>
            <a:t>সম্পুরক</a:t>
          </a:r>
          <a:r>
            <a:rPr lang="en-US" sz="1800" baseline="0" dirty="0">
              <a:solidFill>
                <a:schemeClr val="tx1"/>
              </a:solidFill>
            </a:rPr>
            <a:t> </a:t>
          </a:r>
          <a:r>
            <a:rPr lang="en-US" sz="1800" baseline="0" dirty="0" err="1">
              <a:solidFill>
                <a:schemeClr val="tx1"/>
              </a:solidFill>
            </a:rPr>
            <a:t>করঃ</a:t>
          </a:r>
          <a:r>
            <a:rPr lang="en-US" sz="1800" baseline="0" dirty="0">
              <a:solidFill>
                <a:schemeClr val="tx1"/>
              </a:solidFill>
            </a:rPr>
            <a:t>                    ১৬.৫%</a:t>
          </a:r>
        </a:p>
        <a:p xmlns:a="http://schemas.openxmlformats.org/drawingml/2006/main">
          <a:r>
            <a:rPr lang="en-US" sz="1800" baseline="0" dirty="0" err="1">
              <a:solidFill>
                <a:schemeClr val="tx1"/>
              </a:solidFill>
            </a:rPr>
            <a:t>অন্যান্যঃ</a:t>
          </a:r>
          <a:r>
            <a:rPr lang="en-US" sz="1800" baseline="0" dirty="0">
              <a:solidFill>
                <a:schemeClr val="tx1"/>
              </a:solidFill>
            </a:rPr>
            <a:t>                                </a:t>
          </a:r>
          <a:r>
            <a:rPr lang="en-US" sz="1800" baseline="0" dirty="0"/>
            <a:t>১.৫%</a:t>
          </a:r>
        </a:p>
        <a:p xmlns:a="http://schemas.openxmlformats.org/drawingml/2006/main">
          <a:r>
            <a:rPr lang="en-US" sz="900" baseline="0" dirty="0"/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0.15652</cdr:x>
      <cdr:y>0.33721</cdr:y>
    </cdr:from>
    <cdr:to>
      <cdr:x>0.34783</cdr:x>
      <cdr:y>0.5814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1371600" y="2209805"/>
          <a:ext cx="1676434" cy="1600195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0.26087</cdr:x>
      <cdr:y>0.22093</cdr:y>
    </cdr:from>
    <cdr:to>
      <cdr:x>0.37391</cdr:x>
      <cdr:y>0.23256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2286000" y="1447800"/>
          <a:ext cx="990569" cy="76214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0.8087</cdr:x>
      <cdr:y>0.59302</cdr:y>
    </cdr:from>
    <cdr:to>
      <cdr:x>0.86087</cdr:x>
      <cdr:y>0.74419</cdr:y>
    </cdr:to>
    <cdr:cxnSp macro="">
      <cdr:nvCxnSpPr>
        <cdr:cNvPr id="16" name="Straight Arrow Connector 15"/>
        <cdr:cNvCxnSpPr/>
      </cdr:nvCxnSpPr>
      <cdr:spPr>
        <a:xfrm xmlns:a="http://schemas.openxmlformats.org/drawingml/2006/main">
          <a:off x="7086638" y="3886179"/>
          <a:ext cx="457162" cy="990621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0.50862</cdr:x>
      <cdr:y>0.24647</cdr:y>
    </cdr:from>
    <cdr:to>
      <cdr:x>0.61207</cdr:x>
      <cdr:y>0.30394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5800" y="1633928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১৬.২%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0.84483</cdr:x>
      <cdr:y>0.85057</cdr:y>
    </cdr:from>
    <cdr:to>
      <cdr:x>0.94828</cdr:x>
      <cdr:y>0.98851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67600" y="5638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0.77586</cdr:x>
      <cdr:y>0.79819</cdr:y>
    </cdr:from>
    <cdr:to>
      <cdr:x>0.86207</cdr:x>
      <cdr:y>0.85566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58000" y="5291528"/>
          <a:ext cx="762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০.৬%</a:t>
          </a:r>
          <a:endParaRPr lang="en-US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C6D24-3695-401F-A053-37BFD1775A2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BA443-B9A2-46E4-95E2-296732390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7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9326-AFFB-4B1B-A81B-F628548471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7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1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8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9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9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0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0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8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0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0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28556" y="37834"/>
            <a:ext cx="9144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4" y="914400"/>
            <a:ext cx="8721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64" y="3048000"/>
            <a:ext cx="8721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51" y="34636"/>
            <a:ext cx="4565077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54682" y="38100"/>
            <a:ext cx="4565077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ros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0" y="34854"/>
            <a:ext cx="9069119" cy="68231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5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285" y="4614966"/>
            <a:ext cx="8551475" cy="1328633"/>
          </a:xfrm>
          <a:prstGeom prst="rect">
            <a:avLst/>
          </a:prstGeom>
          <a:noFill/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জাতীয়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বাজেট</a:t>
            </a:r>
            <a:r>
              <a:rPr lang="en-US" sz="2400" dirty="0" smtClean="0">
                <a:solidFill>
                  <a:schemeClr val="tx1"/>
                </a:solidFill>
              </a:rPr>
              <a:t> ২০২১-২০২২ </a:t>
            </a:r>
            <a:r>
              <a:rPr lang="en-US" sz="2400" dirty="0" err="1" smtClean="0">
                <a:solidFill>
                  <a:schemeClr val="tx1"/>
                </a:solidFill>
              </a:rPr>
              <a:t>রাজস্ব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লক্ষ্যমাত্রা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খাতওয়ারী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বর্ণনা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</a:t>
            </a:r>
            <a:r>
              <a:rPr lang="en-US" sz="2400" dirty="0">
                <a:solidFill>
                  <a:schemeClr val="tx1"/>
                </a:solidFill>
              </a:rPr>
              <a:t>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7" y="1117600"/>
            <a:ext cx="6172200" cy="322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5808" y="3269636"/>
            <a:ext cx="224131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/>
                <a:latin typeface="NikoshBAN" pitchFamily="2" charset="0"/>
                <a:cs typeface="NikoshBAN" pitchFamily="2" charset="0"/>
              </a:rPr>
              <a:t> : ০৫ </a:t>
            </a:r>
            <a:r>
              <a:rPr lang="en-US" sz="2800" dirty="0" err="1">
                <a:ln/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n/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0" y="219669"/>
            <a:ext cx="349326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1922" y="6441300"/>
            <a:ext cx="237424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Email: abtabul72@gmail.com</a:t>
            </a:r>
            <a:endParaRPr lang="en-US" sz="1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Md Abtabul Alom\Pictures\clock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4" y="219670"/>
            <a:ext cx="3040062" cy="2447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১৪-২১ এপ্রিল ব্যাংক বন্ধ থাকবে | The Daily Star Bang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447800"/>
            <a:ext cx="4343399" cy="2561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11" y="1432810"/>
            <a:ext cx="3962400" cy="2576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2" y="87868"/>
            <a:ext cx="868679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বাজেটে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ঘাটতি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অর্থায়নে</a:t>
            </a:r>
            <a:r>
              <a:rPr lang="en-US" sz="2400" dirty="0" smtClean="0"/>
              <a:t> </a:t>
            </a:r>
            <a:r>
              <a:rPr lang="as-IN" sz="2400" dirty="0"/>
              <a:t>অভ্যন্তরীণ খাত থেকে ঋণ নেওয়া হবে </a:t>
            </a:r>
            <a:endParaRPr lang="en-US" sz="2400" dirty="0" smtClean="0"/>
          </a:p>
          <a:p>
            <a:pPr algn="ctr"/>
            <a:r>
              <a:rPr lang="as-IN" sz="2400" dirty="0" smtClean="0">
                <a:solidFill>
                  <a:srgbClr val="FF0000"/>
                </a:solidFill>
              </a:rPr>
              <a:t>১ </a:t>
            </a:r>
            <a:r>
              <a:rPr lang="as-IN" sz="2400" dirty="0">
                <a:solidFill>
                  <a:srgbClr val="FF0000"/>
                </a:solidFill>
              </a:rPr>
              <a:t>লাখ ১৩ হাজার ৪৫২ </a:t>
            </a:r>
            <a:r>
              <a:rPr lang="as-IN" sz="2400" dirty="0"/>
              <a:t>কোটি টাকা।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25982" y="4914898"/>
            <a:ext cx="4964821" cy="92333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ব্যাংক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ঋণঃ</a:t>
            </a:r>
            <a:r>
              <a:rPr lang="en-US" dirty="0" smtClean="0"/>
              <a:t>                   ৭৬,৪৫২ </a:t>
            </a:r>
            <a:r>
              <a:rPr lang="en-US" dirty="0" err="1" smtClean="0"/>
              <a:t>কোটি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সঞ্চয়পত্র</a:t>
            </a:r>
            <a:r>
              <a:rPr lang="en-US" dirty="0" smtClean="0"/>
              <a:t> </a:t>
            </a:r>
            <a:r>
              <a:rPr lang="en-US" dirty="0" err="1" smtClean="0"/>
              <a:t>বিক্রিঃ</a:t>
            </a:r>
            <a:r>
              <a:rPr lang="en-US" dirty="0" smtClean="0"/>
              <a:t>         ৩২,০০০ </a:t>
            </a:r>
            <a:r>
              <a:rPr lang="en-US" dirty="0" err="1" smtClean="0"/>
              <a:t>কোটি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উৎস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ঋণঃ</a:t>
            </a:r>
            <a:r>
              <a:rPr lang="en-US" dirty="0" smtClean="0"/>
              <a:t>          ৫,০০১ </a:t>
            </a:r>
            <a:r>
              <a:rPr lang="en-US" dirty="0" err="1" smtClean="0"/>
              <a:t>কোটি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2" y="4571999"/>
            <a:ext cx="3581398" cy="188612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অন্যান্য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উৎস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021111" y="6000928"/>
            <a:ext cx="4969692" cy="457200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C00000"/>
                </a:solidFill>
              </a:rPr>
              <a:t>মোটঃ</a:t>
            </a:r>
            <a:r>
              <a:rPr lang="en-US" dirty="0">
                <a:solidFill>
                  <a:srgbClr val="C00000"/>
                </a:solidFill>
              </a:rPr>
              <a:t>                                      ১,১৩,৪৫৩ </a:t>
            </a:r>
            <a:r>
              <a:rPr lang="en-US" dirty="0" err="1">
                <a:solidFill>
                  <a:srgbClr val="C00000"/>
                </a:solidFill>
              </a:rPr>
              <a:t>কোটি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টাকা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8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2" y="87868"/>
            <a:ext cx="868679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বাজেটে</a:t>
            </a:r>
            <a:r>
              <a:rPr lang="as-IN" sz="2400" dirty="0" smtClean="0"/>
              <a:t> </a:t>
            </a:r>
            <a:r>
              <a:rPr lang="as-IN" sz="2400" dirty="0"/>
              <a:t>ঘাটতি অর্থায়নে বৈদেশিক উৎস থেকে নেওয়া হবে </a:t>
            </a:r>
            <a:endParaRPr lang="en-US" sz="2400" dirty="0" smtClean="0"/>
          </a:p>
          <a:p>
            <a:pPr algn="ctr"/>
            <a:r>
              <a:rPr lang="as-IN" sz="2400" dirty="0" smtClean="0">
                <a:solidFill>
                  <a:srgbClr val="FF0000"/>
                </a:solidFill>
              </a:rPr>
              <a:t>১ </a:t>
            </a:r>
            <a:r>
              <a:rPr lang="as-IN" sz="2400" dirty="0">
                <a:solidFill>
                  <a:srgbClr val="FF0000"/>
                </a:solidFill>
              </a:rPr>
              <a:t>লাখ ১ হাজার ২২৮ কোটি টাকা।</a:t>
            </a:r>
            <a:endParaRPr lang="en-US" sz="2400" dirty="0"/>
          </a:p>
        </p:txBody>
      </p:sp>
      <p:pic>
        <p:nvPicPr>
          <p:cNvPr id="6146" name="Picture 2" descr="World Bank approves USD 600 million to improve skill and livelihoods for  vulnerable people in Bangladesh | DD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9" y="1371600"/>
            <a:ext cx="4109801" cy="2362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F Approves $500M Disbursement to Pakistan | Voice of America - Engl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F Approves $500M Disbursement to Pakistan | Voice of America - Englis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F Approves $500M Disbursement to Pakistan | Voice of America - Englis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599"/>
            <a:ext cx="3762375" cy="2362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5" name="Picture 11" descr="Asian Development Bank Headquarters: Certified Gold for Leadership in  Energy and Environmental Design (LEED) | Asian Development B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3" y="4075242"/>
            <a:ext cx="4188817" cy="2314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34916" y="4309184"/>
            <a:ext cx="3977371" cy="64633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বৈদেশিক</a:t>
            </a:r>
            <a:r>
              <a:rPr lang="en-US" dirty="0" smtClean="0"/>
              <a:t> </a:t>
            </a:r>
            <a:r>
              <a:rPr lang="en-US" dirty="0" err="1" smtClean="0"/>
              <a:t>ঋণঃ</a:t>
            </a:r>
            <a:r>
              <a:rPr lang="en-US" dirty="0" smtClean="0"/>
              <a:t>      ৯৭,৭৩৮ </a:t>
            </a:r>
            <a:r>
              <a:rPr lang="en-US" dirty="0" err="1" smtClean="0"/>
              <a:t>কোটি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endParaRPr lang="en-US" dirty="0" smtClean="0"/>
          </a:p>
          <a:p>
            <a:r>
              <a:rPr lang="en-US" dirty="0" err="1" smtClean="0"/>
              <a:t>বৈদেশিক</a:t>
            </a:r>
            <a:r>
              <a:rPr lang="en-US" dirty="0" smtClean="0"/>
              <a:t> </a:t>
            </a:r>
            <a:r>
              <a:rPr lang="en-US" dirty="0" err="1" smtClean="0"/>
              <a:t>অনুদানঃ</a:t>
            </a:r>
            <a:r>
              <a:rPr lang="en-US" dirty="0" smtClean="0"/>
              <a:t>  ৩,৪৯০ </a:t>
            </a:r>
            <a:r>
              <a:rPr lang="en-US" dirty="0" err="1" smtClean="0"/>
              <a:t>কোটি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4917" y="5589806"/>
            <a:ext cx="4043094" cy="923330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অভ্যন্তরীণ</a:t>
            </a:r>
            <a:r>
              <a:rPr lang="en-US" dirty="0" smtClean="0"/>
              <a:t> </a:t>
            </a:r>
            <a:r>
              <a:rPr lang="en-US" dirty="0" err="1" smtClean="0"/>
              <a:t>ঋণঃ</a:t>
            </a:r>
            <a:r>
              <a:rPr lang="en-US" dirty="0" smtClean="0"/>
              <a:t>                  </a:t>
            </a:r>
            <a:r>
              <a:rPr lang="en-US" dirty="0" smtClean="0">
                <a:solidFill>
                  <a:srgbClr val="C00000"/>
                </a:solidFill>
              </a:rPr>
              <a:t>১,১৩,৪৫৩ </a:t>
            </a:r>
            <a:endParaRPr lang="en-US" dirty="0" smtClean="0"/>
          </a:p>
          <a:p>
            <a:r>
              <a:rPr lang="en-US" dirty="0" err="1" smtClean="0"/>
              <a:t>বৈদেশিক</a:t>
            </a:r>
            <a:r>
              <a:rPr lang="en-US" dirty="0" smtClean="0"/>
              <a:t> </a:t>
            </a:r>
            <a:r>
              <a:rPr lang="en-US" dirty="0" err="1" smtClean="0"/>
              <a:t>ঋণ</a:t>
            </a:r>
            <a:r>
              <a:rPr lang="en-US" dirty="0" smtClean="0"/>
              <a:t> ও </a:t>
            </a:r>
            <a:r>
              <a:rPr lang="en-US" dirty="0" err="1" smtClean="0"/>
              <a:t>অনুদানঃ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১,০১,২২৮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সর্বমোটঃ</a:t>
            </a:r>
            <a:r>
              <a:rPr lang="en-US" dirty="0" smtClean="0">
                <a:solidFill>
                  <a:srgbClr val="C00000"/>
                </a:solidFill>
              </a:rPr>
              <a:t>                ২,১৪,৬৮১ </a:t>
            </a:r>
            <a:r>
              <a:rPr lang="en-US" dirty="0" err="1" smtClean="0">
                <a:solidFill>
                  <a:srgbClr val="C00000"/>
                </a:solidFill>
              </a:rPr>
              <a:t>কোটি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টাকা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7778" y="5053867"/>
            <a:ext cx="3977371" cy="357293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C00000"/>
                </a:solidFill>
              </a:rPr>
              <a:t>মোটঃ</a:t>
            </a:r>
            <a:r>
              <a:rPr lang="en-US" dirty="0">
                <a:solidFill>
                  <a:srgbClr val="C00000"/>
                </a:solidFill>
              </a:rPr>
              <a:t>                  ১,০১,২২৮ </a:t>
            </a:r>
            <a:r>
              <a:rPr lang="en-US" dirty="0" err="1">
                <a:solidFill>
                  <a:srgbClr val="C00000"/>
                </a:solidFill>
              </a:rPr>
              <a:t>কোটি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টাকা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349850"/>
              </p:ext>
            </p:extLst>
          </p:nvPr>
        </p:nvGraphicFramePr>
        <p:xfrm>
          <a:off x="152400" y="109928"/>
          <a:ext cx="8845446" cy="667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263134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১৮.৮%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53331" y="3200400"/>
            <a:ext cx="18149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সর্বমোট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ঘাটতি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৩৫.৬%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6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503" y="228600"/>
            <a:ext cx="517049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দলীয়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" y="2016219"/>
            <a:ext cx="3810000" cy="4308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4267200" y="2016218"/>
            <a:ext cx="4342724" cy="4308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800" dirty="0" err="1">
                <a:solidFill>
                  <a:schemeClr val="tx1"/>
                </a:solidFill>
              </a:rPr>
              <a:t>জাতীয়</a:t>
            </a:r>
            <a:r>
              <a:rPr lang="en-US" sz="2800" dirty="0">
                <a:solidFill>
                  <a:schemeClr val="tx1"/>
                </a:solidFill>
              </a:rPr>
              <a:t> বাজেট২০২১-২০২২ </a:t>
            </a:r>
            <a:r>
              <a:rPr lang="en-US" sz="2800" dirty="0" err="1">
                <a:solidFill>
                  <a:schemeClr val="tx1"/>
                </a:solidFill>
              </a:rPr>
              <a:t>ঘাটতি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অর্থায়নে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as-IN" sz="2800" dirty="0">
                <a:solidFill>
                  <a:schemeClr val="tx1"/>
                </a:solidFill>
              </a:rPr>
              <a:t>অভ্যন্তরীণ </a:t>
            </a:r>
            <a:r>
              <a:rPr lang="en-US" sz="2800" dirty="0" err="1">
                <a:solidFill>
                  <a:schemeClr val="tx1"/>
                </a:solidFill>
              </a:rPr>
              <a:t>উৎস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800" dirty="0">
                <a:solidFill>
                  <a:schemeClr val="tx1"/>
                </a:solidFill>
              </a:rPr>
              <a:t>ও </a:t>
            </a:r>
          </a:p>
          <a:p>
            <a:pPr algn="ctr">
              <a:buNone/>
            </a:pPr>
            <a:r>
              <a:rPr lang="as-IN" sz="2800" dirty="0">
                <a:solidFill>
                  <a:schemeClr val="tx1"/>
                </a:solidFill>
              </a:rPr>
              <a:t>বৈদেশিক উৎস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থেকে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কি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পরিমান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ঋন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অনুদান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800" dirty="0" err="1">
                <a:solidFill>
                  <a:schemeClr val="tx1"/>
                </a:solidFill>
              </a:rPr>
              <a:t>নেয়া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হবে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</a:rPr>
              <a:t> ?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3970" y="6434864"/>
            <a:ext cx="267990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Email: abtabul72@gmail.com</a:t>
            </a:r>
            <a:endParaRPr lang="en-US" sz="16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Md Abtabul Alom\Pictures\clock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04" y="228600"/>
            <a:ext cx="1830020" cy="1669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981200" y="1063197"/>
            <a:ext cx="4798704" cy="86619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সময়ঃ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১০ 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মিনিট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6934200" cy="518160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</a:rPr>
              <a:t>১) </a:t>
            </a:r>
            <a:r>
              <a:rPr lang="bn-BD" sz="2000" dirty="0" smtClean="0">
                <a:solidFill>
                  <a:schemeClr val="tx1"/>
                </a:solidFill>
              </a:rPr>
              <a:t> </a:t>
            </a:r>
            <a:r>
              <a:rPr lang="as-IN" sz="2000" dirty="0">
                <a:solidFill>
                  <a:schemeClr val="tx1"/>
                </a:solidFill>
              </a:rPr>
              <a:t>জাতীয় রাজস্ব বোর্ড (এনবিআর) থেকে সরাসরি </a:t>
            </a:r>
            <a:r>
              <a:rPr lang="as-IN" sz="2000" dirty="0" smtClean="0">
                <a:solidFill>
                  <a:schemeClr val="tx1"/>
                </a:solidFill>
              </a:rPr>
              <a:t>কর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কত</a:t>
            </a:r>
            <a:r>
              <a:rPr lang="as-IN" sz="2000" dirty="0" smtClean="0">
                <a:solidFill>
                  <a:schemeClr val="tx1"/>
                </a:solidFill>
              </a:rPr>
              <a:t> </a:t>
            </a:r>
            <a:r>
              <a:rPr lang="bn-BD" sz="2000" dirty="0" smtClean="0">
                <a:solidFill>
                  <a:schemeClr val="tx1"/>
                </a:solidFill>
              </a:rPr>
              <a:t>? </a:t>
            </a:r>
          </a:p>
          <a:p>
            <a:pPr marL="457200" indent="-457200" algn="l">
              <a:buAutoNum type="arabicParenR"/>
            </a:pPr>
            <a:endParaRPr lang="bn-BD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২) ২০২০-২০২১ বাজেটে সর্বোচ্চ আয়ের খাত কোনটি ?</a:t>
            </a:r>
          </a:p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৩) কোনটি রাজস্ব বহির্ভুত আয় ?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28600"/>
            <a:ext cx="6629400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মূল্যায়</a:t>
            </a:r>
            <a:r>
              <a:rPr lang="en-US" sz="4000" dirty="0" smtClean="0"/>
              <a:t>ণ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6" name="Pentagon 5"/>
          <p:cNvSpPr/>
          <p:nvPr/>
        </p:nvSpPr>
        <p:spPr>
          <a:xfrm>
            <a:off x="1066800" y="1828800"/>
            <a:ext cx="2971800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ক) </a:t>
            </a:r>
            <a:r>
              <a:rPr lang="en-US" dirty="0" smtClean="0"/>
              <a:t>৩,৩০,০০০ </a:t>
            </a:r>
            <a:r>
              <a:rPr lang="en-US" dirty="0" err="1" smtClean="0"/>
              <a:t>কোটি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1066800" y="2438400"/>
            <a:ext cx="2971800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গ) </a:t>
            </a:r>
            <a:r>
              <a:rPr lang="en-US" dirty="0" smtClean="0">
                <a:solidFill>
                  <a:schemeClr val="bg1"/>
                </a:solidFill>
              </a:rPr>
              <a:t>১৬,০০০ </a:t>
            </a:r>
            <a:r>
              <a:rPr lang="en-US" dirty="0" err="1" smtClean="0"/>
              <a:t>কোটি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419600" y="2438400"/>
            <a:ext cx="3124200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ঘ)</a:t>
            </a:r>
            <a:r>
              <a:rPr lang="en-US" dirty="0" smtClean="0"/>
              <a:t> ১,১৩,৪৫২ </a:t>
            </a:r>
            <a:r>
              <a:rPr lang="bn-BD" dirty="0" smtClean="0"/>
              <a:t>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 smtClean="0"/>
              <a:t>টাকা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4419600" y="1828800"/>
            <a:ext cx="3124200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খ) </a:t>
            </a:r>
            <a:r>
              <a:rPr lang="en-US" dirty="0" smtClean="0"/>
              <a:t>৩,৮৯,০০০ </a:t>
            </a:r>
            <a:r>
              <a:rPr lang="en-US" dirty="0" err="1" smtClean="0"/>
              <a:t>কোটি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1752600" y="3733800"/>
            <a:ext cx="2514600" cy="484632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ক) আমদানি শুল্ক 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1752600" y="4343400"/>
            <a:ext cx="2514600" cy="484632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গ) মূল্য সংযোজন কর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4495800" y="4419600"/>
            <a:ext cx="2514600" cy="484632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ঘ) কর ব্যতীত রাজস্ব 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4495800" y="3733800"/>
            <a:ext cx="2514600" cy="484632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খ) সম্পুরক শুল্ক 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1676400" y="6019800"/>
            <a:ext cx="2590800" cy="48463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গ) আয় কর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>
          <a:xfrm>
            <a:off x="1676400" y="5410200"/>
            <a:ext cx="2590800" cy="48463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ক) মূসক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>
            <a:off x="4419600" y="5410200"/>
            <a:ext cx="2590800" cy="48463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খ) সরকারি ঋণ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4419600" y="6019800"/>
            <a:ext cx="2590800" cy="48463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ঘ) আবগারি শুল্ক 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990600" y="1793887"/>
            <a:ext cx="1087582" cy="519545"/>
          </a:xfrm>
          <a:custGeom>
            <a:avLst/>
            <a:gdLst>
              <a:gd name="connsiteX0" fmla="*/ 0 w 831273"/>
              <a:gd name="connsiteY0" fmla="*/ 69272 h 540327"/>
              <a:gd name="connsiteX1" fmla="*/ 193964 w 831273"/>
              <a:gd name="connsiteY1" fmla="*/ 540327 h 540327"/>
              <a:gd name="connsiteX2" fmla="*/ 193964 w 831273"/>
              <a:gd name="connsiteY2" fmla="*/ 540327 h 540327"/>
              <a:gd name="connsiteX3" fmla="*/ 831273 w 831273"/>
              <a:gd name="connsiteY3" fmla="*/ 0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3" h="540327">
                <a:moveTo>
                  <a:pt x="0" y="69272"/>
                </a:moveTo>
                <a:lnTo>
                  <a:pt x="193964" y="540327"/>
                </a:lnTo>
                <a:lnTo>
                  <a:pt x="193964" y="540327"/>
                </a:lnTo>
                <a:lnTo>
                  <a:pt x="831273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633474" y="4247219"/>
            <a:ext cx="1087582" cy="519545"/>
          </a:xfrm>
          <a:custGeom>
            <a:avLst/>
            <a:gdLst>
              <a:gd name="connsiteX0" fmla="*/ 0 w 831273"/>
              <a:gd name="connsiteY0" fmla="*/ 69272 h 540327"/>
              <a:gd name="connsiteX1" fmla="*/ 193964 w 831273"/>
              <a:gd name="connsiteY1" fmla="*/ 540327 h 540327"/>
              <a:gd name="connsiteX2" fmla="*/ 193964 w 831273"/>
              <a:gd name="connsiteY2" fmla="*/ 540327 h 540327"/>
              <a:gd name="connsiteX3" fmla="*/ 831273 w 831273"/>
              <a:gd name="connsiteY3" fmla="*/ 0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3" h="540327">
                <a:moveTo>
                  <a:pt x="0" y="69272"/>
                </a:moveTo>
                <a:lnTo>
                  <a:pt x="193964" y="540327"/>
                </a:lnTo>
                <a:lnTo>
                  <a:pt x="193964" y="540327"/>
                </a:lnTo>
                <a:lnTo>
                  <a:pt x="831273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524361" y="5360297"/>
            <a:ext cx="1087582" cy="519545"/>
          </a:xfrm>
          <a:custGeom>
            <a:avLst/>
            <a:gdLst>
              <a:gd name="connsiteX0" fmla="*/ 0 w 831273"/>
              <a:gd name="connsiteY0" fmla="*/ 69272 h 540327"/>
              <a:gd name="connsiteX1" fmla="*/ 193964 w 831273"/>
              <a:gd name="connsiteY1" fmla="*/ 540327 h 540327"/>
              <a:gd name="connsiteX2" fmla="*/ 193964 w 831273"/>
              <a:gd name="connsiteY2" fmla="*/ 540327 h 540327"/>
              <a:gd name="connsiteX3" fmla="*/ 831273 w 831273"/>
              <a:gd name="connsiteY3" fmla="*/ 0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3" h="540327">
                <a:moveTo>
                  <a:pt x="0" y="69272"/>
                </a:moveTo>
                <a:lnTo>
                  <a:pt x="193964" y="540327"/>
                </a:lnTo>
                <a:lnTo>
                  <a:pt x="193964" y="540327"/>
                </a:lnTo>
                <a:lnTo>
                  <a:pt x="831273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762000" y="533400"/>
            <a:ext cx="8001000" cy="3886200"/>
          </a:xfrm>
          <a:prstGeom prst="up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4200" y="2498985"/>
            <a:ext cx="3352799" cy="175432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বাডির</a:t>
            </a:r>
            <a:r>
              <a:rPr lang="en-US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5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104629"/>
            <a:ext cx="643798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প্রশ্নঃ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রাজস্ব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বোর্ড</a:t>
            </a:r>
            <a:r>
              <a:rPr lang="en-US" sz="2400" dirty="0" smtClean="0"/>
              <a:t> (</a:t>
            </a:r>
            <a:r>
              <a:rPr lang="en-US" sz="2400" dirty="0" err="1" smtClean="0"/>
              <a:t>এনবিআর</a:t>
            </a:r>
            <a:r>
              <a:rPr lang="en-US" sz="2400" dirty="0" smtClean="0"/>
              <a:t>) </a:t>
            </a:r>
            <a:r>
              <a:rPr lang="en-US" sz="2400" dirty="0" err="1" smtClean="0"/>
              <a:t>বর্হির্ভূত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-</a:t>
            </a:r>
            <a:r>
              <a:rPr lang="en-US" sz="2400" dirty="0" err="1" smtClean="0"/>
              <a:t>বহির্ভূত</a:t>
            </a:r>
            <a:r>
              <a:rPr lang="en-US" sz="2400" dirty="0" smtClean="0"/>
              <a:t>  </a:t>
            </a:r>
            <a:r>
              <a:rPr lang="en-US" sz="2400" dirty="0" err="1" smtClean="0"/>
              <a:t>রাজস্ব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উৎসসমূহ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422549" y="6434864"/>
            <a:ext cx="267990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Email: abtabul72@gmail.com</a:t>
            </a:r>
            <a:endParaRPr lang="en-US" sz="16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3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944" y="2133914"/>
            <a:ext cx="8001000" cy="264687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ধ</a:t>
            </a:r>
            <a:r>
              <a:rPr lang="en-US" sz="16600" dirty="0" err="1" smtClean="0">
                <a:solidFill>
                  <a:srgbClr val="00B050"/>
                </a:solidFill>
                <a:latin typeface="NikoshBAN" pitchFamily="2" charset="0"/>
              </a:rPr>
              <a:t>ন্য</a:t>
            </a:r>
            <a:r>
              <a:rPr lang="en-US" sz="16600" dirty="0" err="1" smtClean="0">
                <a:solidFill>
                  <a:srgbClr val="FFFF00"/>
                </a:solidFill>
                <a:latin typeface="NikoshBAN" pitchFamily="2" charset="0"/>
              </a:rPr>
              <a:t>বা</a:t>
            </a:r>
            <a:r>
              <a:rPr lang="en-US" sz="16600" dirty="0" err="1" smtClean="0">
                <a:solidFill>
                  <a:srgbClr val="002060"/>
                </a:solidFill>
                <a:latin typeface="NikoshBAN" pitchFamily="2" charset="0"/>
              </a:rPr>
              <a:t>দ</a:t>
            </a:r>
            <a:r>
              <a:rPr lang="en-US" sz="16600" dirty="0" smtClean="0">
                <a:latin typeface="NikoshBAN" pitchFamily="2" charset="0"/>
              </a:rPr>
              <a:t> </a:t>
            </a:r>
            <a:endParaRPr lang="en-US" sz="16600" dirty="0"/>
          </a:p>
        </p:txBody>
      </p:sp>
      <p:sp>
        <p:nvSpPr>
          <p:cNvPr id="8" name="Rectangle 7"/>
          <p:cNvSpPr/>
          <p:nvPr/>
        </p:nvSpPr>
        <p:spPr>
          <a:xfrm>
            <a:off x="-140326" y="0"/>
            <a:ext cx="4648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1112" y="0"/>
            <a:ext cx="46863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5528" y="3845003"/>
            <a:ext cx="4031672" cy="26468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মোঃআবতাবুল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আলম</a:t>
            </a:r>
            <a:endParaRPr lang="en-US" sz="2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জ্যেষ্ঠ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প্রভাষক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জনতা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কলেজ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ডিমলা,নীলফামারী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 Email:abtabul72@gmail.com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মোবাইলঃ০১৭১৬৫৩১৪৮৭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223" y="256403"/>
            <a:ext cx="4114800" cy="31700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পাঠ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পরিচিতি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অর্থনীতি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শ্রেণিঃ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একাদশ-দ্বাদশ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প্রথম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পত্র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নবম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অধ্যায়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সরকারি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অর্থব্যবস্থা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000" dirty="0" err="1" smtClean="0"/>
              <a:t>পাঠ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শিরোনামঃ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</a:rPr>
              <a:t>প্রস্তাবিত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জাতীয়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বাজেট</a:t>
            </a:r>
            <a:r>
              <a:rPr lang="en-US" dirty="0" smtClean="0">
                <a:latin typeface="NikoshBAN" pitchFamily="2" charset="0"/>
              </a:rPr>
              <a:t> ২০২১-২০২২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/>
              <a:t>অর্থায়নের</a:t>
            </a:r>
            <a:r>
              <a:rPr lang="en-US" dirty="0"/>
              <a:t> </a:t>
            </a:r>
            <a:r>
              <a:rPr lang="en-US" dirty="0" err="1" smtClean="0"/>
              <a:t>উৎসসমূহ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3" y="297873"/>
            <a:ext cx="3963267" cy="327350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74" y="3708189"/>
            <a:ext cx="4114800" cy="2920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BTABUL ALAM\Downloads\New Tab_files\parla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853" y="838200"/>
            <a:ext cx="2594548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" descr="C:\Users\ABTABUL ALAM\Downloads\New Tab_files\প্রধান্মত্র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041" y="838200"/>
            <a:ext cx="2615159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617761" y="100013"/>
            <a:ext cx="425308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নিচের</a:t>
            </a:r>
            <a:r>
              <a:rPr lang="en-US" sz="32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ছবিগুলো</a:t>
            </a:r>
            <a:r>
              <a:rPr lang="en-US" sz="32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দেখি</a:t>
            </a:r>
            <a:endParaRPr lang="en-US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3886200"/>
            <a:ext cx="2594549" cy="2738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8201"/>
            <a:ext cx="2743200" cy="2819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3" y="3886201"/>
            <a:ext cx="2795588" cy="2738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40" y="3886200"/>
            <a:ext cx="2615160" cy="2761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7729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84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irect Access Storage 8"/>
          <p:cNvSpPr/>
          <p:nvPr/>
        </p:nvSpPr>
        <p:spPr>
          <a:xfrm>
            <a:off x="609600" y="152400"/>
            <a:ext cx="8334376" cy="876300"/>
          </a:xfrm>
          <a:prstGeom prst="flowChartMagneticDrum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প্রস্তাবিত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জাতীয়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বাজেট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6096000" y="152400"/>
            <a:ext cx="2847976" cy="8763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২০২১-২০২২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653" y="0"/>
            <a:ext cx="1600200" cy="10034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ট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786884"/>
            <a:ext cx="3228976" cy="174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4" y="1143000"/>
            <a:ext cx="4743776" cy="3342039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1142514" y="4786884"/>
            <a:ext cx="4572485" cy="484632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৬,০৩,৬৮১ </a:t>
            </a:r>
            <a:r>
              <a:rPr lang="en-US" sz="2400" dirty="0" err="1" smtClean="0">
                <a:solidFill>
                  <a:schemeClr val="tx1"/>
                </a:solidFill>
              </a:rPr>
              <a:t>কোটি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টাকা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1118294" y="5423916"/>
            <a:ext cx="4572485" cy="484632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৩,৮৯,০০০ </a:t>
            </a:r>
            <a:r>
              <a:rPr lang="en-US" sz="2400" dirty="0" err="1" smtClean="0">
                <a:solidFill>
                  <a:schemeClr val="tx1"/>
                </a:solidFill>
              </a:rPr>
              <a:t>কোটি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টাকা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1150310" y="6046641"/>
            <a:ext cx="4572485" cy="484632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২,১৪,৬৮১ </a:t>
            </a:r>
            <a:r>
              <a:rPr lang="en-US" sz="2400" dirty="0" err="1" smtClean="0">
                <a:solidFill>
                  <a:schemeClr val="tx1"/>
                </a:solidFill>
              </a:rPr>
              <a:t>কোটি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টাকা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228600" y="4786884"/>
            <a:ext cx="1219200" cy="484632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ব্যয়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Pentagon 28"/>
          <p:cNvSpPr/>
          <p:nvPr/>
        </p:nvSpPr>
        <p:spPr>
          <a:xfrm>
            <a:off x="209224" y="5423916"/>
            <a:ext cx="1238576" cy="48463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আয়</a:t>
            </a:r>
            <a:endParaRPr lang="en-US" sz="2400" dirty="0"/>
          </a:p>
        </p:txBody>
      </p:sp>
      <p:sp>
        <p:nvSpPr>
          <p:cNvPr id="30" name="Pentagon 29"/>
          <p:cNvSpPr/>
          <p:nvPr/>
        </p:nvSpPr>
        <p:spPr>
          <a:xfrm>
            <a:off x="231708" y="6044118"/>
            <a:ext cx="1216091" cy="484632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ঘাটতি</a:t>
            </a:r>
            <a:endParaRPr lang="en-US" sz="2400" dirty="0"/>
          </a:p>
        </p:txBody>
      </p:sp>
      <p:sp>
        <p:nvSpPr>
          <p:cNvPr id="8" name="Right Triangle 7"/>
          <p:cNvSpPr/>
          <p:nvPr/>
        </p:nvSpPr>
        <p:spPr>
          <a:xfrm rot="10800000">
            <a:off x="3581400" y="1143000"/>
            <a:ext cx="1371600" cy="533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-1371600" y="4199744"/>
            <a:ext cx="11963400" cy="829456"/>
          </a:xfrm>
          <a:prstGeom prst="mathMinus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81112" y="6519446"/>
            <a:ext cx="266451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Email:abtabul72@gmail.com</a:t>
            </a:r>
            <a:endParaRPr lang="en-US" sz="1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990976" cy="2784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Down Arrow Callout 22"/>
          <p:cNvSpPr/>
          <p:nvPr/>
        </p:nvSpPr>
        <p:spPr>
          <a:xfrm>
            <a:off x="4928316" y="1143000"/>
            <a:ext cx="4015660" cy="815090"/>
          </a:xfrm>
          <a:prstGeom prst="down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সরকারের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অর্থায়নের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inus 19"/>
          <p:cNvSpPr/>
          <p:nvPr/>
        </p:nvSpPr>
        <p:spPr>
          <a:xfrm>
            <a:off x="-1371600" y="838200"/>
            <a:ext cx="11887200" cy="533400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আলোচ্য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6000" b="1" dirty="0" err="1" smtClean="0">
                <a:solidFill>
                  <a:srgbClr val="00B050"/>
                </a:solidFill>
              </a:rPr>
              <a:t>জাতীয়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বাজেটে</a:t>
            </a:r>
            <a:endParaRPr lang="en-US" sz="6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6000" b="1" dirty="0" err="1" smtClean="0">
                <a:solidFill>
                  <a:srgbClr val="00B050"/>
                </a:solidFill>
              </a:rPr>
              <a:t>অর্থায়নের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উৎস</a:t>
            </a:r>
            <a:endParaRPr lang="en-US" sz="6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endParaRPr lang="bn-BD" b="1" dirty="0" smtClean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953000"/>
            <a:ext cx="82296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b="1" dirty="0" err="1" smtClean="0">
                <a:solidFill>
                  <a:schemeClr val="bg1"/>
                </a:solidFill>
              </a:rPr>
              <a:t>প্রস্তাবিত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বাজেট</a:t>
            </a:r>
            <a:r>
              <a:rPr lang="en-US" sz="4400" b="1" dirty="0" smtClean="0">
                <a:solidFill>
                  <a:schemeClr val="bg1"/>
                </a:solidFill>
              </a:rPr>
              <a:t> ২০২১-২০২২</a:t>
            </a:r>
            <a:endParaRPr lang="bn-BD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শিখণফল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bn-BD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002060"/>
                </a:solidFill>
              </a:rPr>
              <a:t>পাঠ শেষে শিক্ষার্থীরা-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chemeClr val="accent6">
                    <a:lumMod val="75000"/>
                  </a:schemeClr>
                </a:solidFill>
              </a:rPr>
              <a:t>১) ২০২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১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</a:rPr>
              <a:t>-২০২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২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অর্থবছরে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</a:rPr>
              <a:t>বাজেটে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সরকারের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</a:rPr>
              <a:t>অর্থায়নের 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</a:rPr>
              <a:t>উৎস সম্পর্কে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বলতে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</a:rPr>
              <a:t> পারবে ।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২</a:t>
            </a:r>
            <a:r>
              <a:rPr lang="bn-BD" dirty="0" smtClean="0">
                <a:solidFill>
                  <a:srgbClr val="00B050"/>
                </a:solidFill>
              </a:rPr>
              <a:t>) ২০২০-২০২১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অর্থবছরে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bn-BD" dirty="0" smtClean="0">
                <a:solidFill>
                  <a:srgbClr val="00B050"/>
                </a:solidFill>
              </a:rPr>
              <a:t>বাজেটে </a:t>
            </a:r>
            <a:r>
              <a:rPr lang="en-US" dirty="0" err="1" smtClean="0">
                <a:solidFill>
                  <a:srgbClr val="00B050"/>
                </a:solidFill>
              </a:rPr>
              <a:t>সরকারের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bn-BD" dirty="0" smtClean="0">
                <a:solidFill>
                  <a:srgbClr val="00B050"/>
                </a:solidFill>
              </a:rPr>
              <a:t>ঘাটতির </a:t>
            </a:r>
            <a:r>
              <a:rPr lang="bn-BD" dirty="0" smtClean="0">
                <a:solidFill>
                  <a:srgbClr val="00B050"/>
                </a:solidFill>
              </a:rPr>
              <a:t>পরিমান </a:t>
            </a:r>
            <a:r>
              <a:rPr lang="en-US" dirty="0" err="1" smtClean="0">
                <a:solidFill>
                  <a:srgbClr val="00B050"/>
                </a:solidFill>
              </a:rPr>
              <a:t>বলতে</a:t>
            </a:r>
            <a:r>
              <a:rPr lang="bn-BD" dirty="0" smtClean="0">
                <a:solidFill>
                  <a:srgbClr val="00B050"/>
                </a:solidFill>
              </a:rPr>
              <a:t> পারবে 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tional Board of Revenue (NBR),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810000"/>
            <a:ext cx="2590800" cy="2093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1" y="128931"/>
            <a:ext cx="88391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২০২১-২০২২ </a:t>
            </a:r>
            <a:r>
              <a:rPr lang="en-US" sz="2400" dirty="0" err="1" smtClean="0"/>
              <a:t>অর্থবছরের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বাজেটে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অর্থায়নের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উৎসসমূহঃ</a:t>
            </a:r>
            <a:r>
              <a:rPr lang="en-US" sz="2400" dirty="0" smtClean="0"/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National Board of Revenue (NBR),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56" y="3807603"/>
            <a:ext cx="2743200" cy="2095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72198" y="3810000"/>
            <a:ext cx="2819399" cy="20958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কর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ব্যতীত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প্রাপ্তি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1295400"/>
            <a:ext cx="2590800" cy="1371600"/>
          </a:xfrm>
          <a:prstGeom prst="wedgeRoundRectCallout">
            <a:avLst>
              <a:gd name="adj1" fmla="val -55355"/>
              <a:gd name="adj2" fmla="val 127879"/>
              <a:gd name="adj3" fmla="val 1666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tx1"/>
                </a:solidFill>
              </a:rPr>
              <a:t>জাতীয় রাজস্ব বোর্ড (এনবিআর) থেকে সরাসরি কর ৩ লাখ ৩০ হাজার </a:t>
            </a:r>
            <a:r>
              <a:rPr lang="as-IN" dirty="0" smtClean="0">
                <a:solidFill>
                  <a:schemeClr val="tx1"/>
                </a:solidFill>
              </a:rPr>
              <a:t>কোটি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টাকা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52800" y="1295400"/>
            <a:ext cx="2514600" cy="1371600"/>
          </a:xfrm>
          <a:prstGeom prst="wedgeRoundRectCallout">
            <a:avLst>
              <a:gd name="adj1" fmla="val -60003"/>
              <a:gd name="adj2" fmla="val 128416"/>
              <a:gd name="adj3" fmla="val 1666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tx1"/>
                </a:solidFill>
              </a:rPr>
              <a:t>জাতীয় রাজস্ব বোর্ড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as-IN" dirty="0" smtClean="0">
                <a:solidFill>
                  <a:schemeClr val="tx1"/>
                </a:solidFill>
              </a:rPr>
              <a:t>এনবিআর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as-IN" dirty="0" smtClean="0">
                <a:solidFill>
                  <a:schemeClr val="tx1"/>
                </a:solidFill>
              </a:rPr>
              <a:t> </a:t>
            </a:r>
            <a:r>
              <a:rPr lang="as-IN" dirty="0">
                <a:solidFill>
                  <a:schemeClr val="tx1"/>
                </a:solidFill>
              </a:rPr>
              <a:t>বহির্ভূত কর ১৬ হাজার কোটি টাকা।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172199" y="1295400"/>
            <a:ext cx="2590801" cy="1298448"/>
          </a:xfrm>
          <a:prstGeom prst="wedgeRoundRectCallout">
            <a:avLst>
              <a:gd name="adj1" fmla="val -49075"/>
              <a:gd name="adj2" fmla="val 145623"/>
              <a:gd name="adj3" fmla="val 1666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tx1"/>
                </a:solidFill>
              </a:rPr>
              <a:t>কর ছাড়া প্রাপ্তি ধরা হচ্ছে ৪৩ হাজার কোটি টাকা।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1" y="6248400"/>
            <a:ext cx="8839197" cy="46166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মোট</a:t>
            </a:r>
            <a:r>
              <a:rPr lang="en-US" sz="2400" dirty="0" smtClean="0"/>
              <a:t> </a:t>
            </a:r>
            <a:r>
              <a:rPr lang="en-US" sz="2400" dirty="0" err="1" smtClean="0"/>
              <a:t>আয়</a:t>
            </a:r>
            <a:r>
              <a:rPr lang="en-US" sz="2400" dirty="0" smtClean="0"/>
              <a:t>  ৩ </a:t>
            </a:r>
            <a:r>
              <a:rPr lang="en-US" sz="2400" dirty="0" err="1" smtClean="0"/>
              <a:t>লক্ষ</a:t>
            </a:r>
            <a:r>
              <a:rPr lang="en-US" sz="2400" dirty="0" smtClean="0"/>
              <a:t> ৮৯ </a:t>
            </a:r>
            <a:r>
              <a:rPr lang="en-US" sz="2400" dirty="0" err="1" smtClean="0"/>
              <a:t>হাজার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টাকা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457200" y="4038600"/>
            <a:ext cx="1981200" cy="1600200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2996784" y="3807602"/>
            <a:ext cx="2895600" cy="2212197"/>
          </a:xfrm>
          <a:prstGeom prst="mathMultiply">
            <a:avLst>
              <a:gd name="adj1" fmla="val 3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812417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3627620" y="2676993"/>
            <a:ext cx="2323475" cy="231473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</a:rPr>
              <a:t>প্রস্তাবিত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জাতীয়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বাজেট</a:t>
            </a:r>
            <a:r>
              <a:rPr lang="en-US" dirty="0" smtClean="0">
                <a:solidFill>
                  <a:schemeClr val="accent2"/>
                </a:solidFill>
              </a:rPr>
              <a:t> ২০২১-২০২২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৬.০৩,৬৮১</a:t>
            </a:r>
          </a:p>
          <a:p>
            <a:pPr algn="ctr"/>
            <a:r>
              <a:rPr lang="en-US" dirty="0" err="1" smtClean="0">
                <a:solidFill>
                  <a:schemeClr val="accent2"/>
                </a:solidFill>
              </a:rPr>
              <a:t>কোটি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টাকা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3958</TotalTime>
  <Words>553</Words>
  <Application>Microsoft Office PowerPoint</Application>
  <PresentationFormat>On-screen Show (4:3)</PresentationFormat>
  <Paragraphs>138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আলোচ্য বিষয় </vt:lpstr>
      <vt:lpstr>শিখণফল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ও স্বাগতম</dc:title>
  <dc:creator>pcmc</dc:creator>
  <cp:lastModifiedBy>Windows User</cp:lastModifiedBy>
  <cp:revision>272</cp:revision>
  <dcterms:created xsi:type="dcterms:W3CDTF">2006-08-16T00:00:00Z</dcterms:created>
  <dcterms:modified xsi:type="dcterms:W3CDTF">2021-06-18T15:47:48Z</dcterms:modified>
</cp:coreProperties>
</file>