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10D8-2E6F-4648-A743-4CEBAFC4E1E2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0E31-9332-482B-983D-85A20AFD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FF35-7D9D-41CC-9F6C-3D180ADBD5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FFDA-BA73-4F8D-8169-F4B031860B3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FB4D-0A01-430C-8D0D-D328A012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m4a"/><Relationship Id="rId7" Type="http://schemas.openxmlformats.org/officeDocument/2006/relationships/image" Target="../media/image1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1028" r="-105" b="66765"/>
          <a:stretch/>
        </p:blipFill>
        <p:spPr>
          <a:xfrm>
            <a:off x="0" y="-141667"/>
            <a:ext cx="12088969" cy="20606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850917" y="2638601"/>
            <a:ext cx="6096000" cy="236218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s-IN" sz="2000" b="1" dirty="0">
                <a:latin typeface="Siyam Rupali ANSI" panose="02000000000000000000" pitchFamily="2" charset="0"/>
              </a:rPr>
              <a:t>মোসাঃ নাজমা পারভীন</a:t>
            </a:r>
            <a:br>
              <a:rPr lang="as-IN" sz="2000" b="1" dirty="0">
                <a:latin typeface="Siyam Rupali ANSI" panose="02000000000000000000" pitchFamily="2" charset="0"/>
              </a:rPr>
            </a:br>
            <a:r>
              <a:rPr lang="as-IN" sz="2000" b="1" dirty="0" smtClean="0">
                <a:latin typeface="Siyam Rupali ANSI" panose="02000000000000000000" pitchFamily="2" charset="0"/>
              </a:rPr>
              <a:t>সহকারী </a:t>
            </a:r>
            <a:r>
              <a:rPr lang="as-IN" sz="2000" b="1" dirty="0">
                <a:latin typeface="Siyam Rupali ANSI" panose="02000000000000000000" pitchFamily="2" charset="0"/>
              </a:rPr>
              <a:t>শিক্ষক </a:t>
            </a:r>
            <a:br>
              <a:rPr lang="as-IN" sz="2000" b="1" dirty="0">
                <a:latin typeface="Siyam Rupali ANSI" panose="02000000000000000000" pitchFamily="2" charset="0"/>
              </a:rPr>
            </a:br>
            <a:r>
              <a:rPr lang="as-IN" sz="2000" b="1" dirty="0">
                <a:latin typeface="Siyam Rupali ANSI" panose="02000000000000000000" pitchFamily="2" charset="0"/>
              </a:rPr>
              <a:t>ডাঁশমারী </a:t>
            </a:r>
            <a:r>
              <a:rPr lang="en-US" sz="2000" b="1" dirty="0" smtClean="0">
                <a:latin typeface="Siyam Rupali ANSI" panose="02000000000000000000" pitchFamily="2" charset="0"/>
              </a:rPr>
              <a:t>উ</a:t>
            </a:r>
            <a:r>
              <a:rPr lang="as-IN" sz="2000" b="1" dirty="0" smtClean="0">
                <a:latin typeface="Siyam Rupali ANSI" panose="02000000000000000000" pitchFamily="2" charset="0"/>
              </a:rPr>
              <a:t>চ্চ </a:t>
            </a:r>
            <a:r>
              <a:rPr lang="as-IN" sz="2000" b="1" dirty="0">
                <a:latin typeface="Siyam Rupali ANSI" panose="02000000000000000000" pitchFamily="2" charset="0"/>
              </a:rPr>
              <a:t>বিদ্যালয় </a:t>
            </a:r>
            <a:br>
              <a:rPr lang="as-IN" sz="2000" b="1" dirty="0">
                <a:latin typeface="Siyam Rupali ANSI" panose="02000000000000000000" pitchFamily="2" charset="0"/>
              </a:rPr>
            </a:br>
            <a:r>
              <a:rPr lang="as-IN" sz="2000" b="1" dirty="0">
                <a:latin typeface="Siyam Rupali ANSI" panose="02000000000000000000" pitchFamily="2" charset="0"/>
              </a:rPr>
              <a:t>রাজশাহী, বাংলাদেশ</a:t>
            </a:r>
            <a:br>
              <a:rPr lang="as-IN" sz="2000" b="1" dirty="0">
                <a:latin typeface="Siyam Rupali ANSI" panose="02000000000000000000" pitchFamily="2" charset="0"/>
              </a:rPr>
            </a:br>
            <a:endParaRPr lang="en-US" sz="2000" b="1" dirty="0">
              <a:latin typeface="Siyam Rupali ANSI" panose="02000000000000000000" pitchFamily="2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7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250" y="-340046"/>
            <a:ext cx="12192000" cy="72139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2000" smtClean="0">
                <a:solidFill>
                  <a:schemeClr val="tx1"/>
                </a:solidFill>
                <a:latin typeface="Siyam Rupali ANSI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662088" y="439629"/>
            <a:ext cx="3950208" cy="1188720"/>
          </a:xfrm>
          <a:prstGeom prst="homePlat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1628349"/>
            <a:ext cx="116311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যেখানে বিশেষণ বা বিশেষণভাবাপন্ন পদের সাথে বিশে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বা বিশে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ভাবাপন্ন পদের যে সমাস হয় এবং পরপদের অর্থই প্রধান রূপে প্রতীয়মান হয়, তাকে কর্মধারয় সমাস বলে। নীলপদ্ম, কাঁচামিঠা, শান্ত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শিষ্ট।</a:t>
            </a:r>
            <a:endParaRPr lang="en-US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IN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 সমাস কয়েক প্রকারে সাধিত হয়।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Siyam Rupali ANSI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দুটি বিশেষণ পদে একটি বিশেষ্য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বোঝালে। যেমন-চালাক-চতুর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10070019" y="0"/>
            <a:ext cx="2182231" cy="8961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465994" y="-493271"/>
            <a:ext cx="2246868" cy="18826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0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0" y="3641467"/>
            <a:ext cx="11768328" cy="285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বোঝালে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যিনি জজ তিনি সাহেব=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জজ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u="sng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u="sng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কার্যে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পরস্পরা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ধোয়ামোছা</a:t>
            </a:r>
            <a:endParaRPr lang="en-US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u="sng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u="sng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মহতী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200000"/>
              </a:lnSpc>
            </a:pPr>
            <a:r>
              <a:rPr lang="en-US" dirty="0">
                <a:latin typeface="Siyam Rupali ANSI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ব্দে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মহারাজ</a:t>
            </a:r>
            <a:endParaRPr lang="en-US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কখনো বিশেষণ পরে আসে , বিশেষ্য আগে যায়। যেমন-আলু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অধম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যে নর= নরাধম।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3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52"/>
    </mc:Choice>
    <mc:Fallback xmlns="">
      <p:transition spd="slow" advTm="74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04736" y="5277967"/>
            <a:ext cx="2405675" cy="1522374"/>
            <a:chOff x="4582733" y="4771077"/>
            <a:chExt cx="3712464" cy="21420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82733" y="4771077"/>
              <a:ext cx="3712464" cy="2072542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7" name="Freeform 6"/>
            <p:cNvSpPr/>
            <p:nvPr/>
          </p:nvSpPr>
          <p:spPr>
            <a:xfrm>
              <a:off x="5067365" y="5541484"/>
              <a:ext cx="2743200" cy="1371599"/>
            </a:xfrm>
            <a:custGeom>
              <a:avLst/>
              <a:gdLst>
                <a:gd name="connsiteX0" fmla="*/ 1371600 w 2743200"/>
                <a:gd name="connsiteY0" fmla="*/ 0 h 1371599"/>
                <a:gd name="connsiteX1" fmla="*/ 2736119 w 2743200"/>
                <a:gd name="connsiteY1" fmla="*/ 1231362 h 1371599"/>
                <a:gd name="connsiteX2" fmla="*/ 2743200 w 2743200"/>
                <a:gd name="connsiteY2" fmla="*/ 1371599 h 1371599"/>
                <a:gd name="connsiteX3" fmla="*/ 0 w 2743200"/>
                <a:gd name="connsiteY3" fmla="*/ 1371599 h 1371599"/>
                <a:gd name="connsiteX4" fmla="*/ 7082 w 2743200"/>
                <a:gd name="connsiteY4" fmla="*/ 1231362 h 1371599"/>
                <a:gd name="connsiteX5" fmla="*/ 1371600 w 2743200"/>
                <a:gd name="connsiteY5" fmla="*/ 0 h 1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1371599">
                  <a:moveTo>
                    <a:pt x="1371600" y="0"/>
                  </a:moveTo>
                  <a:cubicBezTo>
                    <a:pt x="2081770" y="0"/>
                    <a:pt x="2665879" y="539724"/>
                    <a:pt x="2736119" y="1231362"/>
                  </a:cubicBezTo>
                  <a:lnTo>
                    <a:pt x="2743200" y="1371599"/>
                  </a:lnTo>
                  <a:lnTo>
                    <a:pt x="0" y="1371599"/>
                  </a:lnTo>
                  <a:lnTo>
                    <a:pt x="7082" y="1231362"/>
                  </a:lnTo>
                  <a:cubicBezTo>
                    <a:pt x="77321" y="539724"/>
                    <a:pt x="661431" y="0"/>
                    <a:pt x="13716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2989502" y="3273168"/>
            <a:ext cx="1984034" cy="131570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383390" y="2909466"/>
            <a:ext cx="1997520" cy="142399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8642679" y="5277967"/>
            <a:ext cx="2095302" cy="1522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491515" y="5540197"/>
            <a:ext cx="2289244" cy="1374173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>
            <a:off x="4582733" y="82999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Arc 14"/>
          <p:cNvSpPr/>
          <p:nvPr/>
        </p:nvSpPr>
        <p:spPr>
          <a:xfrm>
            <a:off x="2538080" y="3142741"/>
            <a:ext cx="7315200" cy="7315200"/>
          </a:xfrm>
          <a:prstGeom prst="arc">
            <a:avLst>
              <a:gd name="adj1" fmla="val 10529612"/>
              <a:gd name="adj2" fmla="val 13499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-390429" y="-375625"/>
            <a:ext cx="2202942" cy="18572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 সমাসের প্রকারভেদ</a:t>
            </a:r>
            <a:endParaRPr lang="en-US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0524" y="6154378"/>
            <a:ext cx="163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00" b="1" dirty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 </a:t>
            </a:r>
            <a:r>
              <a:rPr lang="bn-IN" sz="1600" b="1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1600" b="1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Siyam Rupali ANSI" panose="02000000000000000000" pitchFamily="2" charset="0"/>
              </a:rPr>
              <a:t>৪ </a:t>
            </a:r>
            <a:r>
              <a:rPr lang="en-US" sz="1600" b="1" dirty="0" err="1" smtClean="0">
                <a:latin typeface="Siyam Rupali ANSI" panose="02000000000000000000" pitchFamily="2" charset="0"/>
              </a:rPr>
              <a:t>প্রকার</a:t>
            </a:r>
            <a:endParaRPr lang="en-US" sz="1600" b="1" dirty="0">
              <a:latin typeface="Siyam Rupali ANSI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9789" y="5943595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রূপক কর্মধারয়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43333" y="3709862"/>
            <a:ext cx="14622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মধ্যপদলোপী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94244" y="3340155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উপমান কর্মধারয়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95496" y="580665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উপমিত কর্মধারয়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3370" y="3931019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1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3"/>
    </mc:Choice>
    <mc:Fallback xmlns="">
      <p:transition spd="slow" advTm="1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3" grpId="0"/>
      <p:bldP spid="24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6443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iyam Rupali ANSI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624" y="896112"/>
            <a:ext cx="342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965" y="2488357"/>
            <a:ext cx="1029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দ্বন্দ সমাস থেকে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 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সমাসের সংজ্ঞা ও উত্তর গুলি পড়বে।</a:t>
            </a:r>
          </a:p>
          <a:p>
            <a:endParaRPr lang="en-US" sz="1600" dirty="0">
              <a:solidFill>
                <a:schemeClr val="bg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443466" y="-565392"/>
            <a:ext cx="3186666" cy="19171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b="1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000" b="1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2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6"/>
    </mc:Choice>
    <mc:Fallback xmlns="">
      <p:transition spd="slow" advTm="10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525353" y="-551744"/>
            <a:ext cx="3186666" cy="19171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24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2400" b="1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6882" y="3980329"/>
            <a:ext cx="31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Siyam Rupali" panose="02000500000000020004" pitchFamily="2" charset="0"/>
                <a:cs typeface="Siyam Rupali" panose="02000500000000020004" pitchFamily="2" charset="0"/>
              </a:rPr>
              <a:t>ধন্যবাদ</a:t>
            </a:r>
            <a:endParaRPr lang="en-US" sz="4000" b="1" dirty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4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6"/>
    </mc:Choice>
    <mc:Fallback>
      <p:transition spd="slow" advTm="10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385" y="2776851"/>
            <a:ext cx="9473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সমাস কি তা বলতে 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ব্যাসবাক্যসহ দ্বন্দ্ব সমাস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নির্ণয় করতে 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সমস্ত পদ থেকে বিভিন্ন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প্রকার সমাস 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নির্ণয়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</p:txBody>
      </p:sp>
      <p:sp>
        <p:nvSpPr>
          <p:cNvPr id="3" name="Oval 2"/>
          <p:cNvSpPr/>
          <p:nvPr/>
        </p:nvSpPr>
        <p:spPr>
          <a:xfrm>
            <a:off x="-512065" y="-455414"/>
            <a:ext cx="2542032" cy="22677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8442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/>
              <a:t>পাঠের উদ্দেশ্য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2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5CA2B998-C691-4B6B-99ED-462FECBF6DBC}" type="datetime1">
              <a:rPr lang="en-US" sz="2000" smtClean="0">
                <a:solidFill>
                  <a:srgbClr val="FF0000"/>
                </a:solidFill>
                <a:latin typeface="Siyam Rupali ANSI" panose="02000000000000000000" pitchFamily="2" charset="0"/>
              </a:rPr>
              <a:pPr>
                <a:lnSpc>
                  <a:spcPct val="150000"/>
                </a:lnSpc>
              </a:pPr>
              <a:t>6/19/2021</a:t>
            </a:fld>
            <a:endParaRPr lang="en-US" sz="2000" dirty="0">
              <a:solidFill>
                <a:srgbClr val="FF0000"/>
              </a:solidFill>
              <a:latin typeface="Siyam Rupali ANSI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58740" y="5546975"/>
            <a:ext cx="4114800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2000" dirty="0" err="1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2000" dirty="0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2000" dirty="0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2000" dirty="0" err="1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2000" dirty="0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2000" dirty="0">
              <a:solidFill>
                <a:srgbClr val="00B050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D42D6D6B-236C-4F00-BC17-0FA89DF64D55}" type="slidenum">
              <a:rPr lang="en-US" sz="2000" smtClean="0">
                <a:latin typeface="Siyam Rupali ANSI" panose="02000000000000000000" pitchFamily="2" charset="0"/>
              </a:rPr>
              <a:pPr>
                <a:lnSpc>
                  <a:spcPct val="150000"/>
                </a:lnSpc>
              </a:pPr>
              <a:t>3</a:t>
            </a:fld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0078" y="180618"/>
            <a:ext cx="1243126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Siyam Rupali ANSI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712" y="2063392"/>
                <a:ext cx="9473184" cy="151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সমাস শব্দের অর্থ (সম+</a:t>
                </a:r>
                <a14:m>
                  <m:oMath xmlns:m="http://schemas.openxmlformats.org/officeDocument/2006/math">
                    <m:r>
                      <a:rPr lang="bn-I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অস+তি=সমাস) সংক্ষেপ করণ।  পদে পদে মিলনে সমাস হয়,  </a:t>
                </a:r>
                <a:r>
                  <a:rPr lang="as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পরস্পর </a:t>
                </a:r>
                <a:r>
                  <a:rPr lang="as-IN" sz="2000" dirty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অর্থ সংগতি </a:t>
                </a:r>
                <a:r>
                  <a:rPr lang="as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দুই </a:t>
                </a:r>
                <a:r>
                  <a:rPr lang="as-IN" sz="2000" dirty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বা ততোধিক পদের এক পদে </a:t>
                </a:r>
                <a:r>
                  <a:rPr lang="as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000" dirty="0">
                    <a:latin typeface="Siyam Rupali ANSI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000" dirty="0" smtClean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হওয়াকে </a:t>
                </a:r>
                <a:r>
                  <a:rPr lang="as-IN" sz="2000" dirty="0">
                    <a:solidFill>
                      <a:schemeClr val="tx1"/>
                    </a:solidFill>
                    <a:latin typeface="Siyam Rupali ANSI" panose="02000000000000000000" pitchFamily="2" charset="0"/>
                    <a:cs typeface="NikoshBAN" panose="02000000000000000000" pitchFamily="2" charset="0"/>
                  </a:rPr>
                  <a:t>সমাস বলে।</a:t>
                </a:r>
                <a:endParaRPr lang="en-US" sz="2000" dirty="0">
                  <a:solidFill>
                    <a:schemeClr val="tx1"/>
                  </a:solidFill>
                  <a:latin typeface="Siyam Rupali ANSI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12" y="2063392"/>
                <a:ext cx="9473184" cy="1511889"/>
              </a:xfrm>
              <a:prstGeom prst="rect">
                <a:avLst/>
              </a:prstGeom>
              <a:blipFill rotWithShape="0">
                <a:blip r:embed="rId6"/>
                <a:stretch>
                  <a:fillRect l="-708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16936" y="3863329"/>
            <a:ext cx="7717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একপদীকরণ করে।</a:t>
            </a:r>
            <a:endParaRPr lang="bn-IN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সমাস </a:t>
            </a:r>
            <a:r>
              <a:rPr lang="as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ভাষাকে সংক্ষেপ করে</a:t>
            </a:r>
            <a:r>
              <a:rPr lang="as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as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অর্থবোধক শব্দ সৃষ্টি করে।</a:t>
            </a:r>
            <a:endParaRPr lang="en-US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10595020" y="-102162"/>
            <a:ext cx="1596980" cy="6557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386366" y="-257250"/>
            <a:ext cx="1511078" cy="15657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সমাস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0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3"/>
    </mc:Choice>
    <mc:Fallback xmlns="">
      <p:transition spd="slow" advTm="39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721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056" y="1833749"/>
            <a:ext cx="5913120" cy="1014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সিংহ চিহ্নিত আসন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840328" y="2826809"/>
            <a:ext cx="77161" cy="6400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198" y="3681205"/>
            <a:ext cx="1471422" cy="6446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8278" y="3714266"/>
            <a:ext cx="1472184" cy="626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পরপদ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771631" y="2933207"/>
            <a:ext cx="53862" cy="64008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89715" y="2099580"/>
            <a:ext cx="2596896" cy="69392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সিংহাসন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438701" y="2772752"/>
            <a:ext cx="98924" cy="56134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9298" y="3412101"/>
            <a:ext cx="1788414" cy="125177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সমস্ত পদ বা সমাসবদ্ধ পদ</a:t>
            </a:r>
            <a:endParaRPr lang="en-US" sz="20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878909" y="4578269"/>
            <a:ext cx="3331464" cy="1490473"/>
          </a:xfrm>
          <a:prstGeom prst="downArrow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ব্যাসবাক্য </a:t>
            </a:r>
            <a:endParaRPr lang="en-US" dirty="0" smtClean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সমাস বাক্য </a:t>
            </a:r>
            <a:endParaRPr lang="en-US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948" y="6000049"/>
            <a:ext cx="6117336" cy="6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প্রত্যেকটি পদ সমস্যমান পদ</a:t>
            </a:r>
            <a:endParaRPr lang="en-US" sz="2000" b="1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74714" y="-543277"/>
            <a:ext cx="1896189" cy="160366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523132" y="2843933"/>
            <a:ext cx="64180" cy="164506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4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69"/>
    </mc:Choice>
    <mc:Fallback xmlns="">
      <p:transition spd="slow" advTm="44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/>
      <p:bldP spid="11" grpId="0"/>
      <p:bldP spid="13" grpId="0" animBg="1"/>
      <p:bldP spid="14" grpId="0"/>
      <p:bldP spid="16" grpId="0" animBg="1"/>
      <p:bldP spid="17" grpId="0"/>
      <p:bldP spid="19" grpId="0"/>
      <p:bldP spid="2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723456" y="4585173"/>
            <a:ext cx="3712464" cy="2142006"/>
            <a:chOff x="4582733" y="4771077"/>
            <a:chExt cx="3712464" cy="21420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82733" y="4771077"/>
              <a:ext cx="3712464" cy="2072542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7" name="Freeform 6"/>
            <p:cNvSpPr/>
            <p:nvPr/>
          </p:nvSpPr>
          <p:spPr>
            <a:xfrm>
              <a:off x="5067365" y="5541484"/>
              <a:ext cx="2743200" cy="1371599"/>
            </a:xfrm>
            <a:custGeom>
              <a:avLst/>
              <a:gdLst>
                <a:gd name="connsiteX0" fmla="*/ 1371600 w 2743200"/>
                <a:gd name="connsiteY0" fmla="*/ 0 h 1371599"/>
                <a:gd name="connsiteX1" fmla="*/ 2736119 w 2743200"/>
                <a:gd name="connsiteY1" fmla="*/ 1231362 h 1371599"/>
                <a:gd name="connsiteX2" fmla="*/ 2743200 w 2743200"/>
                <a:gd name="connsiteY2" fmla="*/ 1371599 h 1371599"/>
                <a:gd name="connsiteX3" fmla="*/ 0 w 2743200"/>
                <a:gd name="connsiteY3" fmla="*/ 1371599 h 1371599"/>
                <a:gd name="connsiteX4" fmla="*/ 7082 w 2743200"/>
                <a:gd name="connsiteY4" fmla="*/ 1231362 h 1371599"/>
                <a:gd name="connsiteX5" fmla="*/ 1371600 w 2743200"/>
                <a:gd name="connsiteY5" fmla="*/ 0 h 1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1371599">
                  <a:moveTo>
                    <a:pt x="1371600" y="0"/>
                  </a:moveTo>
                  <a:cubicBezTo>
                    <a:pt x="2081770" y="0"/>
                    <a:pt x="2665879" y="539724"/>
                    <a:pt x="2736119" y="1231362"/>
                  </a:cubicBezTo>
                  <a:lnTo>
                    <a:pt x="2743200" y="1371599"/>
                  </a:lnTo>
                  <a:lnTo>
                    <a:pt x="0" y="1371599"/>
                  </a:lnTo>
                  <a:lnTo>
                    <a:pt x="7082" y="1231362"/>
                  </a:lnTo>
                  <a:cubicBezTo>
                    <a:pt x="77321" y="539724"/>
                    <a:pt x="661431" y="0"/>
                    <a:pt x="13716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</a:rPr>
                <a:t>সমাস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৬ </a:t>
              </a:r>
              <a:r>
                <a:rPr lang="en-US" sz="2800" b="1" dirty="0" err="1" smtClean="0">
                  <a:solidFill>
                    <a:schemeClr val="tx1"/>
                  </a:solidFill>
                </a:rPr>
                <a:t>প্রকার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389023" y="3138762"/>
            <a:ext cx="2335576" cy="13864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কর্মধারয় </a:t>
            </a:r>
            <a:r>
              <a:rPr lang="bn-IN" sz="2000" b="1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b="1" dirty="0">
              <a:solidFill>
                <a:schemeClr val="tx1"/>
              </a:solidFill>
              <a:latin typeface="Siyam Rupali ANSI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8500" y="1308396"/>
            <a:ext cx="2107657" cy="139768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5601" y="1013093"/>
            <a:ext cx="2163807" cy="1542539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8212" y="5117021"/>
            <a:ext cx="2095302" cy="1522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5148" y="2729290"/>
            <a:ext cx="2218420" cy="13154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921" y="5631386"/>
            <a:ext cx="2289244" cy="1374173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>
            <a:off x="4582733" y="82999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9" name="Arc 18"/>
          <p:cNvSpPr/>
          <p:nvPr/>
        </p:nvSpPr>
        <p:spPr>
          <a:xfrm>
            <a:off x="2012977" y="1329960"/>
            <a:ext cx="9120127" cy="9418320"/>
          </a:xfrm>
          <a:prstGeom prst="arc">
            <a:avLst>
              <a:gd name="adj1" fmla="val 10529612"/>
              <a:gd name="adj2" fmla="val 13499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02567" y="6227284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দ্বন্দ্ব </a:t>
            </a:r>
            <a:r>
              <a:rPr lang="bn-IN" sz="2000" b="1" dirty="0"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b="1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4599" y="1844450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তৎপুরুষ </a:t>
            </a:r>
            <a:r>
              <a:rPr lang="bn-IN" sz="2000" b="1" dirty="0"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b="1" dirty="0">
              <a:latin typeface="Siyam Rupali ANSI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04062" y="3179870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>
                <a:latin typeface="Siyam Rupali ANSI" panose="02000000000000000000" pitchFamily="2" charset="0"/>
                <a:cs typeface="NikoshBAN" panose="02000000000000000000" pitchFamily="2" charset="0"/>
              </a:rPr>
              <a:t>দ্বিগু সমাস</a:t>
            </a:r>
            <a:endParaRPr lang="en-US" sz="2000" b="1" dirty="0">
              <a:latin typeface="Siyam Rupali ANSI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62136" y="5431331"/>
            <a:ext cx="2015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অব্যয়ীভাব </a:t>
            </a:r>
            <a:r>
              <a:rPr lang="bn-IN" sz="2000" dirty="0"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dirty="0">
              <a:latin typeface="Siyam Rupali ANSI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36384" y="1444340"/>
            <a:ext cx="2178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বহুব্রীহি </a:t>
            </a:r>
            <a:r>
              <a:rPr lang="bn-IN" sz="2000" b="1" dirty="0">
                <a:latin typeface="Siyam Rupali ANSI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2000" b="1" dirty="0">
              <a:latin typeface="Siyam Rupali ANSI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-390429" y="-375625"/>
            <a:ext cx="2202942" cy="18572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সমাস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7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3"/>
    </mc:Choice>
    <mc:Fallback xmlns="">
      <p:transition spd="slow" advTm="22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3" grpId="0"/>
      <p:bldP spid="24" grpId="0"/>
      <p:bldP spid="2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76222"/>
            <a:ext cx="2743200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fld id="{D42D6D6B-236C-4F00-BC17-0FA89DF64D55}" type="slidenum">
              <a:rPr lang="en-US" sz="2000" smtClean="0">
                <a:latin typeface="Siyam Rupali ANSI" panose="02000000000000000000" pitchFamily="2" charset="0"/>
              </a:rPr>
              <a:pPr>
                <a:lnSpc>
                  <a:spcPct val="150000"/>
                </a:lnSpc>
              </a:pPr>
              <a:t>6</a:t>
            </a:fld>
            <a:endParaRPr lang="en-US" sz="2000" dirty="0">
              <a:latin typeface="Siyam Rupali ANSI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795352"/>
            <a:ext cx="12027408" cy="846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প্রত্যেকটি সমস্যমান পদের অর্থের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প্রাধান্য 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প্রতিটি পদেরই অর্থের প্রাধান্য সমস্ত পদে রক্ষিত</a:t>
            </a:r>
            <a:r>
              <a:rPr lang="en-US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ব্যাসবাক্যে ও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আর তিনটি অব্যয় পদ ব্যবহৃত হয়।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             </a:t>
            </a:r>
            <a:endParaRPr lang="bn-IN" sz="2400" dirty="0" smtClean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যেমন –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দোয়াত</a:t>
            </a:r>
            <a:r>
              <a:rPr lang="en-US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u="sng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bn-IN" sz="2400" dirty="0" smtClean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 ইত্যাদি।</a:t>
            </a:r>
          </a:p>
          <a:p>
            <a:pPr>
              <a:lnSpc>
                <a:spcPct val="150000"/>
              </a:lnSpc>
            </a:pPr>
            <a:endParaRPr lang="bn-IN" sz="2400" dirty="0" smtClean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354841" y="-804317"/>
            <a:ext cx="2681104" cy="19524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দ্বন্দ সমাস</a:t>
            </a:r>
            <a:endParaRPr lang="en-US" sz="24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10009769" y="-448056"/>
            <a:ext cx="2182231" cy="89611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9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9"/>
    </mc:Choice>
    <mc:Fallback xmlns="">
      <p:transition spd="slow" advTm="32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264" y="-19449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0744" y="438476"/>
            <a:ext cx="7946136" cy="1060704"/>
          </a:xfrm>
          <a:prstGeom prst="homePlat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accent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দ্বন্দ সমাস কয়েক প্রকারে সাধিত হয়</a:t>
            </a:r>
            <a:endParaRPr lang="en-US" sz="2000" b="1" dirty="0">
              <a:solidFill>
                <a:schemeClr val="accent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171" y="1624519"/>
            <a:ext cx="11018520" cy="934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মিলনার্থক শব্দযোগে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উদাহরণ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মা-বাবা, </a:t>
            </a:r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চা- বিস্কুট, ছেলে-মেয়ে, জ্বিন-পরি, ভাই-বোন। 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64" y="3134539"/>
            <a:ext cx="102930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বিরোধার্থক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u="sng" dirty="0">
                <a:latin typeface="Siyam Rupali ANSI" panose="02000000000000000000" pitchFamily="2" charset="0"/>
                <a:cs typeface="NikoshBAN" panose="02000000000000000000" pitchFamily="2" charset="0"/>
              </a:rPr>
              <a:t>শব্দযোগে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		     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দা-কুমড়া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অহি-নকুল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স্বর্গ-নরক।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8387" y="4258121"/>
            <a:ext cx="9945243" cy="96949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বিপরীতার্থক শব্দযোগে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endParaRPr lang="bn-IN" u="sng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			       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আয়-ব্যায়, জমা-খরচ, ছোট-বড়, লাভ-ল</a:t>
            </a:r>
            <a:r>
              <a:rPr lang="en-US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কসান</a:t>
            </a:r>
            <a:endParaRPr lang="en-US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10313504" y="-19449"/>
            <a:ext cx="2182231" cy="896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1077" y="-401233"/>
            <a:ext cx="2319184" cy="222067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8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6"/>
    </mc:Choice>
    <mc:Fallback xmlns="">
      <p:transition spd="slow" advTm="32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01144"/>
            <a:ext cx="12192000" cy="5756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yam Rupali ANSI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415" y="1952443"/>
            <a:ext cx="10796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u="sng" dirty="0" err="1" smtClean="0">
                <a:latin typeface="Siyam Rupali ANSI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বাচক শব্দযোগে</a:t>
            </a:r>
            <a:r>
              <a:rPr lang="en-US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endParaRPr lang="bn-IN" sz="2000" u="sng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হাত-পা, নাক-কান, বুক-পিঠ, মাথা-মুণ্ডু ইত্যাদি</a:t>
            </a:r>
          </a:p>
          <a:p>
            <a:endParaRPr lang="bn-IN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সংখ্যাবাচক শব্দযোগে</a:t>
            </a:r>
            <a:r>
              <a:rPr lang="en-US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endParaRPr lang="bn-IN" sz="2000" u="sng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সাত-পাঁচ, নয়-ছয়, সাত-সতের, ঊনিশ-বিশ।</a:t>
            </a:r>
          </a:p>
          <a:p>
            <a:endParaRPr lang="bn-IN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সমার্থক শব্দযোগে</a:t>
            </a:r>
            <a:r>
              <a:rPr lang="en-US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endParaRPr lang="bn-IN" sz="2000" u="sng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হাট-বাজার, কল-কারখানা, মোল্লা-মৌলভ</a:t>
            </a:r>
            <a:r>
              <a:rPr lang="en-US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, খাতা-পত্র।</a:t>
            </a:r>
            <a:endParaRPr lang="en-US" sz="2000" dirty="0"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718414" y="-516919"/>
            <a:ext cx="2626727" cy="16256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2400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দ্বন্দ সমাস</a:t>
            </a:r>
            <a:endParaRPr lang="en-US" sz="2400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9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26"/>
    </mc:Choice>
    <mc:Fallback xmlns="">
      <p:transition spd="slow" advTm="27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3516" y="2013137"/>
            <a:ext cx="11338560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0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সর্বনামযো</a:t>
            </a:r>
            <a:r>
              <a:rPr lang="bn-IN" sz="1600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যা-তা, যে-সে, যথা-তথা, তুমি-আমি, যেখানে-সেখানে।</a:t>
            </a:r>
            <a:endParaRPr lang="bn-IN" dirty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দুটি ক্রিয়াযোগে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দেখা-শোনা, যাওয়া-আসা, চলা-ফেরা, দেওয়া-থোয়া।</a:t>
            </a:r>
          </a:p>
          <a:p>
            <a:pPr>
              <a:lnSpc>
                <a:spcPct val="200000"/>
              </a:lnSpc>
            </a:pP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দুটি বিশেষণযোগে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ভালো-মন্দ, কম-বেশি, আসল-নকল, বাকি-বকেয়া।</a:t>
            </a:r>
          </a:p>
          <a:p>
            <a:pPr>
              <a:lnSpc>
                <a:spcPct val="200000"/>
              </a:lnSpc>
            </a:pPr>
            <a:r>
              <a:rPr lang="bn-IN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অলুক দ্বন্দ</a:t>
            </a:r>
            <a:r>
              <a:rPr lang="en-US" u="sng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dirty="0" smtClean="0">
                <a:latin typeface="Siyam Rupali ANSI" panose="02000000000000000000" pitchFamily="2" charset="0"/>
                <a:cs typeface="NikoshBAN" panose="02000000000000000000" pitchFamily="2" charset="0"/>
              </a:rPr>
              <a:t>যে দ্বন্দ সমাসে সমস্যমান পদের বিভক্তি লোপ হয়না তাকে অলুক দ্বন্দ বলে। যেমন- দুধে-ভাতে, জলে-স্থলে</a:t>
            </a:r>
            <a:r>
              <a:rPr lang="bn-IN" dirty="0">
                <a:latin typeface="Siyam Rupali ANSI" panose="02000000000000000000" pitchFamily="2" charset="0"/>
                <a:cs typeface="NikoshBAN" panose="02000000000000000000" pitchFamily="2" charset="0"/>
              </a:rPr>
              <a:t>.</a:t>
            </a:r>
            <a:endParaRPr lang="bn-IN" dirty="0" smtClean="0"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endParaRPr lang="bn-IN" dirty="0" smtClean="0">
              <a:solidFill>
                <a:schemeClr val="bg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1"/>
          <a:stretch/>
        </p:blipFill>
        <p:spPr>
          <a:xfrm>
            <a:off x="9982200" y="0"/>
            <a:ext cx="2182231" cy="896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555930" y="-179932"/>
            <a:ext cx="2261899" cy="12666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dirty="0">
                <a:solidFill>
                  <a:schemeClr val="tx1"/>
                </a:solidFill>
                <a:latin typeface="Siyam Rupali ANSI" panose="02000000000000000000" pitchFamily="2" charset="0"/>
                <a:cs typeface="NikoshBAN" panose="02000000000000000000" pitchFamily="2" charset="0"/>
              </a:rPr>
              <a:t>দ্বন্দ সমাস</a:t>
            </a:r>
            <a:endParaRPr lang="en-US" dirty="0">
              <a:solidFill>
                <a:schemeClr val="tx1"/>
              </a:solidFill>
              <a:latin typeface="Siyam Rupali ANSI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7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40"/>
    </mc:Choice>
    <mc:Fallback xmlns="">
      <p:transition spd="slow" advTm="34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.5|10.1|7.9|3.8|11.3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3|1.8|2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2.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9|7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|5.9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8|2.5|1.8|2.1|1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|7.4|5.4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6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3|6.4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451</Words>
  <Application>Microsoft Office PowerPoint</Application>
  <PresentationFormat>Widescreen</PresentationFormat>
  <Paragraphs>79</Paragraphs>
  <Slides>13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Siyam Rupali</vt:lpstr>
      <vt:lpstr>Siyam Rupali ANSI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*</cp:lastModifiedBy>
  <cp:revision>11</cp:revision>
  <dcterms:created xsi:type="dcterms:W3CDTF">2021-06-19T10:52:11Z</dcterms:created>
  <dcterms:modified xsi:type="dcterms:W3CDTF">2021-06-19T11:53:05Z</dcterms:modified>
</cp:coreProperties>
</file>