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82" r:id="rId4"/>
    <p:sldId id="258" r:id="rId5"/>
    <p:sldId id="260" r:id="rId6"/>
    <p:sldId id="280" r:id="rId7"/>
    <p:sldId id="262" r:id="rId8"/>
    <p:sldId id="263" r:id="rId9"/>
    <p:sldId id="264" r:id="rId10"/>
    <p:sldId id="265" r:id="rId11"/>
    <p:sldId id="281"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E79"/>
    <a:srgbClr val="5478C3"/>
    <a:srgbClr val="FF9900"/>
    <a:srgbClr val="F7BBBB"/>
    <a:srgbClr val="D6A2A2"/>
    <a:srgbClr val="DFB1BC"/>
    <a:srgbClr val="CC9900"/>
    <a:srgbClr val="D06098"/>
    <a:srgbClr val="D6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2" d="100"/>
          <a:sy n="82"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D41B6-20A2-45D4-98C7-008BD7F405B6}" type="datetimeFigureOut">
              <a:rPr lang="en-US" smtClean="0"/>
              <a:t>19-Jun-21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75A0A-7239-4B67-B4F2-FB7D8EFF6B24}" type="slidenum">
              <a:rPr lang="en-US" smtClean="0"/>
              <a:t>‹#›</a:t>
            </a:fld>
            <a:endParaRPr lang="en-US"/>
          </a:p>
        </p:txBody>
      </p:sp>
    </p:spTree>
    <p:extLst>
      <p:ext uri="{BB962C8B-B14F-4D97-AF65-F5344CB8AC3E}">
        <p14:creationId xmlns:p14="http://schemas.microsoft.com/office/powerpoint/2010/main" val="284680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Lesson declaration.</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5</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449D45D9-3AD2-4748-A634-901216FC7D2F}" type="datetime1">
              <a:rPr lang="en-US" smtClean="0"/>
              <a:t>19-Jun-21</a:t>
            </a:fld>
            <a:endParaRPr lang="en-US"/>
          </a:p>
        </p:txBody>
      </p:sp>
    </p:spTree>
    <p:extLst>
      <p:ext uri="{BB962C8B-B14F-4D97-AF65-F5344CB8AC3E}">
        <p14:creationId xmlns:p14="http://schemas.microsoft.com/office/powerpoint/2010/main" val="293577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The rules of exceptional use of tag</a:t>
            </a:r>
            <a:r>
              <a:rPr lang="en-US" baseline="0" dirty="0" smtClean="0"/>
              <a:t> question are shown here. Teacher may explain it if necessary.</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16</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938F8E14-02A9-4DC9-ADA5-A059E8614AE5}" type="datetime1">
              <a:rPr lang="en-US" smtClean="0"/>
              <a:t>19-Jun-21</a:t>
            </a:fld>
            <a:endParaRPr lang="en-US"/>
          </a:p>
        </p:txBody>
      </p:sp>
    </p:spTree>
    <p:extLst>
      <p:ext uri="{BB962C8B-B14F-4D97-AF65-F5344CB8AC3E}">
        <p14:creationId xmlns:p14="http://schemas.microsoft.com/office/powerpoint/2010/main" val="3393006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There are some words which seem</a:t>
            </a:r>
            <a:r>
              <a:rPr lang="en-US" baseline="0" dirty="0" smtClean="0"/>
              <a:t> to be affirmative but in tag question they are treated negatives. Teacher may explain it clearly.</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17</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6F42D0B1-04F2-468F-9824-A203C504E9FE}" type="datetime1">
              <a:rPr lang="en-US" smtClean="0"/>
              <a:t>19-Jun-21</a:t>
            </a:fld>
            <a:endParaRPr lang="en-US"/>
          </a:p>
        </p:txBody>
      </p:sp>
    </p:spTree>
    <p:extLst>
      <p:ext uri="{BB962C8B-B14F-4D97-AF65-F5344CB8AC3E}">
        <p14:creationId xmlns:p14="http://schemas.microsoft.com/office/powerpoint/2010/main" val="338041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Difference between a few, few, a little,</a:t>
            </a:r>
            <a:r>
              <a:rPr lang="en-US" baseline="0" dirty="0" smtClean="0"/>
              <a:t> little and something like this are shown in this slide.</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18</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2D959BC7-6A3F-456A-A55E-F57AA665DD69}" type="datetime1">
              <a:rPr lang="en-US" smtClean="0"/>
              <a:t>19-Jun-21</a:t>
            </a:fld>
            <a:endParaRPr lang="en-US"/>
          </a:p>
        </p:txBody>
      </p:sp>
    </p:spTree>
    <p:extLst>
      <p:ext uri="{BB962C8B-B14F-4D97-AF65-F5344CB8AC3E}">
        <p14:creationId xmlns:p14="http://schemas.microsoft.com/office/powerpoint/2010/main" val="3633617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‘Need’ is used as</a:t>
            </a:r>
            <a:r>
              <a:rPr lang="en-US" baseline="0" dirty="0" smtClean="0"/>
              <a:t> action verb but ‘need not’ is used as modal verb.</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19</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5471A2BD-4C3E-401B-9AE0-F1A186AF50BD}" type="datetime1">
              <a:rPr lang="en-US" smtClean="0"/>
              <a:t>19-Jun-21</a:t>
            </a:fld>
            <a:endParaRPr lang="en-US"/>
          </a:p>
        </p:txBody>
      </p:sp>
    </p:spTree>
    <p:extLst>
      <p:ext uri="{BB962C8B-B14F-4D97-AF65-F5344CB8AC3E}">
        <p14:creationId xmlns:p14="http://schemas.microsoft.com/office/powerpoint/2010/main" val="342239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If there is a complex</a:t>
            </a:r>
            <a:r>
              <a:rPr lang="en-US" baseline="0" dirty="0" smtClean="0"/>
              <a:t> sentence, students will have to follow the verb of principal clause. Teacher may make it clear to the students with the example above.</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20</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17EC80C0-6A26-4119-BF10-4FE3EB76BC28}" type="datetime1">
              <a:rPr lang="en-US" smtClean="0"/>
              <a:t>19-Jun-21</a:t>
            </a:fld>
            <a:endParaRPr lang="en-US"/>
          </a:p>
        </p:txBody>
      </p:sp>
    </p:spTree>
    <p:extLst>
      <p:ext uri="{BB962C8B-B14F-4D97-AF65-F5344CB8AC3E}">
        <p14:creationId xmlns:p14="http://schemas.microsoft.com/office/powerpoint/2010/main" val="250086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While adding tag with an imperative sentence,</a:t>
            </a:r>
            <a:r>
              <a:rPr lang="en-US" baseline="0" dirty="0" smtClean="0"/>
              <a:t> it indicates simple future . So ‘will you/won’t you’ is suggested to use.</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21</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DC556501-E5A9-4292-BBF9-BC3D926AC8C9}" type="datetime1">
              <a:rPr lang="en-US" smtClean="0"/>
              <a:t>19-Jun-21</a:t>
            </a:fld>
            <a:endParaRPr lang="en-US"/>
          </a:p>
        </p:txBody>
      </p:sp>
    </p:spTree>
    <p:extLst>
      <p:ext uri="{BB962C8B-B14F-4D97-AF65-F5344CB8AC3E}">
        <p14:creationId xmlns:p14="http://schemas.microsoft.com/office/powerpoint/2010/main" val="1133352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The differences between let me, let him, let them and let us are shown here. Teacher may explain it if necessary.</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22</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59CB5DD0-ADBF-4E86-91C1-B14B5DB16BC1}" type="datetime1">
              <a:rPr lang="en-US" smtClean="0"/>
              <a:t>19-Jun-21</a:t>
            </a:fld>
            <a:endParaRPr lang="en-US"/>
          </a:p>
        </p:txBody>
      </p:sp>
    </p:spTree>
    <p:extLst>
      <p:ext uri="{BB962C8B-B14F-4D97-AF65-F5344CB8AC3E}">
        <p14:creationId xmlns:p14="http://schemas.microsoft.com/office/powerpoint/2010/main" val="2148825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make some pairs to conduct this session .</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23</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4A34992D-7A83-4E53-8937-DB9A47399D2F}" type="datetime1">
              <a:rPr lang="en-US" smtClean="0"/>
              <a:t>19-Jun-21</a:t>
            </a:fld>
            <a:endParaRPr lang="en-US"/>
          </a:p>
        </p:txBody>
      </p:sp>
    </p:spTree>
    <p:extLst>
      <p:ext uri="{BB962C8B-B14F-4D97-AF65-F5344CB8AC3E}">
        <p14:creationId xmlns:p14="http://schemas.microsoft.com/office/powerpoint/2010/main" val="369941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Definition of tag question.</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7</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8E033902-8B88-4F78-9708-A37209025FA9}" type="datetime1">
              <a:rPr lang="en-US" smtClean="0"/>
              <a:t>19-Jun-21</a:t>
            </a:fld>
            <a:endParaRPr lang="en-US"/>
          </a:p>
        </p:txBody>
      </p:sp>
    </p:spTree>
    <p:extLst>
      <p:ext uri="{BB962C8B-B14F-4D97-AF65-F5344CB8AC3E}">
        <p14:creationId xmlns:p14="http://schemas.microsoft.com/office/powerpoint/2010/main" val="3125152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slide</a:t>
            </a:r>
            <a:r>
              <a:rPr lang="en-US" baseline="0" dirty="0" smtClean="0"/>
              <a:t> is to teach the operators of tag questions to the students.</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A911E6A2-AA3E-4B48-A2D8-B62A5AB27B0E}" type="datetime1">
              <a:rPr lang="en-US" smtClean="0"/>
              <a:t>19-Jun-21</a:t>
            </a:fld>
            <a:endParaRPr lang="en-US"/>
          </a:p>
        </p:txBody>
      </p:sp>
    </p:spTree>
    <p:extLst>
      <p:ext uri="{BB962C8B-B14F-4D97-AF65-F5344CB8AC3E}">
        <p14:creationId xmlns:p14="http://schemas.microsoft.com/office/powerpoint/2010/main" val="338619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Tag or contraction forms of the operators.</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9</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79C6E9E5-09CD-4EE8-88C0-3BCB9F533816}" type="datetime1">
              <a:rPr lang="en-US" smtClean="0"/>
              <a:t>19-Jun-21</a:t>
            </a:fld>
            <a:endParaRPr lang="en-US"/>
          </a:p>
        </p:txBody>
      </p:sp>
    </p:spTree>
    <p:extLst>
      <p:ext uri="{BB962C8B-B14F-4D97-AF65-F5344CB8AC3E}">
        <p14:creationId xmlns:p14="http://schemas.microsoft.com/office/powerpoint/2010/main" val="43907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First teacher may show the picture and</a:t>
            </a:r>
            <a:r>
              <a:rPr lang="en-US" baseline="0" dirty="0" smtClean="0"/>
              <a:t> sentence to ask tag to the students then he can show the answer to check.</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10</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F5F27BAB-BD74-4816-B65B-A6D1857EE7EF}" type="datetime1">
              <a:rPr lang="en-US" smtClean="0"/>
              <a:t>19-Jun-21</a:t>
            </a:fld>
            <a:endParaRPr lang="en-US"/>
          </a:p>
        </p:txBody>
      </p:sp>
    </p:spTree>
    <p:extLst>
      <p:ext uri="{BB962C8B-B14F-4D97-AF65-F5344CB8AC3E}">
        <p14:creationId xmlns:p14="http://schemas.microsoft.com/office/powerpoint/2010/main" val="3549276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a:t>
            </a:r>
            <a:r>
              <a:rPr lang="en-US" baseline="0" dirty="0" smtClean="0"/>
              <a:t> may ask orally or written to get answers from the learners as class activities.</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12</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9AD28207-1814-41EC-B8F1-08B4DF6A5B84}" type="datetime1">
              <a:rPr lang="en-US" smtClean="0"/>
              <a:t>19-Jun-21</a:t>
            </a:fld>
            <a:endParaRPr lang="en-US"/>
          </a:p>
        </p:txBody>
      </p:sp>
    </p:spTree>
    <p:extLst>
      <p:ext uri="{BB962C8B-B14F-4D97-AF65-F5344CB8AC3E}">
        <p14:creationId xmlns:p14="http://schemas.microsoft.com/office/powerpoint/2010/main" val="102867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picture and</a:t>
            </a:r>
            <a:r>
              <a:rPr lang="en-US" baseline="0" dirty="0" smtClean="0"/>
              <a:t> sentence to ask tag to the students then he can show the answer to check.</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13</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2EF5825A-F2A1-4B45-8BF9-2BF06325400E}" type="datetime1">
              <a:rPr lang="en-US" smtClean="0"/>
              <a:t>19-Jun-21</a:t>
            </a:fld>
            <a:endParaRPr lang="en-US"/>
          </a:p>
        </p:txBody>
      </p:sp>
    </p:spTree>
    <p:extLst>
      <p:ext uri="{BB962C8B-B14F-4D97-AF65-F5344CB8AC3E}">
        <p14:creationId xmlns:p14="http://schemas.microsoft.com/office/powerpoint/2010/main" val="243101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Exceptional use f</a:t>
            </a:r>
            <a:r>
              <a:rPr lang="en-US" baseline="0" dirty="0" smtClean="0"/>
              <a:t> tag</a:t>
            </a:r>
            <a:r>
              <a:rPr lang="en-US" dirty="0" smtClean="0"/>
              <a:t> begins from here.</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14</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EA06934B-C0DC-4F47-9FCD-096930BB1D66}" type="datetime1">
              <a:rPr lang="en-US" smtClean="0"/>
              <a:t>19-Jun-21</a:t>
            </a:fld>
            <a:endParaRPr lang="en-US"/>
          </a:p>
        </p:txBody>
      </p:sp>
    </p:spTree>
    <p:extLst>
      <p:ext uri="{BB962C8B-B14F-4D97-AF65-F5344CB8AC3E}">
        <p14:creationId xmlns:p14="http://schemas.microsoft.com/office/powerpoint/2010/main" val="733932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Exceptional use of tag question.</a:t>
            </a:r>
            <a:endParaRPr lang="en-US" dirty="0"/>
          </a:p>
        </p:txBody>
      </p:sp>
      <p:sp>
        <p:nvSpPr>
          <p:cNvPr id="4" name="Slide Number Placeholder 3"/>
          <p:cNvSpPr>
            <a:spLocks noGrp="1"/>
          </p:cNvSpPr>
          <p:nvPr>
            <p:ph type="sldNum" sz="quarter" idx="10"/>
          </p:nvPr>
        </p:nvSpPr>
        <p:spPr/>
        <p:txBody>
          <a:bodyPr/>
          <a:lstStyle/>
          <a:p>
            <a:fld id="{A09D3FA6-4030-4184-A74E-59FBA4F32736}" type="slidenum">
              <a:rPr lang="en-US" smtClean="0"/>
              <a:t>15</a:t>
            </a:fld>
            <a:endParaRPr lang="en-US"/>
          </a:p>
        </p:txBody>
      </p:sp>
      <p:sp>
        <p:nvSpPr>
          <p:cNvPr id="5" name="Footer Placeholder 4"/>
          <p:cNvSpPr>
            <a:spLocks noGrp="1"/>
          </p:cNvSpPr>
          <p:nvPr>
            <p:ph type="ftr" sz="quarter" idx="11"/>
          </p:nvPr>
        </p:nvSpPr>
        <p:spPr/>
        <p:txBody>
          <a:bodyPr/>
          <a:lstStyle/>
          <a:p>
            <a:endParaRPr lang="en-US"/>
          </a:p>
        </p:txBody>
      </p:sp>
      <p:sp>
        <p:nvSpPr>
          <p:cNvPr id="6" name="Date Placeholder 5"/>
          <p:cNvSpPr>
            <a:spLocks noGrp="1"/>
          </p:cNvSpPr>
          <p:nvPr>
            <p:ph type="dt" idx="12"/>
          </p:nvPr>
        </p:nvSpPr>
        <p:spPr/>
        <p:txBody>
          <a:bodyPr/>
          <a:lstStyle/>
          <a:p>
            <a:fld id="{1D9A9ED1-232D-45C3-9095-A21B3F9865D1}" type="datetime1">
              <a:rPr lang="en-US" smtClean="0"/>
              <a:t>19-Jun-21</a:t>
            </a:fld>
            <a:endParaRPr lang="en-US"/>
          </a:p>
        </p:txBody>
      </p:sp>
    </p:spTree>
    <p:extLst>
      <p:ext uri="{BB962C8B-B14F-4D97-AF65-F5344CB8AC3E}">
        <p14:creationId xmlns:p14="http://schemas.microsoft.com/office/powerpoint/2010/main" val="1620149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B2BC58-4C1E-46F5-AD0E-4D039DC697E5}" type="datetimeFigureOut">
              <a:rPr lang="en-US" smtClean="0"/>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286881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2BC58-4C1E-46F5-AD0E-4D039DC697E5}" type="datetimeFigureOut">
              <a:rPr lang="en-US" smtClean="0"/>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280838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2BC58-4C1E-46F5-AD0E-4D039DC697E5}" type="datetimeFigureOut">
              <a:rPr lang="en-US" smtClean="0"/>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2ACDB-0017-42A1-A43C-89317D6E893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59623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2BC58-4C1E-46F5-AD0E-4D039DC697E5}" type="datetimeFigureOut">
              <a:rPr lang="en-US" smtClean="0"/>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2481371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2BC58-4C1E-46F5-AD0E-4D039DC697E5}" type="datetimeFigureOut">
              <a:rPr lang="en-US" smtClean="0"/>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2ACDB-0017-42A1-A43C-89317D6E893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6701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2BC58-4C1E-46F5-AD0E-4D039DC697E5}" type="datetimeFigureOut">
              <a:rPr lang="en-US" smtClean="0"/>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3581647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2BC58-4C1E-46F5-AD0E-4D039DC697E5}" type="datetimeFigureOut">
              <a:rPr lang="en-US" smtClean="0"/>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102274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2BC58-4C1E-46F5-AD0E-4D039DC697E5}" type="datetimeFigureOut">
              <a:rPr lang="en-US" smtClean="0"/>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243219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B2BC58-4C1E-46F5-AD0E-4D039DC697E5}" type="datetimeFigureOut">
              <a:rPr lang="en-US" smtClean="0"/>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385391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B2BC58-4C1E-46F5-AD0E-4D039DC697E5}" type="datetimeFigureOut">
              <a:rPr lang="en-US" smtClean="0"/>
              <a:t>19-Jun-21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384472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B2BC58-4C1E-46F5-AD0E-4D039DC697E5}" type="datetimeFigureOut">
              <a:rPr lang="en-US" smtClean="0"/>
              <a:t>19-Jun-21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4137216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B2BC58-4C1E-46F5-AD0E-4D039DC697E5}" type="datetimeFigureOut">
              <a:rPr lang="en-US" smtClean="0"/>
              <a:t>19-Jun-21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182022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B2BC58-4C1E-46F5-AD0E-4D039DC697E5}" type="datetimeFigureOut">
              <a:rPr lang="en-US" smtClean="0"/>
              <a:t>19-Jun-21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278931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2BC58-4C1E-46F5-AD0E-4D039DC697E5}" type="datetimeFigureOut">
              <a:rPr lang="en-US" smtClean="0"/>
              <a:t>19-Jun-21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248672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2BC58-4C1E-46F5-AD0E-4D039DC697E5}" type="datetimeFigureOut">
              <a:rPr lang="en-US" smtClean="0"/>
              <a:t>19-Jun-21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317418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B2BC58-4C1E-46F5-AD0E-4D039DC697E5}" type="datetimeFigureOut">
              <a:rPr lang="en-US" smtClean="0"/>
              <a:t>19-Jun-21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2ACDB-0017-42A1-A43C-89317D6E8930}" type="slidenum">
              <a:rPr lang="en-US" smtClean="0"/>
              <a:t>‹#›</a:t>
            </a:fld>
            <a:endParaRPr lang="en-US"/>
          </a:p>
        </p:txBody>
      </p:sp>
    </p:spTree>
    <p:extLst>
      <p:ext uri="{BB962C8B-B14F-4D97-AF65-F5344CB8AC3E}">
        <p14:creationId xmlns:p14="http://schemas.microsoft.com/office/powerpoint/2010/main" val="246881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9B2BC58-4C1E-46F5-AD0E-4D039DC697E5}" type="datetimeFigureOut">
              <a:rPr lang="en-US" smtClean="0"/>
              <a:t>19-Jun-21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142ACDB-0017-42A1-A43C-89317D6E8930}" type="slidenum">
              <a:rPr lang="en-US" smtClean="0"/>
              <a:t>‹#›</a:t>
            </a:fld>
            <a:endParaRPr lang="en-US"/>
          </a:p>
        </p:txBody>
      </p:sp>
    </p:spTree>
    <p:extLst>
      <p:ext uri="{BB962C8B-B14F-4D97-AF65-F5344CB8AC3E}">
        <p14:creationId xmlns:p14="http://schemas.microsoft.com/office/powerpoint/2010/main" val="4242136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29706" y="2206745"/>
            <a:ext cx="6705600" cy="1862048"/>
          </a:xfrm>
          <a:prstGeom prst="rect">
            <a:avLst/>
          </a:prstGeom>
          <a:noFill/>
        </p:spPr>
        <p:txBody>
          <a:bodyPr wrap="square" rtlCol="0">
            <a:spAutoFit/>
          </a:bodyPr>
          <a:lstStyle/>
          <a:p>
            <a:r>
              <a:rPr lang="en-US" sz="11500" dirty="0" smtClean="0">
                <a:solidFill>
                  <a:schemeClr val="accent1">
                    <a:lumMod val="20000"/>
                    <a:lumOff val="80000"/>
                  </a:schemeClr>
                </a:solidFill>
              </a:rPr>
              <a:t>welcome</a:t>
            </a:r>
            <a:endParaRPr lang="en-US" sz="11500" dirty="0">
              <a:solidFill>
                <a:schemeClr val="accent1">
                  <a:lumMod val="20000"/>
                  <a:lumOff val="80000"/>
                </a:schemeClr>
              </a:solidFill>
            </a:endParaRPr>
          </a:p>
        </p:txBody>
      </p:sp>
      <p:pic>
        <p:nvPicPr>
          <p:cNvPr id="3" name="Picture 2"/>
          <p:cNvPicPr>
            <a:picLocks noChangeAspect="1"/>
          </p:cNvPicPr>
          <p:nvPr/>
        </p:nvPicPr>
        <p:blipFill>
          <a:blip r:embed="rId2"/>
          <a:stretch>
            <a:fillRect/>
          </a:stretch>
        </p:blipFill>
        <p:spPr>
          <a:xfrm>
            <a:off x="1453662" y="879231"/>
            <a:ext cx="7734300" cy="4923692"/>
          </a:xfrm>
          <a:prstGeom prst="rect">
            <a:avLst/>
          </a:prstGeom>
        </p:spPr>
      </p:pic>
      <p:sp>
        <p:nvSpPr>
          <p:cNvPr id="4" name="TextBox 3"/>
          <p:cNvSpPr txBox="1"/>
          <p:nvPr/>
        </p:nvSpPr>
        <p:spPr>
          <a:xfrm>
            <a:off x="2523391" y="1189045"/>
            <a:ext cx="5808786" cy="707886"/>
          </a:xfrm>
          <a:prstGeom prst="rect">
            <a:avLst/>
          </a:prstGeom>
          <a:solidFill>
            <a:srgbClr val="FF0000"/>
          </a:solidFill>
        </p:spPr>
        <p:txBody>
          <a:bodyPr wrap="square" rtlCol="0">
            <a:spAutoFit/>
          </a:bodyPr>
          <a:lstStyle/>
          <a:p>
            <a:r>
              <a:rPr lang="en-US" sz="4000" b="1" dirty="0" smtClean="0"/>
              <a:t>              WELCOME </a:t>
            </a:r>
            <a:endParaRPr lang="en-US" sz="4000" b="1" dirty="0"/>
          </a:p>
        </p:txBody>
      </p:sp>
    </p:spTree>
    <p:extLst>
      <p:ext uri="{BB962C8B-B14F-4D97-AF65-F5344CB8AC3E}">
        <p14:creationId xmlns:p14="http://schemas.microsoft.com/office/powerpoint/2010/main" val="17020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4547" y="5949709"/>
            <a:ext cx="8857397"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spc="-100" dirty="0">
                <a:solidFill>
                  <a:schemeClr val="bg1"/>
                </a:solidFill>
                <a:latin typeface="Book Antiqua" pitchFamily="18" charset="0"/>
              </a:rPr>
              <a:t>         </a:t>
            </a:r>
            <a:r>
              <a:rPr lang="en-US" sz="3200" b="1" spc="-100" dirty="0" err="1">
                <a:solidFill>
                  <a:schemeClr val="bg1"/>
                </a:solidFill>
                <a:latin typeface="Book Antiqua" pitchFamily="18" charset="0"/>
              </a:rPr>
              <a:t>Mahbuba</a:t>
            </a:r>
            <a:r>
              <a:rPr lang="en-US" sz="3200" b="1" spc="-100" dirty="0">
                <a:solidFill>
                  <a:schemeClr val="bg1"/>
                </a:solidFill>
                <a:latin typeface="Book Antiqua" pitchFamily="18" charset="0"/>
              </a:rPr>
              <a:t> was our good friend, </a:t>
            </a:r>
          </a:p>
        </p:txBody>
      </p:sp>
      <p:sp>
        <p:nvSpPr>
          <p:cNvPr id="6" name="TextBox 5"/>
          <p:cNvSpPr txBox="1"/>
          <p:nvPr/>
        </p:nvSpPr>
        <p:spPr>
          <a:xfrm>
            <a:off x="7924800" y="5968558"/>
            <a:ext cx="2362200" cy="584775"/>
          </a:xfrm>
          <a:prstGeom prst="rect">
            <a:avLst/>
          </a:prstGeom>
          <a:noFill/>
        </p:spPr>
        <p:txBody>
          <a:bodyPr wrap="square" rtlCol="0">
            <a:spAutoFit/>
          </a:bodyPr>
          <a:lstStyle/>
          <a:p>
            <a:r>
              <a:rPr lang="en-US" sz="3200" b="1" spc="-100" dirty="0">
                <a:solidFill>
                  <a:schemeClr val="bg1"/>
                </a:solidFill>
                <a:latin typeface="Book Antiqua" pitchFamily="18" charset="0"/>
              </a:rPr>
              <a:t> </a:t>
            </a:r>
            <a:r>
              <a:rPr lang="en-US" sz="3200" b="1" u="sng" spc="-100" dirty="0">
                <a:solidFill>
                  <a:schemeClr val="bg1"/>
                </a:solidFill>
                <a:latin typeface="Book Antiqua" pitchFamily="18" charset="0"/>
              </a:rPr>
              <a:t>wasn’t she?</a:t>
            </a:r>
            <a:endParaRPr lang="en-US" sz="3200" u="sng" dirty="0"/>
          </a:p>
        </p:txBody>
      </p:sp>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a14:imgEffect>
                      <a14:brightnessContrast bright="13000" contrast="44000"/>
                    </a14:imgEffect>
                  </a14:imgLayer>
                </a14:imgProps>
              </a:ext>
              <a:ext uri="{28A0092B-C50C-407E-A947-70E740481C1C}">
                <a14:useLocalDpi xmlns:a14="http://schemas.microsoft.com/office/drawing/2010/main" val="0"/>
              </a:ext>
            </a:extLst>
          </a:blip>
          <a:srcRect l="1493" t="11250" r="1642" b="10774"/>
          <a:stretch/>
        </p:blipFill>
        <p:spPr>
          <a:xfrm>
            <a:off x="1249681" y="152401"/>
            <a:ext cx="9282264" cy="5667829"/>
          </a:xfrm>
          <a:prstGeom prst="rect">
            <a:avLst/>
          </a:prstGeom>
        </p:spPr>
      </p:pic>
    </p:spTree>
    <p:extLst>
      <p:ext uri="{BB962C8B-B14F-4D97-AF65-F5344CB8AC3E}">
        <p14:creationId xmlns:p14="http://schemas.microsoft.com/office/powerpoint/2010/main" val="86833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49448" y="-35697"/>
            <a:ext cx="7981950" cy="7975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smtClean="0"/>
              <a:t>How to form a tag question</a:t>
            </a:r>
            <a:endParaRPr lang="en-US" sz="3600" dirty="0"/>
          </a:p>
        </p:txBody>
      </p:sp>
      <p:sp>
        <p:nvSpPr>
          <p:cNvPr id="8" name="Freeform 7"/>
          <p:cNvSpPr/>
          <p:nvPr/>
        </p:nvSpPr>
        <p:spPr>
          <a:xfrm>
            <a:off x="1803401" y="800628"/>
            <a:ext cx="1352020" cy="1931459"/>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4">
              <a:lumMod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50" tIns="695061" rIns="19050" bIns="695060" numCol="1" spcCol="1270" anchor="ctr" anchorCtr="0">
            <a:noAutofit/>
          </a:bodyPr>
          <a:lstStyle/>
          <a:p>
            <a:pPr lvl="0" algn="ctr" defTabSz="1333500">
              <a:lnSpc>
                <a:spcPct val="90000"/>
              </a:lnSpc>
              <a:spcBef>
                <a:spcPct val="0"/>
              </a:spcBef>
              <a:spcAft>
                <a:spcPct val="35000"/>
              </a:spcAft>
            </a:pPr>
            <a:r>
              <a:rPr lang="en-US" sz="3000" kern="1200" dirty="0" smtClean="0"/>
              <a:t>01.</a:t>
            </a:r>
            <a:endParaRPr lang="en-US" sz="3000" kern="1200" dirty="0"/>
          </a:p>
        </p:txBody>
      </p:sp>
      <p:sp>
        <p:nvSpPr>
          <p:cNvPr id="9" name="Freeform 8"/>
          <p:cNvSpPr/>
          <p:nvPr/>
        </p:nvSpPr>
        <p:spPr>
          <a:xfrm>
            <a:off x="3155420" y="797544"/>
            <a:ext cx="6775979" cy="125544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solidFill>
            <a:srgbClr val="CC9900">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0" tIns="83511" rIns="83511" bIns="83511"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Structure in positive statement </a:t>
            </a:r>
            <a:endParaRPr lang="en-US" sz="3500" kern="1200" dirty="0"/>
          </a:p>
          <a:p>
            <a:pPr marL="285750" lvl="1" indent="-285750" algn="l" defTabSz="1555750">
              <a:lnSpc>
                <a:spcPct val="90000"/>
              </a:lnSpc>
              <a:spcBef>
                <a:spcPct val="0"/>
              </a:spcBef>
              <a:spcAft>
                <a:spcPct val="15000"/>
              </a:spcAft>
              <a:buChar char="••"/>
            </a:pPr>
            <a:r>
              <a:rPr lang="en-US" sz="3500" kern="1200" dirty="0" err="1" smtClean="0"/>
              <a:t>Hv</a:t>
            </a:r>
            <a:r>
              <a:rPr lang="en-US" sz="3500" kern="1200" dirty="0" smtClean="0"/>
              <a:t>.+</a:t>
            </a:r>
            <a:r>
              <a:rPr lang="en-US" sz="3500" kern="1200" dirty="0" err="1" smtClean="0"/>
              <a:t>neg+sub</a:t>
            </a:r>
            <a:r>
              <a:rPr lang="en-US" sz="3500" kern="1200" dirty="0" smtClean="0"/>
              <a:t>.?</a:t>
            </a:r>
            <a:endParaRPr lang="en-US" sz="3500" kern="1200" dirty="0"/>
          </a:p>
        </p:txBody>
      </p:sp>
      <p:sp>
        <p:nvSpPr>
          <p:cNvPr id="10" name="Freeform 9"/>
          <p:cNvSpPr/>
          <p:nvPr/>
        </p:nvSpPr>
        <p:spPr>
          <a:xfrm>
            <a:off x="1803401" y="2199084"/>
            <a:ext cx="1352020" cy="1931458"/>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tx2">
              <a:lumMod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50" tIns="695060" rIns="19050" bIns="695060" numCol="1" spcCol="1270" anchor="ctr" anchorCtr="0">
            <a:noAutofit/>
          </a:bodyPr>
          <a:lstStyle/>
          <a:p>
            <a:pPr lvl="0" algn="ctr" defTabSz="1333500">
              <a:lnSpc>
                <a:spcPct val="90000"/>
              </a:lnSpc>
              <a:spcBef>
                <a:spcPct val="0"/>
              </a:spcBef>
              <a:spcAft>
                <a:spcPct val="35000"/>
              </a:spcAft>
            </a:pPr>
            <a:r>
              <a:rPr lang="en-US" sz="3000" kern="1200" dirty="0" smtClean="0"/>
              <a:t>example</a:t>
            </a:r>
            <a:endParaRPr lang="en-US" sz="3000" kern="1200" dirty="0"/>
          </a:p>
        </p:txBody>
      </p:sp>
      <p:sp>
        <p:nvSpPr>
          <p:cNvPr id="11" name="Freeform 10"/>
          <p:cNvSpPr/>
          <p:nvPr/>
        </p:nvSpPr>
        <p:spPr>
          <a:xfrm>
            <a:off x="3155419" y="2247547"/>
            <a:ext cx="6775979" cy="125544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solidFill>
            <a:schemeClr val="tx2">
              <a:lumMod val="5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0" tIns="83511" rIns="83511" bIns="83511"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err="1" smtClean="0"/>
              <a:t>Hasan</a:t>
            </a:r>
            <a:r>
              <a:rPr lang="en-US" sz="3500" kern="1200" dirty="0" smtClean="0"/>
              <a:t> is a truthful boy, isn’t he?</a:t>
            </a:r>
            <a:endParaRPr lang="en-US" sz="3500" kern="1200" dirty="0"/>
          </a:p>
          <a:p>
            <a:pPr marL="285750" lvl="1" indent="-285750" algn="l" defTabSz="1555750">
              <a:lnSpc>
                <a:spcPct val="90000"/>
              </a:lnSpc>
              <a:spcBef>
                <a:spcPct val="0"/>
              </a:spcBef>
              <a:spcAft>
                <a:spcPct val="15000"/>
              </a:spcAft>
              <a:buChar char="••"/>
            </a:pPr>
            <a:r>
              <a:rPr lang="en-US" sz="3500" kern="1200" dirty="0" err="1" smtClean="0"/>
              <a:t>Shima</a:t>
            </a:r>
            <a:r>
              <a:rPr lang="en-US" sz="3500" kern="1200" dirty="0" smtClean="0"/>
              <a:t> has nine dolls, hasn’t she?</a:t>
            </a:r>
            <a:endParaRPr lang="en-US" sz="3500" kern="1200" dirty="0"/>
          </a:p>
        </p:txBody>
      </p:sp>
      <p:sp>
        <p:nvSpPr>
          <p:cNvPr id="12" name="Freeform 11"/>
          <p:cNvSpPr/>
          <p:nvPr/>
        </p:nvSpPr>
        <p:spPr>
          <a:xfrm>
            <a:off x="1803401" y="3574388"/>
            <a:ext cx="1352020" cy="1931458"/>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rgbClr val="9933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50" tIns="695060" rIns="19050" bIns="695060" numCol="1" spcCol="1270" anchor="ctr" anchorCtr="0">
            <a:noAutofit/>
          </a:bodyPr>
          <a:lstStyle/>
          <a:p>
            <a:pPr lvl="0" algn="ctr" defTabSz="1333500">
              <a:lnSpc>
                <a:spcPct val="90000"/>
              </a:lnSpc>
              <a:spcBef>
                <a:spcPct val="0"/>
              </a:spcBef>
              <a:spcAft>
                <a:spcPct val="35000"/>
              </a:spcAft>
            </a:pPr>
            <a:r>
              <a:rPr lang="en-US" sz="3000" kern="1200" dirty="0" smtClean="0"/>
              <a:t>02. </a:t>
            </a:r>
            <a:endParaRPr lang="en-US" sz="3000" kern="1200" dirty="0"/>
          </a:p>
        </p:txBody>
      </p:sp>
      <p:sp>
        <p:nvSpPr>
          <p:cNvPr id="13" name="Freeform 12"/>
          <p:cNvSpPr/>
          <p:nvPr/>
        </p:nvSpPr>
        <p:spPr>
          <a:xfrm>
            <a:off x="3155419" y="3587751"/>
            <a:ext cx="6775979" cy="125544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solidFill>
            <a:srgbClr val="993300">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0" tIns="83511" rIns="83511" bIns="83511"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Structure in negative statement</a:t>
            </a:r>
            <a:endParaRPr lang="en-US" sz="3500" kern="1200" dirty="0"/>
          </a:p>
          <a:p>
            <a:pPr marL="285750" lvl="1" indent="-285750" algn="l" defTabSz="1555750">
              <a:lnSpc>
                <a:spcPct val="90000"/>
              </a:lnSpc>
              <a:spcBef>
                <a:spcPct val="0"/>
              </a:spcBef>
              <a:spcAft>
                <a:spcPct val="15000"/>
              </a:spcAft>
              <a:buChar char="••"/>
            </a:pPr>
            <a:r>
              <a:rPr lang="en-US" sz="3500" kern="1200" dirty="0" err="1" smtClean="0"/>
              <a:t>Hv</a:t>
            </a:r>
            <a:r>
              <a:rPr lang="en-US" sz="3500" kern="1200" dirty="0" smtClean="0"/>
              <a:t>.+sub.?</a:t>
            </a:r>
            <a:endParaRPr lang="en-US" sz="3500" kern="1200" dirty="0"/>
          </a:p>
        </p:txBody>
      </p:sp>
      <p:sp>
        <p:nvSpPr>
          <p:cNvPr id="14" name="Freeform 13"/>
          <p:cNvSpPr/>
          <p:nvPr/>
        </p:nvSpPr>
        <p:spPr>
          <a:xfrm>
            <a:off x="1803401" y="4972843"/>
            <a:ext cx="1352020" cy="1931458"/>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a:solidFill>
            <a:schemeClr val="accent2">
              <a:lumMod val="20000"/>
              <a:lumOff val="8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050" tIns="695060" rIns="19050" bIns="695060" numCol="1" spcCol="1270" anchor="ctr" anchorCtr="0">
            <a:noAutofit/>
          </a:bodyPr>
          <a:lstStyle/>
          <a:p>
            <a:pPr lvl="0" algn="ctr" defTabSz="1333500">
              <a:lnSpc>
                <a:spcPct val="90000"/>
              </a:lnSpc>
              <a:spcBef>
                <a:spcPct val="0"/>
              </a:spcBef>
              <a:spcAft>
                <a:spcPct val="35000"/>
              </a:spcAft>
            </a:pPr>
            <a:r>
              <a:rPr lang="en-US" sz="3000" kern="1200" dirty="0" smtClean="0"/>
              <a:t>02. </a:t>
            </a:r>
            <a:endParaRPr lang="en-US" sz="3000" kern="1200" dirty="0"/>
          </a:p>
        </p:txBody>
      </p:sp>
      <p:sp>
        <p:nvSpPr>
          <p:cNvPr id="15" name="Freeform 14"/>
          <p:cNvSpPr/>
          <p:nvPr/>
        </p:nvSpPr>
        <p:spPr>
          <a:xfrm>
            <a:off x="3155419" y="4972843"/>
            <a:ext cx="6775979" cy="1255447"/>
          </a:xfrm>
          <a:custGeom>
            <a:avLst/>
            <a:gdLst>
              <a:gd name="connsiteX0" fmla="*/ 209245 w 1255447"/>
              <a:gd name="connsiteY0" fmla="*/ 0 h 6775979"/>
              <a:gd name="connsiteX1" fmla="*/ 1046202 w 1255447"/>
              <a:gd name="connsiteY1" fmla="*/ 0 h 6775979"/>
              <a:gd name="connsiteX2" fmla="*/ 1255447 w 1255447"/>
              <a:gd name="connsiteY2" fmla="*/ 209245 h 6775979"/>
              <a:gd name="connsiteX3" fmla="*/ 1255447 w 1255447"/>
              <a:gd name="connsiteY3" fmla="*/ 6775979 h 6775979"/>
              <a:gd name="connsiteX4" fmla="*/ 1255447 w 1255447"/>
              <a:gd name="connsiteY4" fmla="*/ 6775979 h 6775979"/>
              <a:gd name="connsiteX5" fmla="*/ 0 w 1255447"/>
              <a:gd name="connsiteY5" fmla="*/ 6775979 h 6775979"/>
              <a:gd name="connsiteX6" fmla="*/ 0 w 1255447"/>
              <a:gd name="connsiteY6" fmla="*/ 6775979 h 6775979"/>
              <a:gd name="connsiteX7" fmla="*/ 0 w 1255447"/>
              <a:gd name="connsiteY7" fmla="*/ 209245 h 6775979"/>
              <a:gd name="connsiteX8" fmla="*/ 209245 w 1255447"/>
              <a:gd name="connsiteY8" fmla="*/ 0 h 677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775979">
                <a:moveTo>
                  <a:pt x="1255447" y="1129352"/>
                </a:moveTo>
                <a:lnTo>
                  <a:pt x="1255447" y="5646627"/>
                </a:lnTo>
                <a:cubicBezTo>
                  <a:pt x="1255447" y="6270350"/>
                  <a:pt x="1238090" y="6775976"/>
                  <a:pt x="1216678" y="6775976"/>
                </a:cubicBezTo>
                <a:lnTo>
                  <a:pt x="0" y="6775976"/>
                </a:lnTo>
                <a:lnTo>
                  <a:pt x="0" y="6775976"/>
                </a:lnTo>
                <a:lnTo>
                  <a:pt x="0" y="3"/>
                </a:lnTo>
                <a:lnTo>
                  <a:pt x="0" y="3"/>
                </a:lnTo>
                <a:lnTo>
                  <a:pt x="1216678" y="3"/>
                </a:lnTo>
                <a:cubicBezTo>
                  <a:pt x="1238090" y="3"/>
                  <a:pt x="1255447" y="505629"/>
                  <a:pt x="1255447" y="1129352"/>
                </a:cubicBezTo>
                <a:close/>
              </a:path>
            </a:pathLst>
          </a:custGeom>
          <a:solidFill>
            <a:schemeClr val="accent2">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48920" tIns="83511" rIns="83511" bIns="83511"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She is not my sister, is she?</a:t>
            </a:r>
            <a:endParaRPr lang="en-US" sz="3500" kern="1200" dirty="0"/>
          </a:p>
          <a:p>
            <a:pPr marL="285750" lvl="1" indent="-285750" algn="l" defTabSz="1555750">
              <a:lnSpc>
                <a:spcPct val="90000"/>
              </a:lnSpc>
              <a:spcBef>
                <a:spcPct val="0"/>
              </a:spcBef>
              <a:spcAft>
                <a:spcPct val="15000"/>
              </a:spcAft>
              <a:buChar char="••"/>
            </a:pPr>
            <a:r>
              <a:rPr lang="en-US" sz="3500" kern="1200" dirty="0" smtClean="0"/>
              <a:t>They are not playing, are they?</a:t>
            </a:r>
            <a:endParaRPr lang="en-US" sz="3500" kern="1200" dirty="0"/>
          </a:p>
        </p:txBody>
      </p:sp>
    </p:spTree>
    <p:extLst>
      <p:ext uri="{BB962C8B-B14F-4D97-AF65-F5344CB8AC3E}">
        <p14:creationId xmlns:p14="http://schemas.microsoft.com/office/powerpoint/2010/main" val="29979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up)">
                                      <p:cBhvr>
                                        <p:cTn id="31" dur="500"/>
                                        <p:tgtEl>
                                          <p:spTgt spid="1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ppt_y</p:attrName>
                                        </p:attrNameLst>
                                      </p:cBhvr>
                                      <p:tavLst>
                                        <p:tav tm="0">
                                          <p:val>
                                            <p:strVal val="#ppt_y+#ppt_h*1.125000"/>
                                          </p:val>
                                        </p:tav>
                                        <p:tav tm="100000">
                                          <p:val>
                                            <p:strVal val="#ppt_y"/>
                                          </p:val>
                                        </p:tav>
                                      </p:tavLst>
                                    </p:anim>
                                    <p:animEffect transition="in" filter="wipe(up)">
                                      <p:cBhvr>
                                        <p:cTn id="40" dur="500"/>
                                        <p:tgtEl>
                                          <p:spTgt spid="14"/>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ox(in)">
                                      <p:cBhvr>
                                        <p:cTn id="4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14600" y="457200"/>
            <a:ext cx="6934200" cy="685800"/>
          </a:xfrm>
          <a:prstGeom prst="ellipse">
            <a:avLst/>
          </a:prstGeom>
          <a:solidFill>
            <a:schemeClr val="bg2">
              <a:lumMod val="40000"/>
              <a:lumOff val="60000"/>
              <a:alpha val="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a:solidFill>
                  <a:srgbClr val="FF0000"/>
                </a:solidFill>
                <a:latin typeface="Book Antiqua" pitchFamily="18" charset="0"/>
              </a:rPr>
              <a:t>Add tag to the following</a:t>
            </a:r>
          </a:p>
        </p:txBody>
      </p:sp>
      <p:sp>
        <p:nvSpPr>
          <p:cNvPr id="3" name="TextBox 2"/>
          <p:cNvSpPr txBox="1"/>
          <p:nvPr/>
        </p:nvSpPr>
        <p:spPr>
          <a:xfrm>
            <a:off x="1828800" y="1447800"/>
            <a:ext cx="8610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1. </a:t>
            </a:r>
            <a:r>
              <a:rPr lang="en-US" sz="2800" b="1" dirty="0" err="1">
                <a:solidFill>
                  <a:schemeClr val="bg1"/>
                </a:solidFill>
                <a:latin typeface="Book Antiqua" pitchFamily="18" charset="0"/>
              </a:rPr>
              <a:t>Rubina</a:t>
            </a:r>
            <a:r>
              <a:rPr lang="en-US" sz="2800" b="1" dirty="0">
                <a:solidFill>
                  <a:schemeClr val="bg1"/>
                </a:solidFill>
                <a:latin typeface="Book Antiqua" pitchFamily="18" charset="0"/>
              </a:rPr>
              <a:t> was a  brilliant student, __________?</a:t>
            </a:r>
          </a:p>
        </p:txBody>
      </p:sp>
      <p:sp>
        <p:nvSpPr>
          <p:cNvPr id="4" name="TextBox 3"/>
          <p:cNvSpPr txBox="1"/>
          <p:nvPr/>
        </p:nvSpPr>
        <p:spPr>
          <a:xfrm>
            <a:off x="7391400" y="1457980"/>
            <a:ext cx="2514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wasn’t she</a:t>
            </a:r>
          </a:p>
        </p:txBody>
      </p:sp>
      <p:sp>
        <p:nvSpPr>
          <p:cNvPr id="5" name="TextBox 4"/>
          <p:cNvSpPr txBox="1"/>
          <p:nvPr/>
        </p:nvSpPr>
        <p:spPr>
          <a:xfrm>
            <a:off x="1828800" y="1915180"/>
            <a:ext cx="8610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2. You were not a player,__________?</a:t>
            </a:r>
          </a:p>
        </p:txBody>
      </p:sp>
      <p:sp>
        <p:nvSpPr>
          <p:cNvPr id="6" name="TextBox 5"/>
          <p:cNvSpPr txBox="1"/>
          <p:nvPr/>
        </p:nvSpPr>
        <p:spPr>
          <a:xfrm>
            <a:off x="5791200" y="1915180"/>
            <a:ext cx="2514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 were you</a:t>
            </a:r>
          </a:p>
        </p:txBody>
      </p:sp>
      <p:sp>
        <p:nvSpPr>
          <p:cNvPr id="7" name="TextBox 6"/>
          <p:cNvSpPr txBox="1"/>
          <p:nvPr/>
        </p:nvSpPr>
        <p:spPr>
          <a:xfrm>
            <a:off x="1828800" y="2362200"/>
            <a:ext cx="8610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3. They are our guests,_____________?</a:t>
            </a:r>
          </a:p>
        </p:txBody>
      </p:sp>
      <p:sp>
        <p:nvSpPr>
          <p:cNvPr id="8" name="TextBox 7"/>
          <p:cNvSpPr txBox="1"/>
          <p:nvPr/>
        </p:nvSpPr>
        <p:spPr>
          <a:xfrm>
            <a:off x="5410200" y="2362200"/>
            <a:ext cx="2514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  aren’t they</a:t>
            </a:r>
          </a:p>
        </p:txBody>
      </p:sp>
      <p:sp>
        <p:nvSpPr>
          <p:cNvPr id="9" name="TextBox 8"/>
          <p:cNvSpPr txBox="1"/>
          <p:nvPr/>
        </p:nvSpPr>
        <p:spPr>
          <a:xfrm>
            <a:off x="1828800" y="2829580"/>
            <a:ext cx="8610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4. We cannot do this now,_________?</a:t>
            </a:r>
          </a:p>
        </p:txBody>
      </p:sp>
      <p:sp>
        <p:nvSpPr>
          <p:cNvPr id="10" name="TextBox 9"/>
          <p:cNvSpPr txBox="1"/>
          <p:nvPr/>
        </p:nvSpPr>
        <p:spPr>
          <a:xfrm>
            <a:off x="6019800" y="2829580"/>
            <a:ext cx="2514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 can we   </a:t>
            </a:r>
          </a:p>
        </p:txBody>
      </p:sp>
      <p:sp>
        <p:nvSpPr>
          <p:cNvPr id="11" name="TextBox 10"/>
          <p:cNvSpPr txBox="1"/>
          <p:nvPr/>
        </p:nvSpPr>
        <p:spPr>
          <a:xfrm>
            <a:off x="1828800" y="3210580"/>
            <a:ext cx="8610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5. He may come tomorrow,__________?</a:t>
            </a:r>
          </a:p>
        </p:txBody>
      </p:sp>
      <p:sp>
        <p:nvSpPr>
          <p:cNvPr id="12" name="TextBox 11"/>
          <p:cNvSpPr txBox="1"/>
          <p:nvPr/>
        </p:nvSpPr>
        <p:spPr>
          <a:xfrm>
            <a:off x="6248400" y="3210580"/>
            <a:ext cx="22860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mayn’t he</a:t>
            </a:r>
          </a:p>
        </p:txBody>
      </p:sp>
      <p:sp>
        <p:nvSpPr>
          <p:cNvPr id="13" name="TextBox 12"/>
          <p:cNvSpPr txBox="1"/>
          <p:nvPr/>
        </p:nvSpPr>
        <p:spPr>
          <a:xfrm>
            <a:off x="1790700" y="3657600"/>
            <a:ext cx="91821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6. We should not disobey our parents,___________?</a:t>
            </a:r>
          </a:p>
        </p:txBody>
      </p:sp>
      <p:sp>
        <p:nvSpPr>
          <p:cNvPr id="14" name="TextBox 13"/>
          <p:cNvSpPr txBox="1"/>
          <p:nvPr/>
        </p:nvSpPr>
        <p:spPr>
          <a:xfrm>
            <a:off x="8001000" y="3657600"/>
            <a:ext cx="2514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should we</a:t>
            </a:r>
          </a:p>
        </p:txBody>
      </p:sp>
      <p:sp>
        <p:nvSpPr>
          <p:cNvPr id="15" name="TextBox 14"/>
          <p:cNvSpPr txBox="1"/>
          <p:nvPr/>
        </p:nvSpPr>
        <p:spPr>
          <a:xfrm>
            <a:off x="1828800" y="4124980"/>
            <a:ext cx="8610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7. You could do it easily,_____________?</a:t>
            </a:r>
          </a:p>
        </p:txBody>
      </p:sp>
      <p:sp>
        <p:nvSpPr>
          <p:cNvPr id="16" name="TextBox 15"/>
          <p:cNvSpPr txBox="1"/>
          <p:nvPr/>
        </p:nvSpPr>
        <p:spPr>
          <a:xfrm>
            <a:off x="5867400" y="4124980"/>
            <a:ext cx="2514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 couldn’t you</a:t>
            </a:r>
          </a:p>
        </p:txBody>
      </p:sp>
      <p:sp>
        <p:nvSpPr>
          <p:cNvPr id="21" name="TextBox 20"/>
          <p:cNvSpPr txBox="1"/>
          <p:nvPr/>
        </p:nvSpPr>
        <p:spPr>
          <a:xfrm>
            <a:off x="1796143" y="4582180"/>
            <a:ext cx="8610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8. They must not play bad,__________?</a:t>
            </a:r>
          </a:p>
        </p:txBody>
      </p:sp>
      <p:sp>
        <p:nvSpPr>
          <p:cNvPr id="22" name="TextBox 21"/>
          <p:cNvSpPr txBox="1"/>
          <p:nvPr/>
        </p:nvSpPr>
        <p:spPr>
          <a:xfrm>
            <a:off x="6248400" y="4582180"/>
            <a:ext cx="2514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must they</a:t>
            </a:r>
          </a:p>
        </p:txBody>
      </p:sp>
      <p:sp>
        <p:nvSpPr>
          <p:cNvPr id="23" name="TextBox 22"/>
          <p:cNvSpPr txBox="1"/>
          <p:nvPr/>
        </p:nvSpPr>
        <p:spPr>
          <a:xfrm>
            <a:off x="1790700" y="5029200"/>
            <a:ext cx="8610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9. I have a pen, _______?</a:t>
            </a:r>
          </a:p>
        </p:txBody>
      </p:sp>
      <p:sp>
        <p:nvSpPr>
          <p:cNvPr id="24" name="TextBox 23"/>
          <p:cNvSpPr txBox="1"/>
          <p:nvPr/>
        </p:nvSpPr>
        <p:spPr>
          <a:xfrm>
            <a:off x="4343400" y="5029200"/>
            <a:ext cx="23622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don’t I</a:t>
            </a:r>
          </a:p>
        </p:txBody>
      </p:sp>
      <p:sp>
        <p:nvSpPr>
          <p:cNvPr id="25" name="TextBox 24"/>
          <p:cNvSpPr txBox="1"/>
          <p:nvPr/>
        </p:nvSpPr>
        <p:spPr>
          <a:xfrm>
            <a:off x="1796143" y="5496580"/>
            <a:ext cx="8610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10. You had better go,_____________?</a:t>
            </a:r>
          </a:p>
        </p:txBody>
      </p:sp>
      <p:sp>
        <p:nvSpPr>
          <p:cNvPr id="26" name="TextBox 25"/>
          <p:cNvSpPr txBox="1"/>
          <p:nvPr/>
        </p:nvSpPr>
        <p:spPr>
          <a:xfrm>
            <a:off x="5257800" y="5496580"/>
            <a:ext cx="2514600" cy="523220"/>
          </a:xfrm>
          <a:prstGeom prst="rect">
            <a:avLst/>
          </a:prstGeom>
          <a:solidFill>
            <a:srgbClr val="003366">
              <a:alpha val="0"/>
            </a:srgbClr>
          </a:solidFill>
        </p:spPr>
        <p:txBody>
          <a:bodyPr wrap="square" rtlCol="0">
            <a:spAutoFit/>
          </a:bodyPr>
          <a:lstStyle/>
          <a:p>
            <a:r>
              <a:rPr lang="en-US" sz="2800" b="1" dirty="0">
                <a:solidFill>
                  <a:schemeClr val="bg1"/>
                </a:solidFill>
                <a:latin typeface="Book Antiqua" pitchFamily="18" charset="0"/>
              </a:rPr>
              <a:t> hadn’t you</a:t>
            </a:r>
          </a:p>
        </p:txBody>
      </p:sp>
    </p:spTree>
    <p:extLst>
      <p:ext uri="{BB962C8B-B14F-4D97-AF65-F5344CB8AC3E}">
        <p14:creationId xmlns:p14="http://schemas.microsoft.com/office/powerpoint/2010/main" val="214032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righ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wipe(right)">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righ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right)">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right)">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right)">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nodeType="click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wipe(right)">
                                      <p:cBhvr>
                                        <p:cTn id="92" dur="500"/>
                                        <p:tgtEl>
                                          <p:spTgt spid="22">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right)">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right)">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1"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233106" y="1135249"/>
            <a:ext cx="5749872" cy="4587499"/>
          </a:xfrm>
          <a:prstGeom prst="roundRect">
            <a:avLst/>
          </a:prstGeom>
          <a:solidFill>
            <a:srgbClr val="3948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cstate="print">
            <a:extLst>
              <a:ext uri="{28A0092B-C50C-407E-A947-70E740481C1C}">
                <a14:useLocalDpi xmlns:a14="http://schemas.microsoft.com/office/drawing/2010/main" val="0"/>
              </a:ext>
            </a:extLst>
          </a:blip>
          <a:srcRect t="-1" b="388"/>
          <a:stretch/>
        </p:blipFill>
        <p:spPr>
          <a:xfrm flipH="1">
            <a:off x="0" y="64168"/>
            <a:ext cx="4576011" cy="6389147"/>
          </a:xfrm>
          <a:prstGeom prst="rect">
            <a:avLst/>
          </a:prstGeom>
          <a:ln>
            <a:solidFill>
              <a:schemeClr val="tx1"/>
            </a:solidFill>
          </a:ln>
        </p:spPr>
      </p:pic>
      <p:sp>
        <p:nvSpPr>
          <p:cNvPr id="3" name="TextBox 2"/>
          <p:cNvSpPr txBox="1"/>
          <p:nvPr/>
        </p:nvSpPr>
        <p:spPr>
          <a:xfrm>
            <a:off x="5707742" y="2971800"/>
            <a:ext cx="4800600" cy="523220"/>
          </a:xfrm>
          <a:prstGeom prst="rect">
            <a:avLst/>
          </a:prstGeom>
          <a:solidFill>
            <a:schemeClr val="tx1"/>
          </a:solidFill>
          <a:ln>
            <a:solidFill>
              <a:schemeClr val="bg1"/>
            </a:solidFill>
          </a:ln>
        </p:spPr>
        <p:txBody>
          <a:bodyPr wrap="square" rtlCol="0">
            <a:spAutoFit/>
          </a:bodyPr>
          <a:lstStyle/>
          <a:p>
            <a:r>
              <a:rPr lang="en-US" sz="2800" b="1" spc="-100" dirty="0" err="1">
                <a:solidFill>
                  <a:schemeClr val="bg1"/>
                </a:solidFill>
                <a:latin typeface="Book Antiqua" pitchFamily="18" charset="0"/>
              </a:rPr>
              <a:t>Talib</a:t>
            </a:r>
            <a:r>
              <a:rPr lang="en-US" sz="2800" b="1" spc="-100" dirty="0">
                <a:solidFill>
                  <a:schemeClr val="bg1"/>
                </a:solidFill>
                <a:latin typeface="Book Antiqua" pitchFamily="18" charset="0"/>
              </a:rPr>
              <a:t> is a smart boy, </a:t>
            </a:r>
          </a:p>
        </p:txBody>
      </p:sp>
      <p:sp>
        <p:nvSpPr>
          <p:cNvPr id="4" name="TextBox 3"/>
          <p:cNvSpPr txBox="1"/>
          <p:nvPr/>
        </p:nvSpPr>
        <p:spPr>
          <a:xfrm>
            <a:off x="8763000" y="2971800"/>
            <a:ext cx="1440542" cy="523220"/>
          </a:xfrm>
          <a:prstGeom prst="rect">
            <a:avLst/>
          </a:prstGeom>
          <a:noFill/>
        </p:spPr>
        <p:txBody>
          <a:bodyPr wrap="square" rtlCol="0">
            <a:spAutoFit/>
          </a:bodyPr>
          <a:lstStyle/>
          <a:p>
            <a:r>
              <a:rPr lang="en-US" sz="2800" b="1" u="sng" spc="-100" dirty="0">
                <a:solidFill>
                  <a:schemeClr val="bg1"/>
                </a:solidFill>
                <a:latin typeface="Book Antiqua" pitchFamily="18" charset="0"/>
              </a:rPr>
              <a:t>isn’t he?</a:t>
            </a:r>
            <a:endParaRPr lang="en-US" sz="2800"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4576011" cy="6858001"/>
          </a:xfrm>
          <a:prstGeom prst="rect">
            <a:avLst/>
          </a:prstGeom>
        </p:spPr>
      </p:pic>
    </p:spTree>
    <p:extLst>
      <p:ext uri="{BB962C8B-B14F-4D97-AF65-F5344CB8AC3E}">
        <p14:creationId xmlns:p14="http://schemas.microsoft.com/office/powerpoint/2010/main" val="379722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a:extLst>
              <a:ext uri="{28A0092B-C50C-407E-A947-70E740481C1C}">
                <a14:useLocalDpi xmlns:a14="http://schemas.microsoft.com/office/drawing/2010/main" val="0"/>
              </a:ext>
            </a:extLst>
          </a:blip>
          <a:srcRect t="4913"/>
          <a:stretch/>
        </p:blipFill>
        <p:spPr>
          <a:xfrm>
            <a:off x="559952" y="235858"/>
            <a:ext cx="8164302" cy="5174342"/>
          </a:xfrm>
          <a:prstGeom prst="rect">
            <a:avLst/>
          </a:prstGeom>
          <a:ln w="88900" cap="sq" cmpd="thickThin">
            <a:solidFill>
              <a:schemeClr val="bg1"/>
            </a:solidFill>
            <a:prstDash val="solid"/>
            <a:miter lim="800000"/>
          </a:ln>
          <a:effectLst>
            <a:innerShdw blurRad="76200">
              <a:srgbClr val="000000"/>
            </a:innerShdw>
          </a:effectLst>
        </p:spPr>
      </p:pic>
      <p:sp>
        <p:nvSpPr>
          <p:cNvPr id="5" name="TextBox 4"/>
          <p:cNvSpPr txBox="1"/>
          <p:nvPr/>
        </p:nvSpPr>
        <p:spPr>
          <a:xfrm>
            <a:off x="1919515" y="5867400"/>
            <a:ext cx="8273150" cy="523220"/>
          </a:xfrm>
          <a:prstGeom prst="rect">
            <a:avLst/>
          </a:prstGeom>
          <a:solidFill>
            <a:schemeClr val="accent1">
              <a:lumMod val="40000"/>
              <a:lumOff val="60000"/>
            </a:schemeClr>
          </a:solidFill>
          <a:ln>
            <a:solidFill>
              <a:schemeClr val="accent6"/>
            </a:solidFill>
          </a:ln>
        </p:spPr>
        <p:txBody>
          <a:bodyPr wrap="square" rtlCol="0">
            <a:spAutoFit/>
          </a:bodyPr>
          <a:lstStyle/>
          <a:p>
            <a:r>
              <a:rPr lang="en-US" sz="2800" b="1" dirty="0">
                <a:solidFill>
                  <a:schemeClr val="bg1"/>
                </a:solidFill>
                <a:latin typeface="Book Antiqua" pitchFamily="18" charset="0"/>
              </a:rPr>
              <a:t>Every mother loves her child,</a:t>
            </a:r>
          </a:p>
        </p:txBody>
      </p:sp>
      <p:sp>
        <p:nvSpPr>
          <p:cNvPr id="6" name="TextBox 5"/>
          <p:cNvSpPr txBox="1"/>
          <p:nvPr/>
        </p:nvSpPr>
        <p:spPr>
          <a:xfrm>
            <a:off x="6890650" y="5867400"/>
            <a:ext cx="2710551" cy="523220"/>
          </a:xfrm>
          <a:prstGeom prst="rect">
            <a:avLst/>
          </a:prstGeom>
          <a:noFill/>
        </p:spPr>
        <p:txBody>
          <a:bodyPr wrap="square" rtlCol="0">
            <a:spAutoFit/>
          </a:bodyPr>
          <a:lstStyle/>
          <a:p>
            <a:r>
              <a:rPr lang="en-US" sz="2800" b="1" u="sng" dirty="0">
                <a:solidFill>
                  <a:schemeClr val="bg1"/>
                </a:solidFill>
                <a:latin typeface="Book Antiqua" pitchFamily="18" charset="0"/>
              </a:rPr>
              <a:t>don’t they?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952" y="235858"/>
            <a:ext cx="8164302" cy="5174342"/>
          </a:xfrm>
          <a:prstGeom prst="rect">
            <a:avLst/>
          </a:prstGeom>
        </p:spPr>
      </p:pic>
    </p:spTree>
    <p:extLst>
      <p:ext uri="{BB962C8B-B14F-4D97-AF65-F5344CB8AC3E}">
        <p14:creationId xmlns:p14="http://schemas.microsoft.com/office/powerpoint/2010/main" val="23763610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700" y="5109147"/>
            <a:ext cx="5029200" cy="584775"/>
          </a:xfrm>
          <a:prstGeom prst="rect">
            <a:avLst/>
          </a:prstGeom>
          <a:solidFill>
            <a:schemeClr val="tx1">
              <a:lumMod val="75000"/>
            </a:schemeClr>
          </a:solidFill>
        </p:spPr>
        <p:txBody>
          <a:bodyPr wrap="square" rtlCol="0">
            <a:spAutoFit/>
          </a:bodyPr>
          <a:lstStyle/>
          <a:p>
            <a:r>
              <a:rPr lang="en-US" sz="3200" b="1" dirty="0">
                <a:solidFill>
                  <a:schemeClr val="bg1"/>
                </a:solidFill>
                <a:latin typeface="Book Antiqua" pitchFamily="18" charset="0"/>
              </a:rPr>
              <a:t>Nobody believes a liar, </a:t>
            </a:r>
          </a:p>
        </p:txBody>
      </p:sp>
      <p:sp>
        <p:nvSpPr>
          <p:cNvPr id="16" name="TextBox 15"/>
          <p:cNvSpPr txBox="1"/>
          <p:nvPr/>
        </p:nvSpPr>
        <p:spPr>
          <a:xfrm>
            <a:off x="6102900" y="5101507"/>
            <a:ext cx="2087592" cy="584775"/>
          </a:xfrm>
          <a:prstGeom prst="rect">
            <a:avLst/>
          </a:prstGeom>
          <a:solidFill>
            <a:schemeClr val="tx1">
              <a:lumMod val="75000"/>
            </a:schemeClr>
          </a:solidFill>
        </p:spPr>
        <p:txBody>
          <a:bodyPr wrap="square" rtlCol="0">
            <a:spAutoFit/>
          </a:bodyPr>
          <a:lstStyle/>
          <a:p>
            <a:r>
              <a:rPr lang="en-US" sz="3200" b="1" u="sng" dirty="0">
                <a:solidFill>
                  <a:schemeClr val="bg1"/>
                </a:solidFill>
                <a:latin typeface="Book Antiqua" pitchFamily="18" charset="0"/>
              </a:rPr>
              <a:t>do they?</a:t>
            </a:r>
            <a:endParaRPr lang="en-US" sz="3200"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726" y="661335"/>
            <a:ext cx="7438784" cy="3931930"/>
          </a:xfrm>
          <a:prstGeom prst="rect">
            <a:avLst/>
          </a:prstGeom>
        </p:spPr>
      </p:pic>
    </p:spTree>
    <p:extLst>
      <p:ext uri="{BB962C8B-B14F-4D97-AF65-F5344CB8AC3E}">
        <p14:creationId xmlns:p14="http://schemas.microsoft.com/office/powerpoint/2010/main" val="153515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17272" y="730452"/>
            <a:ext cx="7848600" cy="1129897"/>
          </a:xfrm>
          <a:prstGeom prst="ellipse">
            <a:avLst/>
          </a:prstGeom>
          <a:ln w="76200" cmpd="dbl">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a:latin typeface="Book Antiqua" pitchFamily="18" charset="0"/>
              </a:rPr>
              <a:t>Exceptions</a:t>
            </a:r>
          </a:p>
        </p:txBody>
      </p:sp>
      <p:sp>
        <p:nvSpPr>
          <p:cNvPr id="3" name="TextBox 2"/>
          <p:cNvSpPr txBox="1"/>
          <p:nvPr/>
        </p:nvSpPr>
        <p:spPr>
          <a:xfrm>
            <a:off x="1723292" y="2110154"/>
            <a:ext cx="7848600" cy="1815882"/>
          </a:xfrm>
          <a:prstGeom prst="rect">
            <a:avLst/>
          </a:prstGeom>
          <a:solidFill>
            <a:srgbClr val="00B050"/>
          </a:solidFill>
          <a:ln w="76200" cmpd="dbl">
            <a:solidFill>
              <a:schemeClr val="accent6">
                <a:lumMod val="60000"/>
                <a:lumOff val="40000"/>
              </a:schemeClr>
            </a:solidFill>
          </a:ln>
        </p:spPr>
        <p:txBody>
          <a:bodyPr wrap="square" rtlCol="0">
            <a:spAutoFit/>
          </a:bodyPr>
          <a:lstStyle/>
          <a:p>
            <a:pPr algn="just"/>
            <a:r>
              <a:rPr lang="en-US" sz="2800" b="1" dirty="0">
                <a:solidFill>
                  <a:schemeClr val="bg1"/>
                </a:solidFill>
                <a:latin typeface="Book Antiqua" pitchFamily="18" charset="0"/>
              </a:rPr>
              <a:t>If you find ‘s/</a:t>
            </a:r>
            <a:r>
              <a:rPr lang="en-US" sz="2800" b="1" dirty="0" err="1">
                <a:solidFill>
                  <a:schemeClr val="bg1"/>
                </a:solidFill>
                <a:latin typeface="Book Antiqua" pitchFamily="18" charset="0"/>
              </a:rPr>
              <a:t>es</a:t>
            </a:r>
            <a:r>
              <a:rPr lang="en-US" sz="2800" b="1" dirty="0">
                <a:solidFill>
                  <a:schemeClr val="bg1"/>
                </a:solidFill>
                <a:latin typeface="Book Antiqua" pitchFamily="18" charset="0"/>
              </a:rPr>
              <a:t> after everybody, everyone, nobody, no one,  somebody, some one, one, none,  the above rules will not be effective. In that place you have to add ‘don’t they/do they’</a:t>
            </a:r>
          </a:p>
        </p:txBody>
      </p:sp>
      <p:sp>
        <p:nvSpPr>
          <p:cNvPr id="4" name="TextBox 3"/>
          <p:cNvSpPr txBox="1"/>
          <p:nvPr/>
        </p:nvSpPr>
        <p:spPr>
          <a:xfrm>
            <a:off x="1723292" y="4419600"/>
            <a:ext cx="7848600" cy="523220"/>
          </a:xfrm>
          <a:prstGeom prst="rect">
            <a:avLst/>
          </a:prstGeom>
          <a:solidFill>
            <a:srgbClr val="00B050"/>
          </a:solidFill>
          <a:ln w="76200" cmpd="dbl">
            <a:solidFill>
              <a:schemeClr val="accent6">
                <a:lumMod val="60000"/>
                <a:lumOff val="40000"/>
              </a:schemeClr>
            </a:solidFill>
          </a:ln>
        </p:spPr>
        <p:txBody>
          <a:bodyPr wrap="square" rtlCol="0">
            <a:spAutoFit/>
          </a:bodyPr>
          <a:lstStyle/>
          <a:p>
            <a:r>
              <a:rPr lang="en-US" sz="2800" b="1" dirty="0">
                <a:solidFill>
                  <a:schemeClr val="bg1"/>
                </a:solidFill>
                <a:latin typeface="Book Antiqua" pitchFamily="18" charset="0"/>
              </a:rPr>
              <a:t>Everyone respects him, </a:t>
            </a:r>
          </a:p>
        </p:txBody>
      </p:sp>
      <p:sp>
        <p:nvSpPr>
          <p:cNvPr id="5" name="TextBox 4"/>
          <p:cNvSpPr txBox="1"/>
          <p:nvPr/>
        </p:nvSpPr>
        <p:spPr>
          <a:xfrm>
            <a:off x="2126343" y="5344180"/>
            <a:ext cx="7848600" cy="523220"/>
          </a:xfrm>
          <a:prstGeom prst="rect">
            <a:avLst/>
          </a:prstGeom>
          <a:solidFill>
            <a:srgbClr val="FF0000"/>
          </a:solidFill>
          <a:ln w="76200" cmpd="dbl">
            <a:solidFill>
              <a:schemeClr val="accent6">
                <a:lumMod val="60000"/>
                <a:lumOff val="40000"/>
              </a:schemeClr>
            </a:solidFill>
          </a:ln>
        </p:spPr>
        <p:txBody>
          <a:bodyPr wrap="square" rtlCol="0">
            <a:spAutoFit/>
          </a:bodyPr>
          <a:lstStyle/>
          <a:p>
            <a:r>
              <a:rPr lang="en-US" sz="2800" b="1" dirty="0">
                <a:solidFill>
                  <a:schemeClr val="bg1"/>
                </a:solidFill>
                <a:latin typeface="Book Antiqua" pitchFamily="18" charset="0"/>
              </a:rPr>
              <a:t>Nobody likes a man of bad temper, </a:t>
            </a:r>
          </a:p>
        </p:txBody>
      </p:sp>
      <p:sp>
        <p:nvSpPr>
          <p:cNvPr id="6" name="TextBox 5"/>
          <p:cNvSpPr txBox="1"/>
          <p:nvPr/>
        </p:nvSpPr>
        <p:spPr>
          <a:xfrm>
            <a:off x="5943600" y="4419600"/>
            <a:ext cx="2362200" cy="523220"/>
          </a:xfrm>
          <a:prstGeom prst="rect">
            <a:avLst/>
          </a:prstGeom>
          <a:solidFill>
            <a:srgbClr val="00B0F0"/>
          </a:solidFill>
        </p:spPr>
        <p:txBody>
          <a:bodyPr wrap="square" rtlCol="0">
            <a:spAutoFit/>
          </a:bodyPr>
          <a:lstStyle/>
          <a:p>
            <a:r>
              <a:rPr lang="en-US" sz="2800" b="1" u="sng" dirty="0">
                <a:solidFill>
                  <a:schemeClr val="bg1"/>
                </a:solidFill>
                <a:latin typeface="Book Antiqua" pitchFamily="18" charset="0"/>
              </a:rPr>
              <a:t>don’t they?</a:t>
            </a:r>
            <a:endParaRPr lang="en-US" sz="2800" u="sng" dirty="0"/>
          </a:p>
        </p:txBody>
      </p:sp>
      <p:sp>
        <p:nvSpPr>
          <p:cNvPr id="8" name="TextBox 7"/>
          <p:cNvSpPr txBox="1"/>
          <p:nvPr/>
        </p:nvSpPr>
        <p:spPr>
          <a:xfrm>
            <a:off x="8047892" y="5344180"/>
            <a:ext cx="1812472" cy="523220"/>
          </a:xfrm>
          <a:prstGeom prst="rect">
            <a:avLst/>
          </a:prstGeom>
          <a:solidFill>
            <a:srgbClr val="FF1E79"/>
          </a:solidFill>
        </p:spPr>
        <p:txBody>
          <a:bodyPr wrap="square" rtlCol="0">
            <a:spAutoFit/>
          </a:bodyPr>
          <a:lstStyle/>
          <a:p>
            <a:r>
              <a:rPr lang="en-US" sz="2800" b="1" u="sng" dirty="0">
                <a:solidFill>
                  <a:schemeClr val="bg1"/>
                </a:solidFill>
                <a:latin typeface="Book Antiqua" pitchFamily="18" charset="0"/>
              </a:rPr>
              <a:t>do they</a:t>
            </a:r>
            <a:r>
              <a:rPr lang="en-US" sz="2800" b="1" u="sng" dirty="0" smtClean="0">
                <a:solidFill>
                  <a:schemeClr val="bg1"/>
                </a:solidFill>
                <a:latin typeface="Book Antiqua" pitchFamily="18" charset="0"/>
              </a:rPr>
              <a:t>? </a:t>
            </a:r>
            <a:endParaRPr lang="en-US" sz="2800" u="sng" dirty="0"/>
          </a:p>
        </p:txBody>
      </p:sp>
    </p:spTree>
    <p:extLst>
      <p:ext uri="{BB962C8B-B14F-4D97-AF65-F5344CB8AC3E}">
        <p14:creationId xmlns:p14="http://schemas.microsoft.com/office/powerpoint/2010/main" val="3881115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667000" y="1600200"/>
            <a:ext cx="6781800" cy="236220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a:latin typeface="Book Antiqua" pitchFamily="18" charset="0"/>
              </a:rPr>
              <a:t>Notice carefully</a:t>
            </a:r>
          </a:p>
        </p:txBody>
      </p:sp>
      <p:sp>
        <p:nvSpPr>
          <p:cNvPr id="5" name="TextBox 4"/>
          <p:cNvSpPr txBox="1"/>
          <p:nvPr/>
        </p:nvSpPr>
        <p:spPr>
          <a:xfrm>
            <a:off x="1981200" y="685800"/>
            <a:ext cx="8215086" cy="523220"/>
          </a:xfrm>
          <a:prstGeom prst="rect">
            <a:avLst/>
          </a:prstGeom>
          <a:solidFill>
            <a:schemeClr val="tx1"/>
          </a:solidFill>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b="1" i="1" spc="-100" dirty="0">
                <a:solidFill>
                  <a:schemeClr val="bg1"/>
                </a:solidFill>
                <a:latin typeface="Book Antiqua" pitchFamily="18" charset="0"/>
              </a:rPr>
              <a:t>never</a:t>
            </a:r>
            <a:r>
              <a:rPr lang="en-US" sz="2800" b="1" spc="-100" dirty="0">
                <a:solidFill>
                  <a:schemeClr val="bg1"/>
                </a:solidFill>
                <a:latin typeface="Book Antiqua" pitchFamily="18" charset="0"/>
              </a:rPr>
              <a:t>, </a:t>
            </a:r>
            <a:r>
              <a:rPr lang="en-US" sz="2800" b="1" i="1" spc="-100" dirty="0">
                <a:solidFill>
                  <a:schemeClr val="bg1"/>
                </a:solidFill>
                <a:latin typeface="Book Antiqua" pitchFamily="18" charset="0"/>
              </a:rPr>
              <a:t>rarely</a:t>
            </a:r>
            <a:r>
              <a:rPr lang="en-US" sz="2800" b="1" spc="-100" dirty="0">
                <a:solidFill>
                  <a:schemeClr val="bg1"/>
                </a:solidFill>
                <a:latin typeface="Book Antiqua" pitchFamily="18" charset="0"/>
              </a:rPr>
              <a:t>, </a:t>
            </a:r>
            <a:r>
              <a:rPr lang="en-US" sz="2800" b="1" i="1" spc="-100" dirty="0">
                <a:solidFill>
                  <a:schemeClr val="bg1"/>
                </a:solidFill>
                <a:latin typeface="Book Antiqua" pitchFamily="18" charset="0"/>
              </a:rPr>
              <a:t>seldom</a:t>
            </a:r>
            <a:r>
              <a:rPr lang="en-US" sz="2800" b="1" spc="-100" dirty="0">
                <a:solidFill>
                  <a:schemeClr val="bg1"/>
                </a:solidFill>
                <a:latin typeface="Book Antiqua" pitchFamily="18" charset="0"/>
              </a:rPr>
              <a:t>, </a:t>
            </a:r>
            <a:r>
              <a:rPr lang="en-US" sz="2800" b="1" i="1" spc="-100" dirty="0">
                <a:solidFill>
                  <a:schemeClr val="bg1"/>
                </a:solidFill>
                <a:latin typeface="Book Antiqua" pitchFamily="18" charset="0"/>
              </a:rPr>
              <a:t>hardly</a:t>
            </a:r>
            <a:r>
              <a:rPr lang="en-US" sz="2800" b="1" spc="-100" dirty="0">
                <a:solidFill>
                  <a:schemeClr val="bg1"/>
                </a:solidFill>
                <a:latin typeface="Book Antiqua" pitchFamily="18" charset="0"/>
              </a:rPr>
              <a:t>, </a:t>
            </a:r>
            <a:r>
              <a:rPr lang="en-US" sz="2800" b="1" i="1" spc="-100" dirty="0">
                <a:solidFill>
                  <a:schemeClr val="bg1"/>
                </a:solidFill>
                <a:latin typeface="Book Antiqua" pitchFamily="18" charset="0"/>
              </a:rPr>
              <a:t>barely</a:t>
            </a:r>
            <a:r>
              <a:rPr lang="en-US" sz="2800" b="1" spc="-100" dirty="0">
                <a:solidFill>
                  <a:schemeClr val="bg1"/>
                </a:solidFill>
                <a:latin typeface="Book Antiqua" pitchFamily="18" charset="0"/>
              </a:rPr>
              <a:t> and </a:t>
            </a:r>
            <a:r>
              <a:rPr lang="en-US" sz="2800" b="1" i="1" spc="-100" dirty="0">
                <a:solidFill>
                  <a:schemeClr val="bg1"/>
                </a:solidFill>
                <a:latin typeface="Book Antiqua" pitchFamily="18" charset="0"/>
              </a:rPr>
              <a:t>scarcely are--</a:t>
            </a:r>
            <a:r>
              <a:rPr lang="en-US" sz="2800" b="1" spc="-100" dirty="0">
                <a:solidFill>
                  <a:schemeClr val="bg1"/>
                </a:solidFill>
                <a:latin typeface="Book Antiqua" pitchFamily="18"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2357686416"/>
              </p:ext>
            </p:extLst>
          </p:nvPr>
        </p:nvGraphicFramePr>
        <p:xfrm>
          <a:off x="1981200" y="1523998"/>
          <a:ext cx="7502525" cy="4497788"/>
        </p:xfrm>
        <a:graphic>
          <a:graphicData uri="http://schemas.openxmlformats.org/drawingml/2006/table">
            <a:tbl>
              <a:tblPr firstRow="1" firstCol="1" bandRow="1">
                <a:tableStyleId>{616DA210-FB5B-4158-B5E0-FEB733F419BA}</a:tableStyleId>
              </a:tblPr>
              <a:tblGrid>
                <a:gridCol w="5597525"/>
                <a:gridCol w="1905000"/>
              </a:tblGrid>
              <a:tr h="838202">
                <a:tc>
                  <a:txBody>
                    <a:bodyPr/>
                    <a:lstStyle/>
                    <a:p>
                      <a:pPr marL="0" marR="0" algn="ctr">
                        <a:lnSpc>
                          <a:spcPct val="115000"/>
                        </a:lnSpc>
                        <a:spcBef>
                          <a:spcPts val="0"/>
                        </a:spcBef>
                        <a:spcAft>
                          <a:spcPts val="1000"/>
                        </a:spcAft>
                      </a:pPr>
                      <a:r>
                        <a:rPr lang="en-US" sz="2400" dirty="0" smtClean="0">
                          <a:effectLst/>
                        </a:rPr>
                        <a:t>treated </a:t>
                      </a:r>
                      <a:r>
                        <a:rPr lang="en-US" sz="2400" dirty="0">
                          <a:effectLst/>
                        </a:rPr>
                        <a:t>as negative </a:t>
                      </a:r>
                      <a:r>
                        <a:rPr lang="en-US" sz="2400" dirty="0" smtClean="0">
                          <a:effectLst/>
                        </a:rPr>
                        <a:t>though they </a:t>
                      </a:r>
                    </a:p>
                    <a:p>
                      <a:pPr marL="0" marR="0" algn="ctr">
                        <a:lnSpc>
                          <a:spcPct val="115000"/>
                        </a:lnSpc>
                        <a:spcBef>
                          <a:spcPts val="0"/>
                        </a:spcBef>
                        <a:spcAft>
                          <a:spcPts val="1000"/>
                        </a:spcAft>
                      </a:pPr>
                      <a:r>
                        <a:rPr lang="en-US" sz="2400" dirty="0" smtClean="0">
                          <a:effectLst/>
                        </a:rPr>
                        <a:t>appear to be positive.</a:t>
                      </a:r>
                      <a:endParaRPr lang="en-US" sz="2400" b="1" dirty="0">
                        <a:solidFill>
                          <a:schemeClr val="bg1"/>
                        </a:solidFill>
                        <a:effectLst/>
                        <a:latin typeface="Book Antiqua" pitchFamily="18" charset="0"/>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2400" dirty="0" smtClean="0">
                          <a:effectLst/>
                        </a:rPr>
                        <a:t>Positive </a:t>
                      </a:r>
                      <a:r>
                        <a:rPr lang="en-US" sz="2400" dirty="0">
                          <a:effectLst/>
                        </a:rPr>
                        <a:t>tag</a:t>
                      </a:r>
                      <a:endParaRPr lang="en-US" sz="2400" b="1" dirty="0">
                        <a:solidFill>
                          <a:schemeClr val="bg1"/>
                        </a:solidFill>
                        <a:effectLst/>
                        <a:latin typeface="Book Antiqua" pitchFamily="18" charset="0"/>
                        <a:ea typeface="Calibri"/>
                        <a:cs typeface="Times New Roman"/>
                      </a:endParaRPr>
                    </a:p>
                  </a:txBody>
                  <a:tcPr marL="9525" marR="9525" marT="9525" marB="9525" anchor="ctr"/>
                </a:tc>
              </a:tr>
              <a:tr h="682130">
                <a:tc>
                  <a:txBody>
                    <a:bodyPr/>
                    <a:lstStyle/>
                    <a:p>
                      <a:pPr marL="0" marR="0">
                        <a:lnSpc>
                          <a:spcPct val="115000"/>
                        </a:lnSpc>
                        <a:spcBef>
                          <a:spcPts val="0"/>
                        </a:spcBef>
                        <a:spcAft>
                          <a:spcPts val="1000"/>
                        </a:spcAft>
                      </a:pPr>
                      <a:r>
                        <a:rPr lang="en-US" sz="2400" dirty="0" smtClean="0">
                          <a:effectLst/>
                        </a:rPr>
                        <a:t> He </a:t>
                      </a:r>
                      <a:r>
                        <a:rPr lang="en-US" sz="2400" dirty="0">
                          <a:effectLst/>
                        </a:rPr>
                        <a:t>never came again,</a:t>
                      </a:r>
                      <a:endParaRPr lang="en-US" sz="2400" b="1" dirty="0">
                        <a:solidFill>
                          <a:schemeClr val="bg1"/>
                        </a:solidFill>
                        <a:effectLst/>
                        <a:latin typeface="Book Antiqua" pitchFamily="18" charset="0"/>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2400" dirty="0" smtClean="0">
                          <a:effectLst/>
                        </a:rPr>
                        <a:t> </a:t>
                      </a:r>
                      <a:r>
                        <a:rPr lang="en-US" sz="2400" u="sng" dirty="0" smtClean="0">
                          <a:effectLst/>
                        </a:rPr>
                        <a:t>did </a:t>
                      </a:r>
                      <a:r>
                        <a:rPr lang="en-US" sz="2400" u="sng" dirty="0">
                          <a:effectLst/>
                        </a:rPr>
                        <a:t>he?</a:t>
                      </a:r>
                      <a:endParaRPr lang="en-US" sz="2400" b="1" u="sng" dirty="0">
                        <a:solidFill>
                          <a:schemeClr val="bg1"/>
                        </a:solidFill>
                        <a:effectLst/>
                        <a:latin typeface="Book Antiqua" pitchFamily="18" charset="0"/>
                        <a:ea typeface="Calibri"/>
                        <a:cs typeface="Times New Roman"/>
                      </a:endParaRPr>
                    </a:p>
                  </a:txBody>
                  <a:tcPr marL="9525" marR="9525" marT="9525" marB="9525" anchor="ctr"/>
                </a:tc>
              </a:tr>
              <a:tr h="682130">
                <a:tc>
                  <a:txBody>
                    <a:bodyPr/>
                    <a:lstStyle/>
                    <a:p>
                      <a:pPr marL="0" marR="0">
                        <a:lnSpc>
                          <a:spcPct val="115000"/>
                        </a:lnSpc>
                        <a:spcBef>
                          <a:spcPts val="0"/>
                        </a:spcBef>
                        <a:spcAft>
                          <a:spcPts val="1000"/>
                        </a:spcAft>
                      </a:pPr>
                      <a:r>
                        <a:rPr lang="en-US" sz="2400" dirty="0" smtClean="0">
                          <a:effectLst/>
                        </a:rPr>
                        <a:t> She </a:t>
                      </a:r>
                      <a:r>
                        <a:rPr lang="en-US" sz="2400" dirty="0">
                          <a:effectLst/>
                        </a:rPr>
                        <a:t>can rarely come these days,</a:t>
                      </a:r>
                      <a:endParaRPr lang="en-US" sz="2400" b="1" dirty="0">
                        <a:solidFill>
                          <a:schemeClr val="bg1"/>
                        </a:solidFill>
                        <a:effectLst/>
                        <a:latin typeface="Book Antiqua" pitchFamily="18" charset="0"/>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2400" dirty="0" smtClean="0">
                          <a:effectLst/>
                        </a:rPr>
                        <a:t> </a:t>
                      </a:r>
                      <a:r>
                        <a:rPr lang="en-US" sz="2400" u="sng" dirty="0" smtClean="0">
                          <a:effectLst/>
                        </a:rPr>
                        <a:t>can </a:t>
                      </a:r>
                      <a:r>
                        <a:rPr lang="en-US" sz="2400" u="sng" dirty="0">
                          <a:effectLst/>
                        </a:rPr>
                        <a:t>she?</a:t>
                      </a:r>
                      <a:endParaRPr lang="en-US" sz="2400" b="1" u="sng" dirty="0">
                        <a:solidFill>
                          <a:schemeClr val="bg1"/>
                        </a:solidFill>
                        <a:effectLst/>
                        <a:latin typeface="Book Antiqua" pitchFamily="18" charset="0"/>
                        <a:ea typeface="Calibri"/>
                        <a:cs typeface="Times New Roman"/>
                      </a:endParaRPr>
                    </a:p>
                  </a:txBody>
                  <a:tcPr marL="9525" marR="9525" marT="9525" marB="9525" anchor="ctr"/>
                </a:tc>
              </a:tr>
              <a:tr h="682130">
                <a:tc>
                  <a:txBody>
                    <a:bodyPr/>
                    <a:lstStyle/>
                    <a:p>
                      <a:pPr marL="0" marR="0">
                        <a:lnSpc>
                          <a:spcPct val="115000"/>
                        </a:lnSpc>
                        <a:spcBef>
                          <a:spcPts val="0"/>
                        </a:spcBef>
                        <a:spcAft>
                          <a:spcPts val="1000"/>
                        </a:spcAft>
                      </a:pPr>
                      <a:r>
                        <a:rPr lang="en-US" sz="2400" dirty="0" smtClean="0">
                          <a:effectLst/>
                        </a:rPr>
                        <a:t> You </a:t>
                      </a:r>
                      <a:r>
                        <a:rPr lang="en-US" sz="2400" dirty="0">
                          <a:effectLst/>
                        </a:rPr>
                        <a:t>hardly </a:t>
                      </a:r>
                      <a:r>
                        <a:rPr lang="en-US" sz="2400" dirty="0" smtClean="0">
                          <a:effectLst/>
                        </a:rPr>
                        <a:t>ever came </a:t>
                      </a:r>
                      <a:r>
                        <a:rPr lang="en-US" sz="2400" dirty="0">
                          <a:effectLst/>
                        </a:rPr>
                        <a:t>late,</a:t>
                      </a:r>
                      <a:endParaRPr lang="en-US" sz="2400" b="1" dirty="0">
                        <a:solidFill>
                          <a:schemeClr val="bg1"/>
                        </a:solidFill>
                        <a:effectLst/>
                        <a:latin typeface="Book Antiqua" pitchFamily="18" charset="0"/>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2400" dirty="0" smtClean="0">
                          <a:effectLst/>
                        </a:rPr>
                        <a:t> </a:t>
                      </a:r>
                      <a:r>
                        <a:rPr lang="en-US" sz="2400" u="sng" dirty="0" smtClean="0">
                          <a:effectLst/>
                        </a:rPr>
                        <a:t>did </a:t>
                      </a:r>
                      <a:r>
                        <a:rPr lang="en-US" sz="2400" u="sng" dirty="0">
                          <a:effectLst/>
                        </a:rPr>
                        <a:t>you?</a:t>
                      </a:r>
                      <a:endParaRPr lang="en-US" sz="2400" b="1" u="sng" dirty="0">
                        <a:solidFill>
                          <a:schemeClr val="bg1"/>
                        </a:solidFill>
                        <a:effectLst/>
                        <a:latin typeface="Book Antiqua" pitchFamily="18" charset="0"/>
                        <a:ea typeface="Calibri"/>
                        <a:cs typeface="Times New Roman"/>
                      </a:endParaRPr>
                    </a:p>
                  </a:txBody>
                  <a:tcPr marL="9525" marR="9525" marT="9525" marB="9525" anchor="ctr"/>
                </a:tc>
              </a:tr>
              <a:tr h="655998">
                <a:tc>
                  <a:txBody>
                    <a:bodyPr/>
                    <a:lstStyle/>
                    <a:p>
                      <a:pPr marL="0" marR="0">
                        <a:lnSpc>
                          <a:spcPct val="115000"/>
                        </a:lnSpc>
                        <a:spcBef>
                          <a:spcPts val="0"/>
                        </a:spcBef>
                        <a:spcAft>
                          <a:spcPts val="1000"/>
                        </a:spcAft>
                      </a:pPr>
                      <a:r>
                        <a:rPr lang="en-US" sz="2400" dirty="0" smtClean="0">
                          <a:effectLst/>
                        </a:rPr>
                        <a:t> I </a:t>
                      </a:r>
                      <a:r>
                        <a:rPr lang="en-US" sz="2400" dirty="0">
                          <a:effectLst/>
                        </a:rPr>
                        <a:t>barely know you,</a:t>
                      </a:r>
                      <a:endParaRPr lang="en-US" sz="2400" b="1" dirty="0">
                        <a:solidFill>
                          <a:schemeClr val="bg1"/>
                        </a:solidFill>
                        <a:effectLst/>
                        <a:latin typeface="Book Antiqua" pitchFamily="18" charset="0"/>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2400" dirty="0" smtClean="0">
                          <a:effectLst/>
                        </a:rPr>
                        <a:t> </a:t>
                      </a:r>
                      <a:r>
                        <a:rPr lang="en-US" sz="2400" u="sng" dirty="0" smtClean="0">
                          <a:effectLst/>
                        </a:rPr>
                        <a:t>do </a:t>
                      </a:r>
                      <a:r>
                        <a:rPr lang="en-US" sz="2400" u="sng" dirty="0">
                          <a:effectLst/>
                        </a:rPr>
                        <a:t>I?</a:t>
                      </a:r>
                      <a:endParaRPr lang="en-US" sz="2400" b="1" u="sng" dirty="0">
                        <a:solidFill>
                          <a:schemeClr val="bg1"/>
                        </a:solidFill>
                        <a:effectLst/>
                        <a:latin typeface="Book Antiqua" pitchFamily="18" charset="0"/>
                        <a:ea typeface="Calibri"/>
                        <a:cs typeface="Times New Roman"/>
                      </a:endParaRPr>
                    </a:p>
                  </a:txBody>
                  <a:tcPr marL="9525" marR="9525" marT="9525" marB="9525" anchor="ctr"/>
                </a:tc>
              </a:tr>
              <a:tr h="682130">
                <a:tc>
                  <a:txBody>
                    <a:bodyPr/>
                    <a:lstStyle/>
                    <a:p>
                      <a:pPr marL="0" marR="0">
                        <a:lnSpc>
                          <a:spcPct val="115000"/>
                        </a:lnSpc>
                        <a:spcBef>
                          <a:spcPts val="0"/>
                        </a:spcBef>
                        <a:spcAft>
                          <a:spcPts val="1000"/>
                        </a:spcAft>
                      </a:pPr>
                      <a:r>
                        <a:rPr lang="en-US" sz="2400" dirty="0" smtClean="0">
                          <a:effectLst/>
                        </a:rPr>
                        <a:t> You </a:t>
                      </a:r>
                      <a:r>
                        <a:rPr lang="en-US" sz="2400" dirty="0">
                          <a:effectLst/>
                        </a:rPr>
                        <a:t>would scarcely expect her to </a:t>
                      </a:r>
                      <a:r>
                        <a:rPr lang="en-US" sz="2400" dirty="0" smtClean="0">
                          <a:effectLst/>
                        </a:rPr>
                        <a:t>come,</a:t>
                      </a:r>
                      <a:endParaRPr lang="en-US" sz="2400" b="1" dirty="0">
                        <a:solidFill>
                          <a:schemeClr val="bg1"/>
                        </a:solidFill>
                        <a:effectLst/>
                        <a:latin typeface="Book Antiqua" pitchFamily="18" charset="0"/>
                        <a:ea typeface="Calibri"/>
                        <a:cs typeface="Times New Roman"/>
                      </a:endParaRPr>
                    </a:p>
                  </a:txBody>
                  <a:tcPr marL="9525" marR="9525" marT="9525" marB="9525" anchor="ctr"/>
                </a:tc>
                <a:tc>
                  <a:txBody>
                    <a:bodyPr/>
                    <a:lstStyle/>
                    <a:p>
                      <a:pPr marL="0" marR="0">
                        <a:lnSpc>
                          <a:spcPct val="115000"/>
                        </a:lnSpc>
                        <a:spcBef>
                          <a:spcPts val="0"/>
                        </a:spcBef>
                        <a:spcAft>
                          <a:spcPts val="1000"/>
                        </a:spcAft>
                      </a:pPr>
                      <a:r>
                        <a:rPr lang="en-US" sz="2400" dirty="0" smtClean="0">
                          <a:effectLst/>
                        </a:rPr>
                        <a:t> </a:t>
                      </a:r>
                      <a:r>
                        <a:rPr lang="en-US" sz="2400" u="sng" dirty="0" smtClean="0">
                          <a:effectLst/>
                        </a:rPr>
                        <a:t>would </a:t>
                      </a:r>
                      <a:r>
                        <a:rPr lang="en-US" sz="2400" u="sng" dirty="0">
                          <a:effectLst/>
                        </a:rPr>
                        <a:t>you?</a:t>
                      </a:r>
                      <a:endParaRPr lang="en-US" sz="2400" b="1" u="sng" dirty="0">
                        <a:solidFill>
                          <a:schemeClr val="bg1"/>
                        </a:solidFill>
                        <a:effectLst/>
                        <a:latin typeface="Book Antiqua" pitchFamily="18" charset="0"/>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194310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962400" y="609600"/>
            <a:ext cx="4191000" cy="990600"/>
          </a:xfrm>
          <a:prstGeom prst="ellipse">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latin typeface="Book Antiqua" pitchFamily="18" charset="0"/>
              </a:rPr>
              <a:t>More exceptions</a:t>
            </a:r>
          </a:p>
        </p:txBody>
      </p:sp>
      <p:sp>
        <p:nvSpPr>
          <p:cNvPr id="6" name="TextBox 5"/>
          <p:cNvSpPr txBox="1"/>
          <p:nvPr/>
        </p:nvSpPr>
        <p:spPr>
          <a:xfrm>
            <a:off x="2121877" y="2170694"/>
            <a:ext cx="5486400" cy="461665"/>
          </a:xfrm>
          <a:prstGeom prst="rect">
            <a:avLst/>
          </a:prstGeom>
          <a:solidFill>
            <a:schemeClr val="accent4">
              <a:lumMod val="75000"/>
            </a:schemeClr>
          </a:solidFill>
          <a:ln>
            <a:solidFill>
              <a:schemeClr val="bg1"/>
            </a:solidFill>
          </a:ln>
        </p:spPr>
        <p:txBody>
          <a:bodyPr wrap="square" rtlCol="0">
            <a:spAutoFit/>
          </a:bodyPr>
          <a:lstStyle/>
          <a:p>
            <a:r>
              <a:rPr lang="en-US" sz="2400" b="1" spc="-100" dirty="0">
                <a:solidFill>
                  <a:schemeClr val="bg1"/>
                </a:solidFill>
                <a:latin typeface="Book Antiqua" pitchFamily="18" charset="0"/>
              </a:rPr>
              <a:t>I have  a  few money, </a:t>
            </a:r>
          </a:p>
        </p:txBody>
      </p:sp>
      <p:sp>
        <p:nvSpPr>
          <p:cNvPr id="7" name="Oval 6"/>
          <p:cNvSpPr/>
          <p:nvPr/>
        </p:nvSpPr>
        <p:spPr>
          <a:xfrm>
            <a:off x="5533293" y="2054250"/>
            <a:ext cx="309265" cy="309265"/>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28800" y="2878550"/>
            <a:ext cx="5486400" cy="523220"/>
          </a:xfrm>
          <a:prstGeom prst="rect">
            <a:avLst/>
          </a:prstGeom>
          <a:solidFill>
            <a:schemeClr val="accent4">
              <a:lumMod val="75000"/>
            </a:schemeClr>
          </a:solidFill>
          <a:ln>
            <a:solidFill>
              <a:schemeClr val="bg1"/>
            </a:solidFill>
          </a:ln>
        </p:spPr>
        <p:txBody>
          <a:bodyPr wrap="square" rtlCol="0">
            <a:spAutoFit/>
          </a:bodyPr>
          <a:lstStyle/>
          <a:p>
            <a:r>
              <a:rPr lang="en-US" sz="2800" b="1" dirty="0">
                <a:solidFill>
                  <a:schemeClr val="bg1"/>
                </a:solidFill>
                <a:latin typeface="Book Antiqua" pitchFamily="18" charset="0"/>
              </a:rPr>
              <a:t>a few, a little = Affirmative</a:t>
            </a:r>
          </a:p>
        </p:txBody>
      </p:sp>
      <p:sp>
        <p:nvSpPr>
          <p:cNvPr id="9" name="TextBox 8"/>
          <p:cNvSpPr txBox="1"/>
          <p:nvPr/>
        </p:nvSpPr>
        <p:spPr>
          <a:xfrm>
            <a:off x="2121877" y="3587578"/>
            <a:ext cx="5486400" cy="461665"/>
          </a:xfrm>
          <a:prstGeom prst="rect">
            <a:avLst/>
          </a:prstGeom>
          <a:solidFill>
            <a:schemeClr val="accent4">
              <a:lumMod val="75000"/>
            </a:schemeClr>
          </a:solidFill>
          <a:ln>
            <a:solidFill>
              <a:schemeClr val="bg1"/>
            </a:solidFill>
          </a:ln>
        </p:spPr>
        <p:txBody>
          <a:bodyPr wrap="square" rtlCol="0">
            <a:spAutoFit/>
          </a:bodyPr>
          <a:lstStyle/>
          <a:p>
            <a:r>
              <a:rPr lang="en-US" sz="2400" b="1" dirty="0">
                <a:solidFill>
                  <a:schemeClr val="bg1"/>
                </a:solidFill>
                <a:latin typeface="Book Antiqua" pitchFamily="18" charset="0"/>
              </a:rPr>
              <a:t> few, little = Negative</a:t>
            </a:r>
          </a:p>
        </p:txBody>
      </p:sp>
      <p:sp>
        <p:nvSpPr>
          <p:cNvPr id="10" name="TextBox 9"/>
          <p:cNvSpPr txBox="1"/>
          <p:nvPr/>
        </p:nvSpPr>
        <p:spPr>
          <a:xfrm>
            <a:off x="2262554" y="4323777"/>
            <a:ext cx="5486400" cy="523220"/>
          </a:xfrm>
          <a:prstGeom prst="rect">
            <a:avLst/>
          </a:prstGeom>
          <a:solidFill>
            <a:schemeClr val="accent4">
              <a:lumMod val="75000"/>
            </a:schemeClr>
          </a:solidFill>
          <a:ln>
            <a:solidFill>
              <a:schemeClr val="bg1"/>
            </a:solidFill>
          </a:ln>
        </p:spPr>
        <p:txBody>
          <a:bodyPr wrap="square" rtlCol="0">
            <a:spAutoFit/>
          </a:bodyPr>
          <a:lstStyle/>
          <a:p>
            <a:r>
              <a:rPr lang="en-US" sz="2800" b="1" dirty="0">
                <a:solidFill>
                  <a:schemeClr val="bg1"/>
                </a:solidFill>
                <a:latin typeface="Book Antiqua" pitchFamily="18" charset="0"/>
              </a:rPr>
              <a:t>I have few money, </a:t>
            </a:r>
          </a:p>
        </p:txBody>
      </p:sp>
      <p:sp>
        <p:nvSpPr>
          <p:cNvPr id="11" name="TextBox 10"/>
          <p:cNvSpPr txBox="1"/>
          <p:nvPr/>
        </p:nvSpPr>
        <p:spPr>
          <a:xfrm>
            <a:off x="1828800" y="5070847"/>
            <a:ext cx="8686800" cy="523220"/>
          </a:xfrm>
          <a:prstGeom prst="rect">
            <a:avLst/>
          </a:prstGeom>
          <a:solidFill>
            <a:schemeClr val="accent4">
              <a:lumMod val="75000"/>
            </a:schemeClr>
          </a:solidFill>
          <a:ln>
            <a:solidFill>
              <a:schemeClr val="bg1"/>
            </a:solidFill>
          </a:ln>
        </p:spPr>
        <p:txBody>
          <a:bodyPr wrap="square" rtlCol="0">
            <a:spAutoFit/>
          </a:bodyPr>
          <a:lstStyle/>
          <a:p>
            <a:r>
              <a:rPr lang="en-US" sz="2800" b="1" dirty="0">
                <a:solidFill>
                  <a:schemeClr val="bg1"/>
                </a:solidFill>
                <a:latin typeface="Book Antiqua" pitchFamily="18" charset="0"/>
              </a:rPr>
              <a:t>There is a little water in the jar,</a:t>
            </a:r>
          </a:p>
        </p:txBody>
      </p:sp>
      <p:sp>
        <p:nvSpPr>
          <p:cNvPr id="12" name="TextBox 11"/>
          <p:cNvSpPr txBox="1"/>
          <p:nvPr/>
        </p:nvSpPr>
        <p:spPr>
          <a:xfrm>
            <a:off x="7010400" y="5070847"/>
            <a:ext cx="2743200" cy="523220"/>
          </a:xfrm>
          <a:prstGeom prst="rect">
            <a:avLst/>
          </a:prstGeom>
          <a:solidFill>
            <a:schemeClr val="accent4">
              <a:lumMod val="75000"/>
            </a:schemeClr>
          </a:solidFill>
        </p:spPr>
        <p:txBody>
          <a:bodyPr wrap="square" rtlCol="0">
            <a:spAutoFit/>
          </a:bodyPr>
          <a:lstStyle/>
          <a:p>
            <a:r>
              <a:rPr lang="en-US" sz="2800" b="1" u="sng" dirty="0">
                <a:solidFill>
                  <a:schemeClr val="bg1"/>
                </a:solidFill>
                <a:latin typeface="Book Antiqua" pitchFamily="18" charset="0"/>
              </a:rPr>
              <a:t>isn’t there?</a:t>
            </a:r>
          </a:p>
        </p:txBody>
      </p:sp>
      <p:sp>
        <p:nvSpPr>
          <p:cNvPr id="13" name="TextBox 12"/>
          <p:cNvSpPr txBox="1"/>
          <p:nvPr/>
        </p:nvSpPr>
        <p:spPr>
          <a:xfrm>
            <a:off x="1828800" y="5690627"/>
            <a:ext cx="8686800" cy="523220"/>
          </a:xfrm>
          <a:prstGeom prst="rect">
            <a:avLst/>
          </a:prstGeom>
          <a:solidFill>
            <a:schemeClr val="accent4">
              <a:lumMod val="75000"/>
            </a:schemeClr>
          </a:solidFill>
          <a:ln>
            <a:solidFill>
              <a:schemeClr val="bg1"/>
            </a:solidFill>
          </a:ln>
        </p:spPr>
        <p:txBody>
          <a:bodyPr wrap="square" rtlCol="0">
            <a:spAutoFit/>
          </a:bodyPr>
          <a:lstStyle/>
          <a:p>
            <a:r>
              <a:rPr lang="en-US" sz="2800" b="1" dirty="0">
                <a:solidFill>
                  <a:schemeClr val="bg1"/>
                </a:solidFill>
                <a:latin typeface="Book Antiqua" pitchFamily="18" charset="0"/>
              </a:rPr>
              <a:t>There is little water in the jar,</a:t>
            </a:r>
          </a:p>
        </p:txBody>
      </p:sp>
      <p:sp>
        <p:nvSpPr>
          <p:cNvPr id="14" name="TextBox 13"/>
          <p:cNvSpPr txBox="1"/>
          <p:nvPr/>
        </p:nvSpPr>
        <p:spPr>
          <a:xfrm>
            <a:off x="6705600" y="5690627"/>
            <a:ext cx="2743200" cy="523220"/>
          </a:xfrm>
          <a:prstGeom prst="rect">
            <a:avLst/>
          </a:prstGeom>
          <a:solidFill>
            <a:schemeClr val="accent4">
              <a:lumMod val="75000"/>
            </a:schemeClr>
          </a:solidFill>
        </p:spPr>
        <p:txBody>
          <a:bodyPr wrap="square" rtlCol="0">
            <a:spAutoFit/>
          </a:bodyPr>
          <a:lstStyle/>
          <a:p>
            <a:r>
              <a:rPr lang="en-US" sz="2800" b="1" u="sng" dirty="0">
                <a:solidFill>
                  <a:schemeClr val="bg1"/>
                </a:solidFill>
                <a:latin typeface="Book Antiqua" pitchFamily="18" charset="0"/>
              </a:rPr>
              <a:t>is there?</a:t>
            </a:r>
          </a:p>
        </p:txBody>
      </p:sp>
      <p:sp>
        <p:nvSpPr>
          <p:cNvPr id="15" name="TextBox 14"/>
          <p:cNvSpPr txBox="1"/>
          <p:nvPr/>
        </p:nvSpPr>
        <p:spPr>
          <a:xfrm>
            <a:off x="4865077" y="2203906"/>
            <a:ext cx="2667000" cy="461665"/>
          </a:xfrm>
          <a:prstGeom prst="rect">
            <a:avLst/>
          </a:prstGeom>
          <a:solidFill>
            <a:schemeClr val="accent4">
              <a:lumMod val="75000"/>
            </a:schemeClr>
          </a:solidFill>
        </p:spPr>
        <p:txBody>
          <a:bodyPr wrap="square" rtlCol="0">
            <a:spAutoFit/>
          </a:bodyPr>
          <a:lstStyle/>
          <a:p>
            <a:r>
              <a:rPr lang="en-US" sz="2400" b="1" u="sng" spc="-100" dirty="0">
                <a:solidFill>
                  <a:schemeClr val="bg1"/>
                </a:solidFill>
                <a:latin typeface="Book Antiqua" pitchFamily="18" charset="0"/>
              </a:rPr>
              <a:t>don’t I/haven’t I ?</a:t>
            </a:r>
            <a:endParaRPr lang="en-US" sz="2400" u="sng" dirty="0"/>
          </a:p>
        </p:txBody>
      </p:sp>
      <p:sp>
        <p:nvSpPr>
          <p:cNvPr id="16" name="TextBox 15"/>
          <p:cNvSpPr txBox="1"/>
          <p:nvPr/>
        </p:nvSpPr>
        <p:spPr>
          <a:xfrm>
            <a:off x="5524500" y="4433612"/>
            <a:ext cx="2362200" cy="461665"/>
          </a:xfrm>
          <a:prstGeom prst="rect">
            <a:avLst/>
          </a:prstGeom>
          <a:solidFill>
            <a:schemeClr val="accent4">
              <a:lumMod val="75000"/>
            </a:schemeClr>
          </a:solidFill>
        </p:spPr>
        <p:txBody>
          <a:bodyPr wrap="square" rtlCol="0">
            <a:spAutoFit/>
          </a:bodyPr>
          <a:lstStyle/>
          <a:p>
            <a:r>
              <a:rPr lang="en-US" sz="2400" b="1" u="sng" dirty="0">
                <a:solidFill>
                  <a:schemeClr val="bg1"/>
                </a:solidFill>
                <a:latin typeface="Book Antiqua" pitchFamily="18" charset="0"/>
              </a:rPr>
              <a:t>do I/ have I?</a:t>
            </a:r>
            <a:endParaRPr lang="en-US" sz="2400" u="sng" dirty="0"/>
          </a:p>
        </p:txBody>
      </p:sp>
      <p:sp>
        <p:nvSpPr>
          <p:cNvPr id="17" name="Oval 16"/>
          <p:cNvSpPr/>
          <p:nvPr/>
        </p:nvSpPr>
        <p:spPr>
          <a:xfrm>
            <a:off x="1547266" y="1015373"/>
            <a:ext cx="2402533" cy="674346"/>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382000" y="2815140"/>
            <a:ext cx="831461" cy="473592"/>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886700" y="3724311"/>
            <a:ext cx="1981200" cy="523220"/>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66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26" presetClass="emph" presetSubtype="0" repeatCount="indefinite" fill="hold" grpId="1" nodeType="withEffect">
                                  <p:stCondLst>
                                    <p:cond delay="0"/>
                                  </p:stCondLst>
                                  <p:endCondLst>
                                    <p:cond evt="onNext" delay="0">
                                      <p:tgtEl>
                                        <p:sldTgt/>
                                      </p:tgtEl>
                                    </p:cond>
                                  </p:endCondLst>
                                  <p:childTnLst>
                                    <p:animEffect transition="out" filter="fade">
                                      <p:cBhvr>
                                        <p:cTn id="31" dur="500" tmFilter="0, 0; .2, .5; .8, .5; 1, 0"/>
                                        <p:tgtEl>
                                          <p:spTgt spid="7"/>
                                        </p:tgtEl>
                                      </p:cBhvr>
                                    </p:animEffect>
                                    <p:animScale>
                                      <p:cBhvr>
                                        <p:cTn id="32" dur="250" autoRev="1" fill="hold"/>
                                        <p:tgtEl>
                                          <p:spTgt spid="7"/>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500" tmFilter="0, 0; .2, .5; .8, .5; 1, 0"/>
                                        <p:tgtEl>
                                          <p:spTgt spid="17"/>
                                        </p:tgtEl>
                                      </p:cBhvr>
                                    </p:animEffect>
                                    <p:animScale>
                                      <p:cBhvr>
                                        <p:cTn id="42" dur="250" autoRev="1" fill="hold"/>
                                        <p:tgtEl>
                                          <p:spTgt spid="1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500" tmFilter="0, 0; .2, .5; .8, .5; 1, 0"/>
                                        <p:tgtEl>
                                          <p:spTgt spid="18"/>
                                        </p:tgtEl>
                                      </p:cBhvr>
                                    </p:animEffect>
                                    <p:animScale>
                                      <p:cBhvr>
                                        <p:cTn id="52" dur="250" autoRev="1" fill="hold"/>
                                        <p:tgtEl>
                                          <p:spTgt spid="18"/>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500" tmFilter="0, 0; .2, .5; .8, .5; 1, 0"/>
                                        <p:tgtEl>
                                          <p:spTgt spid="19"/>
                                        </p:tgtEl>
                                      </p:cBhvr>
                                    </p:animEffect>
                                    <p:animScale>
                                      <p:cBhvr>
                                        <p:cTn id="62" dur="250" autoRev="1" fill="hold"/>
                                        <p:tgtEl>
                                          <p:spTgt spid="19"/>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left)">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righ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right)">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left)">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right)">
                                      <p:cBhvr>
                                        <p:cTn id="9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7" grpId="1" animBg="1"/>
      <p:bldP spid="18" grpId="0" animBg="1"/>
      <p:bldP spid="18" grpId="1" animBg="1"/>
      <p:bldP spid="19" grpId="0" animBg="1"/>
      <p:bldP spid="1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07" y="689309"/>
            <a:ext cx="8488404" cy="523220"/>
          </a:xfrm>
          <a:prstGeom prst="rect">
            <a:avLst/>
          </a:prstGeom>
          <a:solidFill>
            <a:schemeClr val="accent4">
              <a:lumMod val="75000"/>
            </a:schemeClr>
          </a:solidFill>
          <a:ln w="50800" cap="sq">
            <a:solidFill>
              <a:schemeClr val="bg1"/>
            </a:solidFill>
            <a:miter lim="800000"/>
          </a:ln>
        </p:spPr>
        <p:txBody>
          <a:bodyPr wrap="square" rtlCol="0">
            <a:spAutoFit/>
          </a:bodyPr>
          <a:lstStyle/>
          <a:p>
            <a:r>
              <a:rPr lang="en-US" sz="2800" b="1" dirty="0">
                <a:solidFill>
                  <a:schemeClr val="bg1"/>
                </a:solidFill>
                <a:latin typeface="Book Antiqua" pitchFamily="18" charset="0"/>
              </a:rPr>
              <a:t>I</a:t>
            </a:r>
            <a:r>
              <a:rPr lang="en-US" sz="2800" b="1" i="1" dirty="0">
                <a:solidFill>
                  <a:schemeClr val="bg1"/>
                </a:solidFill>
                <a:latin typeface="Book Antiqua" pitchFamily="18" charset="0"/>
              </a:rPr>
              <a:t> need </a:t>
            </a:r>
            <a:r>
              <a:rPr lang="en-US" sz="2800" b="1" dirty="0">
                <a:solidFill>
                  <a:schemeClr val="bg1"/>
                </a:solidFill>
                <a:latin typeface="Book Antiqua" pitchFamily="18" charset="0"/>
              </a:rPr>
              <a:t>your help, </a:t>
            </a:r>
          </a:p>
        </p:txBody>
      </p:sp>
      <p:sp>
        <p:nvSpPr>
          <p:cNvPr id="5" name="TextBox 4"/>
          <p:cNvSpPr txBox="1"/>
          <p:nvPr/>
        </p:nvSpPr>
        <p:spPr>
          <a:xfrm>
            <a:off x="303851" y="1357791"/>
            <a:ext cx="8470261" cy="523220"/>
          </a:xfrm>
          <a:prstGeom prst="rect">
            <a:avLst/>
          </a:prstGeom>
          <a:solidFill>
            <a:schemeClr val="accent4">
              <a:lumMod val="75000"/>
            </a:schemeClr>
          </a:solidFill>
          <a:ln w="50800" cap="sq">
            <a:solidFill>
              <a:schemeClr val="bg1"/>
            </a:solidFill>
            <a:miter lim="800000"/>
          </a:ln>
        </p:spPr>
        <p:txBody>
          <a:bodyPr wrap="square" rtlCol="0">
            <a:spAutoFit/>
          </a:bodyPr>
          <a:lstStyle/>
          <a:p>
            <a:r>
              <a:rPr lang="en-US" sz="2800" b="1" dirty="0">
                <a:solidFill>
                  <a:schemeClr val="bg1"/>
                </a:solidFill>
                <a:latin typeface="Book Antiqua" pitchFamily="18" charset="0"/>
              </a:rPr>
              <a:t>She </a:t>
            </a:r>
            <a:r>
              <a:rPr lang="en-US" sz="2800" b="1" i="1" dirty="0">
                <a:solidFill>
                  <a:schemeClr val="bg1"/>
                </a:solidFill>
                <a:latin typeface="Book Antiqua" pitchFamily="18" charset="0"/>
              </a:rPr>
              <a:t>needs</a:t>
            </a:r>
            <a:r>
              <a:rPr lang="en-US" sz="2800" b="1" dirty="0">
                <a:solidFill>
                  <a:schemeClr val="bg1"/>
                </a:solidFill>
                <a:latin typeface="Book Antiqua" pitchFamily="18" charset="0"/>
              </a:rPr>
              <a:t> a pen,</a:t>
            </a:r>
          </a:p>
        </p:txBody>
      </p:sp>
      <p:sp>
        <p:nvSpPr>
          <p:cNvPr id="6" name="TextBox 5"/>
          <p:cNvSpPr txBox="1"/>
          <p:nvPr/>
        </p:nvSpPr>
        <p:spPr>
          <a:xfrm>
            <a:off x="2981736" y="1357791"/>
            <a:ext cx="2590800" cy="523220"/>
          </a:xfrm>
          <a:prstGeom prst="rect">
            <a:avLst/>
          </a:prstGeom>
          <a:solidFill>
            <a:schemeClr val="accent4">
              <a:lumMod val="75000"/>
            </a:schemeClr>
          </a:solidFill>
        </p:spPr>
        <p:txBody>
          <a:bodyPr wrap="square" rtlCol="0">
            <a:spAutoFit/>
          </a:bodyPr>
          <a:lstStyle/>
          <a:p>
            <a:r>
              <a:rPr lang="en-US" sz="2800" b="1" u="sng" dirty="0">
                <a:solidFill>
                  <a:schemeClr val="bg1"/>
                </a:solidFill>
                <a:latin typeface="Book Antiqua" pitchFamily="18" charset="0"/>
              </a:rPr>
              <a:t>doesn’t she?</a:t>
            </a:r>
          </a:p>
        </p:txBody>
      </p:sp>
      <p:sp>
        <p:nvSpPr>
          <p:cNvPr id="8" name="Bent Arrow 7"/>
          <p:cNvSpPr/>
          <p:nvPr/>
        </p:nvSpPr>
        <p:spPr>
          <a:xfrm>
            <a:off x="972959" y="52299"/>
            <a:ext cx="1371600" cy="674561"/>
          </a:xfrm>
          <a:prstGeom prst="bentArrow">
            <a:avLst/>
          </a:prstGeom>
          <a:solidFill>
            <a:schemeClr val="accent4">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088416" y="702981"/>
            <a:ext cx="2590800" cy="523220"/>
          </a:xfrm>
          <a:prstGeom prst="rect">
            <a:avLst/>
          </a:prstGeom>
          <a:solidFill>
            <a:schemeClr val="accent4">
              <a:lumMod val="75000"/>
            </a:schemeClr>
          </a:solidFill>
        </p:spPr>
        <p:txBody>
          <a:bodyPr wrap="square" rtlCol="0">
            <a:spAutoFit/>
          </a:bodyPr>
          <a:lstStyle/>
          <a:p>
            <a:r>
              <a:rPr lang="en-US" sz="2800" b="1" u="sng" dirty="0">
                <a:solidFill>
                  <a:schemeClr val="bg1"/>
                </a:solidFill>
                <a:latin typeface="Book Antiqua" pitchFamily="18" charset="0"/>
              </a:rPr>
              <a:t>don’t I? </a:t>
            </a:r>
          </a:p>
        </p:txBody>
      </p:sp>
      <p:sp>
        <p:nvSpPr>
          <p:cNvPr id="9" name="Rectangle 8"/>
          <p:cNvSpPr/>
          <p:nvPr/>
        </p:nvSpPr>
        <p:spPr>
          <a:xfrm>
            <a:off x="2344560" y="13672"/>
            <a:ext cx="2877457" cy="457200"/>
          </a:xfrm>
          <a:prstGeom prst="rect">
            <a:avLst/>
          </a:prstGeom>
          <a:solidFill>
            <a:schemeClr val="accent4">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a:latin typeface="Book Antiqua" pitchFamily="18" charset="0"/>
              </a:rPr>
              <a:t>Action /do verb</a:t>
            </a:r>
          </a:p>
        </p:txBody>
      </p:sp>
      <p:sp>
        <p:nvSpPr>
          <p:cNvPr id="10" name="Right Arrow 9"/>
          <p:cNvSpPr/>
          <p:nvPr/>
        </p:nvSpPr>
        <p:spPr>
          <a:xfrm>
            <a:off x="5222016" y="100758"/>
            <a:ext cx="609600" cy="304800"/>
          </a:xfrm>
          <a:prstGeom prst="rightArrow">
            <a:avLst/>
          </a:prstGeom>
          <a:solidFill>
            <a:schemeClr val="accent4">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1" name="TextBox 10"/>
          <p:cNvSpPr txBox="1"/>
          <p:nvPr/>
        </p:nvSpPr>
        <p:spPr>
          <a:xfrm>
            <a:off x="5801136" y="0"/>
            <a:ext cx="2895600" cy="523220"/>
          </a:xfrm>
          <a:prstGeom prst="rect">
            <a:avLst/>
          </a:prstGeom>
          <a:solidFill>
            <a:schemeClr val="accent4">
              <a:lumMod val="7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a:latin typeface="Book Antiqua" pitchFamily="18" charset="0"/>
              </a:rPr>
              <a:t>don’t/doesn’t +?</a:t>
            </a:r>
          </a:p>
        </p:txBody>
      </p:sp>
      <p:sp>
        <p:nvSpPr>
          <p:cNvPr id="12" name="Oval 11"/>
          <p:cNvSpPr/>
          <p:nvPr/>
        </p:nvSpPr>
        <p:spPr>
          <a:xfrm>
            <a:off x="754381" y="2012601"/>
            <a:ext cx="2819400" cy="914400"/>
          </a:xfrm>
          <a:prstGeom prst="ellipse">
            <a:avLst/>
          </a:prstGeom>
          <a:solidFill>
            <a:schemeClr val="accent4">
              <a:lumMod val="75000"/>
            </a:schemeClr>
          </a:solidFill>
          <a:ln>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a:latin typeface="Book Antiqua" pitchFamily="18" charset="0"/>
              </a:rPr>
              <a:t>But</a:t>
            </a:r>
          </a:p>
        </p:txBody>
      </p:sp>
      <p:sp>
        <p:nvSpPr>
          <p:cNvPr id="15" name="TextBox 14"/>
          <p:cNvSpPr txBox="1"/>
          <p:nvPr/>
        </p:nvSpPr>
        <p:spPr>
          <a:xfrm>
            <a:off x="657637" y="4863425"/>
            <a:ext cx="8470261" cy="523220"/>
          </a:xfrm>
          <a:prstGeom prst="rect">
            <a:avLst/>
          </a:prstGeom>
          <a:solidFill>
            <a:schemeClr val="accent4">
              <a:lumMod val="75000"/>
            </a:schemeClr>
          </a:solidFill>
          <a:ln w="50800" cap="sq">
            <a:solidFill>
              <a:schemeClr val="bg1"/>
            </a:solidFill>
            <a:miter lim="800000"/>
          </a:ln>
        </p:spPr>
        <p:txBody>
          <a:bodyPr wrap="square" rtlCol="0">
            <a:spAutoFit/>
          </a:bodyPr>
          <a:lstStyle/>
          <a:p>
            <a:r>
              <a:rPr lang="en-US" sz="2800" b="1" dirty="0">
                <a:solidFill>
                  <a:schemeClr val="bg1"/>
                </a:solidFill>
                <a:latin typeface="Book Antiqua" pitchFamily="18" charset="0"/>
              </a:rPr>
              <a:t>You </a:t>
            </a:r>
            <a:r>
              <a:rPr lang="en-US" sz="2800" b="1" i="1" dirty="0">
                <a:solidFill>
                  <a:schemeClr val="bg1"/>
                </a:solidFill>
                <a:latin typeface="Book Antiqua" pitchFamily="18" charset="0"/>
              </a:rPr>
              <a:t>need not </a:t>
            </a:r>
            <a:r>
              <a:rPr lang="en-US" sz="2800" b="1" dirty="0">
                <a:solidFill>
                  <a:schemeClr val="bg1"/>
                </a:solidFill>
                <a:latin typeface="Book Antiqua" pitchFamily="18" charset="0"/>
              </a:rPr>
              <a:t>worry,</a:t>
            </a:r>
          </a:p>
        </p:txBody>
      </p:sp>
      <p:sp>
        <p:nvSpPr>
          <p:cNvPr id="16" name="TextBox 15"/>
          <p:cNvSpPr txBox="1"/>
          <p:nvPr/>
        </p:nvSpPr>
        <p:spPr>
          <a:xfrm>
            <a:off x="3962400" y="4890941"/>
            <a:ext cx="2590800" cy="523220"/>
          </a:xfrm>
          <a:prstGeom prst="rect">
            <a:avLst/>
          </a:prstGeom>
          <a:solidFill>
            <a:schemeClr val="accent4">
              <a:lumMod val="75000"/>
            </a:schemeClr>
          </a:solidFill>
        </p:spPr>
        <p:txBody>
          <a:bodyPr wrap="square" rtlCol="0">
            <a:spAutoFit/>
          </a:bodyPr>
          <a:lstStyle/>
          <a:p>
            <a:r>
              <a:rPr lang="en-US" sz="2800" b="1" u="sng" dirty="0">
                <a:solidFill>
                  <a:schemeClr val="bg1"/>
                </a:solidFill>
                <a:latin typeface="Book Antiqua" pitchFamily="18" charset="0"/>
              </a:rPr>
              <a:t>need you?</a:t>
            </a:r>
          </a:p>
        </p:txBody>
      </p:sp>
      <p:sp>
        <p:nvSpPr>
          <p:cNvPr id="17" name="Bent Arrow 16"/>
          <p:cNvSpPr/>
          <p:nvPr/>
        </p:nvSpPr>
        <p:spPr>
          <a:xfrm flipV="1">
            <a:off x="1180738" y="6120342"/>
            <a:ext cx="983343" cy="673856"/>
          </a:xfrm>
          <a:prstGeom prst="bentArrow">
            <a:avLst/>
          </a:prstGeom>
          <a:solidFill>
            <a:schemeClr val="accent4">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2262053" y="6384875"/>
            <a:ext cx="2267857" cy="457200"/>
          </a:xfrm>
          <a:prstGeom prst="rect">
            <a:avLst/>
          </a:prstGeom>
          <a:solidFill>
            <a:schemeClr val="accent4">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r>
              <a:rPr lang="en-US" sz="2800" b="1" dirty="0">
                <a:latin typeface="Book Antiqua" pitchFamily="18" charset="0"/>
              </a:rPr>
              <a:t>Modal verb</a:t>
            </a:r>
          </a:p>
        </p:txBody>
      </p:sp>
      <p:sp>
        <p:nvSpPr>
          <p:cNvPr id="19" name="Right Arrow 18"/>
          <p:cNvSpPr/>
          <p:nvPr/>
        </p:nvSpPr>
        <p:spPr>
          <a:xfrm>
            <a:off x="4540794" y="6454170"/>
            <a:ext cx="609600" cy="304800"/>
          </a:xfrm>
          <a:prstGeom prst="rightArrow">
            <a:avLst/>
          </a:prstGeom>
          <a:solidFill>
            <a:schemeClr val="accent4">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20" name="TextBox 19"/>
          <p:cNvSpPr txBox="1"/>
          <p:nvPr/>
        </p:nvSpPr>
        <p:spPr>
          <a:xfrm>
            <a:off x="5192123" y="6334780"/>
            <a:ext cx="3831133" cy="523220"/>
          </a:xfrm>
          <a:prstGeom prst="rect">
            <a:avLst/>
          </a:prstGeom>
          <a:solidFill>
            <a:schemeClr val="accent4">
              <a:lumMod val="7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spc="-140" dirty="0">
                <a:latin typeface="Book Antiqua" pitchFamily="18" charset="0"/>
              </a:rPr>
              <a:t>need + Sub(pronoun) +?</a:t>
            </a:r>
          </a:p>
        </p:txBody>
      </p:sp>
      <p:sp>
        <p:nvSpPr>
          <p:cNvPr id="21" name="TextBox 20"/>
          <p:cNvSpPr txBox="1"/>
          <p:nvPr/>
        </p:nvSpPr>
        <p:spPr>
          <a:xfrm>
            <a:off x="534851" y="5597122"/>
            <a:ext cx="8488404" cy="523220"/>
          </a:xfrm>
          <a:prstGeom prst="rect">
            <a:avLst/>
          </a:prstGeom>
          <a:solidFill>
            <a:schemeClr val="accent4">
              <a:lumMod val="75000"/>
            </a:schemeClr>
          </a:solidFill>
          <a:ln w="50800" cap="sq">
            <a:solidFill>
              <a:schemeClr val="bg1"/>
            </a:solidFill>
            <a:miter lim="800000"/>
          </a:ln>
        </p:spPr>
        <p:txBody>
          <a:bodyPr wrap="square" rtlCol="0">
            <a:spAutoFit/>
          </a:bodyPr>
          <a:lstStyle/>
          <a:p>
            <a:r>
              <a:rPr lang="en-US" sz="2800" b="1" dirty="0">
                <a:solidFill>
                  <a:schemeClr val="bg1"/>
                </a:solidFill>
                <a:latin typeface="Book Antiqua" pitchFamily="18" charset="0"/>
              </a:rPr>
              <a:t>I </a:t>
            </a:r>
            <a:r>
              <a:rPr lang="en-US" sz="2800" b="1" i="1" dirty="0">
                <a:solidFill>
                  <a:schemeClr val="bg1"/>
                </a:solidFill>
                <a:latin typeface="Book Antiqua" pitchFamily="18" charset="0"/>
              </a:rPr>
              <a:t>need not </a:t>
            </a:r>
            <a:r>
              <a:rPr lang="en-US" sz="2800" b="1" dirty="0">
                <a:solidFill>
                  <a:schemeClr val="bg1"/>
                </a:solidFill>
                <a:latin typeface="Book Antiqua" pitchFamily="18" charset="0"/>
              </a:rPr>
              <a:t>go there, </a:t>
            </a:r>
          </a:p>
        </p:txBody>
      </p:sp>
      <p:sp>
        <p:nvSpPr>
          <p:cNvPr id="22" name="TextBox 21"/>
          <p:cNvSpPr txBox="1"/>
          <p:nvPr/>
        </p:nvSpPr>
        <p:spPr>
          <a:xfrm>
            <a:off x="3688080" y="5597122"/>
            <a:ext cx="2590800" cy="523220"/>
          </a:xfrm>
          <a:prstGeom prst="rect">
            <a:avLst/>
          </a:prstGeom>
          <a:solidFill>
            <a:schemeClr val="accent4">
              <a:lumMod val="75000"/>
            </a:schemeClr>
          </a:solidFill>
        </p:spPr>
        <p:txBody>
          <a:bodyPr wrap="square" rtlCol="0">
            <a:spAutoFit/>
          </a:bodyPr>
          <a:lstStyle/>
          <a:p>
            <a:r>
              <a:rPr lang="en-US" sz="2800" b="1" u="sng" dirty="0">
                <a:solidFill>
                  <a:schemeClr val="bg1"/>
                </a:solidFill>
                <a:latin typeface="Book Antiqua" pitchFamily="18" charset="0"/>
              </a:rPr>
              <a:t>need 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356" y="2026273"/>
            <a:ext cx="3947160" cy="2718985"/>
          </a:xfrm>
          <a:prstGeom prst="rect">
            <a:avLst/>
          </a:prstGeom>
        </p:spPr>
      </p:pic>
      <p:sp>
        <p:nvSpPr>
          <p:cNvPr id="26" name="Oval 25"/>
          <p:cNvSpPr/>
          <p:nvPr/>
        </p:nvSpPr>
        <p:spPr>
          <a:xfrm>
            <a:off x="1387702" y="4909353"/>
            <a:ext cx="1398028" cy="5232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47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1000" fill="hold"/>
                                        <p:tgtEl>
                                          <p:spTgt spid="6"/>
                                        </p:tgtEl>
                                        <p:attrNameLst>
                                          <p:attrName>ppt_w</p:attrName>
                                        </p:attrNameLst>
                                      </p:cBhvr>
                                      <p:tavLst>
                                        <p:tav tm="0">
                                          <p:val>
                                            <p:strVal val="#ppt_w*0.70"/>
                                          </p:val>
                                        </p:tav>
                                        <p:tav tm="100000">
                                          <p:val>
                                            <p:strVal val="#ppt_w"/>
                                          </p:val>
                                        </p:tav>
                                      </p:tavLst>
                                    </p:anim>
                                    <p:anim calcmode="lin" valueType="num">
                                      <p:cBhvr>
                                        <p:cTn id="55" dur="1000" fill="hold"/>
                                        <p:tgtEl>
                                          <p:spTgt spid="6"/>
                                        </p:tgtEl>
                                        <p:attrNameLst>
                                          <p:attrName>ppt_h</p:attrName>
                                        </p:attrNameLst>
                                      </p:cBhvr>
                                      <p:tavLst>
                                        <p:tav tm="0">
                                          <p:val>
                                            <p:strVal val="#ppt_h"/>
                                          </p:val>
                                        </p:tav>
                                        <p:tav tm="100000">
                                          <p:val>
                                            <p:strVal val="#ppt_h"/>
                                          </p:val>
                                        </p:tav>
                                      </p:tavLst>
                                    </p:anim>
                                    <p:animEffect transition="in" filter="fade">
                                      <p:cBhvr>
                                        <p:cTn id="56" dur="10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p:cTn id="68" dur="500" fill="hold"/>
                                        <p:tgtEl>
                                          <p:spTgt spid="2"/>
                                        </p:tgtEl>
                                        <p:attrNameLst>
                                          <p:attrName>ppt_w</p:attrName>
                                        </p:attrNameLst>
                                      </p:cBhvr>
                                      <p:tavLst>
                                        <p:tav tm="0">
                                          <p:val>
                                            <p:fltVal val="0"/>
                                          </p:val>
                                        </p:tav>
                                        <p:tav tm="100000">
                                          <p:val>
                                            <p:strVal val="#ppt_w"/>
                                          </p:val>
                                        </p:tav>
                                      </p:tavLst>
                                    </p:anim>
                                    <p:anim calcmode="lin" valueType="num">
                                      <p:cBhvr>
                                        <p:cTn id="69" dur="500" fill="hold"/>
                                        <p:tgtEl>
                                          <p:spTgt spid="2"/>
                                        </p:tgtEl>
                                        <p:attrNameLst>
                                          <p:attrName>ppt_h</p:attrName>
                                        </p:attrNameLst>
                                      </p:cBhvr>
                                      <p:tavLst>
                                        <p:tav tm="0">
                                          <p:val>
                                            <p:fltVal val="0"/>
                                          </p:val>
                                        </p:tav>
                                        <p:tav tm="100000">
                                          <p:val>
                                            <p:strVal val="#ppt_h"/>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heel(1)">
                                      <p:cBhvr>
                                        <p:cTn id="79" dur="20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fade">
                                      <p:cBhvr>
                                        <p:cTn id="90" dur="1000"/>
                                        <p:tgtEl>
                                          <p:spTgt spid="21"/>
                                        </p:tgtEl>
                                      </p:cBhvr>
                                    </p:animEffect>
                                    <p:anim calcmode="lin" valueType="num">
                                      <p:cBhvr>
                                        <p:cTn id="91" dur="1000" fill="hold"/>
                                        <p:tgtEl>
                                          <p:spTgt spid="21"/>
                                        </p:tgtEl>
                                        <p:attrNameLst>
                                          <p:attrName>ppt_x</p:attrName>
                                        </p:attrNameLst>
                                      </p:cBhvr>
                                      <p:tavLst>
                                        <p:tav tm="0">
                                          <p:val>
                                            <p:strVal val="#ppt_x"/>
                                          </p:val>
                                        </p:tav>
                                        <p:tav tm="100000">
                                          <p:val>
                                            <p:strVal val="#ppt_x"/>
                                          </p:val>
                                        </p:tav>
                                      </p:tavLst>
                                    </p:anim>
                                    <p:anim calcmode="lin" valueType="num">
                                      <p:cBhvr>
                                        <p:cTn id="9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0" presetClass="entr" presetSubtype="0"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edge">
                                      <p:cBhvr>
                                        <p:cTn id="103" dur="2000"/>
                                        <p:tgtEl>
                                          <p:spTgt spid="17"/>
                                        </p:tgtEl>
                                      </p:cBhvr>
                                    </p:animEffect>
                                  </p:childTnLst>
                                </p:cTn>
                              </p:par>
                              <p:par>
                                <p:cTn id="104" presetID="20" presetClass="entr" presetSubtype="0"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edge">
                                      <p:cBhvr>
                                        <p:cTn id="106" dur="2000"/>
                                        <p:tgtEl>
                                          <p:spTgt spid="18"/>
                                        </p:tgtEl>
                                      </p:cBhvr>
                                    </p:animEffect>
                                  </p:childTnLst>
                                </p:cTn>
                              </p:par>
                              <p:par>
                                <p:cTn id="107" presetID="20" presetClass="entr" presetSubtype="0"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wedge">
                                      <p:cBhvr>
                                        <p:cTn id="109" dur="2000"/>
                                        <p:tgtEl>
                                          <p:spTgt spid="19"/>
                                        </p:tgtEl>
                                      </p:cBhvr>
                                    </p:animEffect>
                                  </p:childTnLst>
                                </p:cTn>
                              </p:par>
                              <p:par>
                                <p:cTn id="110" presetID="20" presetClass="entr"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wedge">
                                      <p:cBhvr>
                                        <p:cTn id="1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6" grpId="0" animBg="1"/>
      <p:bldP spid="8" grpId="0" animBg="1"/>
      <p:bldP spid="4" grpId="0" animBg="1"/>
      <p:bldP spid="9" grpId="0" animBg="1"/>
      <p:bldP spid="10" grpId="0" animBg="1"/>
      <p:bldP spid="11" grpId="0" animBg="1"/>
      <p:bldP spid="12" grpId="0" animBg="1"/>
      <p:bldP spid="15" grpId="0" animBg="1"/>
      <p:bldP spid="16" grpId="0" animBg="1"/>
      <p:bldP spid="17" grpId="0" animBg="1"/>
      <p:bldP spid="18" grpId="0" animBg="1"/>
      <p:bldP spid="19" grpId="0" animBg="1"/>
      <p:bldP spid="20" grpId="0" animBg="1"/>
      <p:bldP spid="21" grpId="0" animBg="1"/>
      <p:bldP spid="22"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94339" y="715107"/>
            <a:ext cx="7033846" cy="923330"/>
          </a:xfrm>
          <a:prstGeom prst="rect">
            <a:avLst/>
          </a:prstGeom>
          <a:solidFill>
            <a:srgbClr val="92D050"/>
          </a:solidFill>
        </p:spPr>
        <p:txBody>
          <a:bodyPr wrap="square" rtlCol="0">
            <a:spAutoFit/>
          </a:bodyPr>
          <a:lstStyle/>
          <a:p>
            <a:r>
              <a:rPr lang="en-US" dirty="0" smtClean="0"/>
              <a:t> </a:t>
            </a:r>
            <a:r>
              <a:rPr lang="en-US" sz="5400" b="1" dirty="0" smtClean="0"/>
              <a:t>TEACHERS IDENTITY </a:t>
            </a:r>
            <a:endParaRPr lang="en-US" sz="5400" b="1" dirty="0"/>
          </a:p>
        </p:txBody>
      </p:sp>
      <p:sp>
        <p:nvSpPr>
          <p:cNvPr id="12" name="TextBox 11"/>
          <p:cNvSpPr txBox="1"/>
          <p:nvPr/>
        </p:nvSpPr>
        <p:spPr>
          <a:xfrm>
            <a:off x="1090245" y="2016371"/>
            <a:ext cx="7854462" cy="2862322"/>
          </a:xfrm>
          <a:prstGeom prst="rect">
            <a:avLst/>
          </a:prstGeom>
          <a:solidFill>
            <a:srgbClr val="FF9900"/>
          </a:solidFill>
        </p:spPr>
        <p:txBody>
          <a:bodyPr wrap="square" rtlCol="0">
            <a:spAutoFit/>
          </a:bodyPr>
          <a:lstStyle/>
          <a:p>
            <a:r>
              <a:rPr lang="en-US" sz="3600" b="1" dirty="0" smtClean="0"/>
              <a:t> </a:t>
            </a:r>
            <a:r>
              <a:rPr lang="en-US" sz="3600" b="1" dirty="0" err="1" smtClean="0"/>
              <a:t>Mst</a:t>
            </a:r>
            <a:r>
              <a:rPr lang="en-US" sz="3600" b="1" dirty="0" smtClean="0"/>
              <a:t>. Kohinoor </a:t>
            </a:r>
            <a:r>
              <a:rPr lang="en-US" sz="3600" b="1" dirty="0" err="1" smtClean="0"/>
              <a:t>Akter</a:t>
            </a:r>
            <a:r>
              <a:rPr lang="en-US" sz="3600" b="1" dirty="0" smtClean="0"/>
              <a:t> </a:t>
            </a:r>
            <a:r>
              <a:rPr lang="en-US" sz="3600" b="1" dirty="0" err="1" smtClean="0"/>
              <a:t>Banu</a:t>
            </a:r>
            <a:r>
              <a:rPr lang="en-US" sz="3600" b="1" dirty="0" smtClean="0"/>
              <a:t>.</a:t>
            </a:r>
          </a:p>
          <a:p>
            <a:r>
              <a:rPr lang="en-US" sz="3600" b="1" dirty="0" smtClean="0"/>
              <a:t>Assistant Head Master</a:t>
            </a:r>
          </a:p>
          <a:p>
            <a:r>
              <a:rPr lang="en-US" sz="3600" b="1" dirty="0" err="1" smtClean="0"/>
              <a:t>Alampur</a:t>
            </a:r>
            <a:r>
              <a:rPr lang="en-US" sz="3600" b="1" dirty="0" smtClean="0"/>
              <a:t> Secondary Girls School</a:t>
            </a:r>
          </a:p>
          <a:p>
            <a:r>
              <a:rPr lang="en-US" sz="3600" b="1" dirty="0" err="1" smtClean="0"/>
              <a:t>Kushtia</a:t>
            </a:r>
            <a:r>
              <a:rPr lang="en-US" sz="3600" b="1" dirty="0" smtClean="0"/>
              <a:t> </a:t>
            </a:r>
            <a:r>
              <a:rPr lang="en-US" sz="3600" b="1" dirty="0" err="1" smtClean="0"/>
              <a:t>Sadar</a:t>
            </a:r>
            <a:r>
              <a:rPr lang="en-US" sz="3600" b="1" dirty="0" smtClean="0"/>
              <a:t>, </a:t>
            </a:r>
            <a:r>
              <a:rPr lang="en-US" sz="3600" b="1" dirty="0" err="1" smtClean="0"/>
              <a:t>Kushtia</a:t>
            </a:r>
            <a:endParaRPr lang="en-US" sz="3600" b="1" dirty="0" smtClean="0"/>
          </a:p>
          <a:p>
            <a:r>
              <a:rPr lang="en-US" sz="3600" b="1" dirty="0" smtClean="0"/>
              <a:t>Mobile no- 01716494605</a:t>
            </a:r>
            <a:endParaRPr lang="en-US" sz="3600" b="1" dirty="0"/>
          </a:p>
        </p:txBody>
      </p:sp>
    </p:spTree>
    <p:extLst>
      <p:ext uri="{BB962C8B-B14F-4D97-AF65-F5344CB8AC3E}">
        <p14:creationId xmlns:p14="http://schemas.microsoft.com/office/powerpoint/2010/main" val="1601590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own Arrow Callout 12"/>
          <p:cNvSpPr/>
          <p:nvPr/>
        </p:nvSpPr>
        <p:spPr>
          <a:xfrm>
            <a:off x="828675" y="3283662"/>
            <a:ext cx="2743200" cy="838200"/>
          </a:xfrm>
          <a:prstGeom prst="downArrowCallout">
            <a:avLst>
              <a:gd name="adj1" fmla="val 25000"/>
              <a:gd name="adj2" fmla="val 42910"/>
              <a:gd name="adj3" fmla="val 25000"/>
              <a:gd name="adj4" fmla="val 62735"/>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Down Arrow Callout 19"/>
          <p:cNvSpPr/>
          <p:nvPr/>
        </p:nvSpPr>
        <p:spPr>
          <a:xfrm>
            <a:off x="1752600" y="1143001"/>
            <a:ext cx="3333750" cy="850059"/>
          </a:xfrm>
          <a:prstGeom prst="downArrowCallout">
            <a:avLst>
              <a:gd name="adj1" fmla="val 25000"/>
              <a:gd name="adj2" fmla="val 42910"/>
              <a:gd name="adj3" fmla="val 25000"/>
              <a:gd name="adj4" fmla="val 59338"/>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ectangle 22"/>
          <p:cNvSpPr/>
          <p:nvPr/>
        </p:nvSpPr>
        <p:spPr>
          <a:xfrm>
            <a:off x="8001000" y="1212243"/>
            <a:ext cx="2133600" cy="5249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828675" y="1194270"/>
            <a:ext cx="6172200" cy="523220"/>
          </a:xfrm>
          <a:prstGeom prst="rect">
            <a:avLst/>
          </a:prstGeom>
          <a:solidFill>
            <a:srgbClr val="00B050"/>
          </a:solidFill>
          <a:ln>
            <a:noFill/>
          </a:ln>
        </p:spPr>
        <p:txBody>
          <a:bodyPr wrap="square" rtlCol="0">
            <a:spAutoFit/>
          </a:bodyPr>
          <a:lstStyle/>
          <a:p>
            <a:r>
              <a:rPr lang="en-US" sz="2800" b="1" dirty="0">
                <a:solidFill>
                  <a:schemeClr val="bg1"/>
                </a:solidFill>
                <a:latin typeface="Book Antiqua" pitchFamily="18" charset="0"/>
              </a:rPr>
              <a:t>If I had any scope,   I’d visit London, </a:t>
            </a:r>
          </a:p>
        </p:txBody>
      </p:sp>
      <p:sp>
        <p:nvSpPr>
          <p:cNvPr id="4" name="TextBox 3"/>
          <p:cNvSpPr txBox="1"/>
          <p:nvPr/>
        </p:nvSpPr>
        <p:spPr>
          <a:xfrm>
            <a:off x="7050058" y="1220524"/>
            <a:ext cx="2286000" cy="523220"/>
          </a:xfrm>
          <a:prstGeom prst="rect">
            <a:avLst/>
          </a:prstGeom>
          <a:solidFill>
            <a:schemeClr val="accent5">
              <a:lumMod val="60000"/>
              <a:lumOff val="40000"/>
            </a:schemeClr>
          </a:solidFill>
          <a:ln w="25400">
            <a:noFill/>
          </a:ln>
        </p:spPr>
        <p:txBody>
          <a:bodyPr wrap="square" rtlCol="0">
            <a:spAutoFit/>
          </a:bodyPr>
          <a:lstStyle/>
          <a:p>
            <a:r>
              <a:rPr lang="en-US" sz="2800" b="1" dirty="0">
                <a:solidFill>
                  <a:schemeClr val="bg1"/>
                </a:solidFill>
                <a:latin typeface="Book Antiqua" pitchFamily="18" charset="0"/>
              </a:rPr>
              <a:t> </a:t>
            </a:r>
            <a:r>
              <a:rPr lang="en-US" sz="2800" b="1" u="sng" dirty="0">
                <a:solidFill>
                  <a:schemeClr val="bg1"/>
                </a:solidFill>
                <a:latin typeface="Book Antiqua" pitchFamily="18" charset="0"/>
              </a:rPr>
              <a:t>wouldn’t I?</a:t>
            </a:r>
            <a:r>
              <a:rPr lang="en-US" sz="2800" b="1" dirty="0">
                <a:solidFill>
                  <a:schemeClr val="bg1"/>
                </a:solidFill>
                <a:latin typeface="Book Antiqua" pitchFamily="18" charset="0"/>
              </a:rPr>
              <a:t>      </a:t>
            </a:r>
          </a:p>
        </p:txBody>
      </p:sp>
      <p:sp>
        <p:nvSpPr>
          <p:cNvPr id="5" name="TextBox 4"/>
          <p:cNvSpPr txBox="1"/>
          <p:nvPr/>
        </p:nvSpPr>
        <p:spPr>
          <a:xfrm>
            <a:off x="1482969" y="5423370"/>
            <a:ext cx="8382000" cy="523220"/>
          </a:xfrm>
          <a:prstGeom prst="rect">
            <a:avLst/>
          </a:prstGeom>
          <a:solidFill>
            <a:srgbClr val="C00000"/>
          </a:solidFill>
          <a:ln>
            <a:solidFill>
              <a:schemeClr val="bg1"/>
            </a:solidFill>
          </a:ln>
        </p:spPr>
        <p:txBody>
          <a:bodyPr wrap="square" rtlCol="0">
            <a:spAutoFit/>
          </a:bodyPr>
          <a:lstStyle/>
          <a:p>
            <a:r>
              <a:rPr lang="en-US" sz="2800" b="1" dirty="0">
                <a:solidFill>
                  <a:schemeClr val="bg1"/>
                </a:solidFill>
                <a:latin typeface="Book Antiqua" pitchFamily="18" charset="0"/>
              </a:rPr>
              <a:t>Last year I’d visited London</a:t>
            </a:r>
            <a:r>
              <a:rPr lang="en-US" sz="2800" b="1" dirty="0" smtClean="0">
                <a:solidFill>
                  <a:schemeClr val="bg1"/>
                </a:solidFill>
                <a:latin typeface="Book Antiqua" pitchFamily="18" charset="0"/>
              </a:rPr>
              <a:t>, </a:t>
            </a:r>
            <a:endParaRPr lang="en-US" sz="2800" b="1" dirty="0">
              <a:solidFill>
                <a:schemeClr val="bg1"/>
              </a:solidFill>
              <a:latin typeface="Book Antiqua" pitchFamily="18" charset="0"/>
            </a:endParaRPr>
          </a:p>
        </p:txBody>
      </p:sp>
      <p:sp>
        <p:nvSpPr>
          <p:cNvPr id="6" name="TextBox 5"/>
          <p:cNvSpPr txBox="1"/>
          <p:nvPr/>
        </p:nvSpPr>
        <p:spPr>
          <a:xfrm>
            <a:off x="6248400" y="5423370"/>
            <a:ext cx="1752600" cy="523220"/>
          </a:xfrm>
          <a:prstGeom prst="rect">
            <a:avLst/>
          </a:prstGeom>
          <a:solidFill>
            <a:srgbClr val="92D050"/>
          </a:solidFill>
          <a:ln>
            <a:noFill/>
          </a:ln>
        </p:spPr>
        <p:txBody>
          <a:bodyPr wrap="square" rtlCol="0">
            <a:spAutoFit/>
          </a:bodyPr>
          <a:lstStyle/>
          <a:p>
            <a:r>
              <a:rPr lang="en-US" sz="2800" b="1" u="sng" dirty="0">
                <a:solidFill>
                  <a:schemeClr val="bg1"/>
                </a:solidFill>
                <a:latin typeface="Book Antiqua" pitchFamily="18" charset="0"/>
              </a:rPr>
              <a:t>hadn’t I?</a:t>
            </a:r>
          </a:p>
        </p:txBody>
      </p:sp>
      <p:sp>
        <p:nvSpPr>
          <p:cNvPr id="7" name="Right Arrow 6"/>
          <p:cNvSpPr/>
          <p:nvPr/>
        </p:nvSpPr>
        <p:spPr>
          <a:xfrm>
            <a:off x="3279531" y="2650940"/>
            <a:ext cx="1828800" cy="2362200"/>
          </a:xfrm>
          <a:prstGeom prst="rightArrow">
            <a:avLst/>
          </a:prstGeom>
          <a:solidFill>
            <a:srgbClr val="FFC00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a:solidFill>
                  <a:schemeClr val="tx1"/>
                </a:solidFill>
                <a:latin typeface="Book Antiqua" pitchFamily="18" charset="0"/>
              </a:rPr>
              <a:t>Follow</a:t>
            </a:r>
          </a:p>
        </p:txBody>
      </p:sp>
      <p:sp>
        <p:nvSpPr>
          <p:cNvPr id="8" name="TextBox 7"/>
          <p:cNvSpPr txBox="1"/>
          <p:nvPr/>
        </p:nvSpPr>
        <p:spPr>
          <a:xfrm>
            <a:off x="4991100" y="3179542"/>
            <a:ext cx="3708210" cy="523220"/>
          </a:xfrm>
          <a:prstGeom prst="rect">
            <a:avLst/>
          </a:prstGeom>
          <a:solidFill>
            <a:srgbClr val="FF0000"/>
          </a:solidFill>
          <a:ln>
            <a:solidFill>
              <a:schemeClr val="bg1"/>
            </a:solidFill>
          </a:ln>
        </p:spPr>
        <p:txBody>
          <a:bodyPr wrap="square" rtlCol="0">
            <a:spAutoFit/>
          </a:bodyPr>
          <a:lstStyle/>
          <a:p>
            <a:r>
              <a:rPr lang="en-US" sz="2800" b="1" spc="-100" dirty="0">
                <a:solidFill>
                  <a:schemeClr val="bg1"/>
                </a:solidFill>
                <a:latin typeface="Book Antiqua" pitchFamily="18" charset="0"/>
              </a:rPr>
              <a:t>I’d visit = I would+ v</a:t>
            </a:r>
            <a:r>
              <a:rPr lang="en-US" sz="2800" b="1" spc="-100" baseline="-25000" dirty="0">
                <a:solidFill>
                  <a:schemeClr val="bg1"/>
                </a:solidFill>
                <a:latin typeface="Book Antiqua" pitchFamily="18" charset="0"/>
              </a:rPr>
              <a:t>1</a:t>
            </a:r>
          </a:p>
        </p:txBody>
      </p:sp>
      <p:sp>
        <p:nvSpPr>
          <p:cNvPr id="9" name="TextBox 8"/>
          <p:cNvSpPr txBox="1"/>
          <p:nvPr/>
        </p:nvSpPr>
        <p:spPr>
          <a:xfrm>
            <a:off x="4991100" y="3992292"/>
            <a:ext cx="3708210" cy="523220"/>
          </a:xfrm>
          <a:prstGeom prst="rect">
            <a:avLst/>
          </a:prstGeom>
          <a:solidFill>
            <a:schemeClr val="tx1">
              <a:lumMod val="85000"/>
              <a:lumOff val="15000"/>
            </a:schemeClr>
          </a:solidFill>
          <a:ln>
            <a:solidFill>
              <a:schemeClr val="bg1"/>
            </a:solidFill>
          </a:ln>
        </p:spPr>
        <p:txBody>
          <a:bodyPr wrap="square" rtlCol="0">
            <a:spAutoFit/>
          </a:bodyPr>
          <a:lstStyle/>
          <a:p>
            <a:r>
              <a:rPr lang="en-US" sz="2800" b="1" dirty="0">
                <a:solidFill>
                  <a:schemeClr val="bg1"/>
                </a:solidFill>
                <a:latin typeface="Book Antiqua" pitchFamily="18" charset="0"/>
              </a:rPr>
              <a:t>I’d visited = I had+ v</a:t>
            </a:r>
            <a:r>
              <a:rPr lang="en-US" sz="2800" b="1" baseline="-25000" dirty="0">
                <a:solidFill>
                  <a:schemeClr val="bg1"/>
                </a:solidFill>
                <a:latin typeface="Book Antiqua" pitchFamily="18" charset="0"/>
              </a:rPr>
              <a:t>3</a:t>
            </a:r>
          </a:p>
        </p:txBody>
      </p:sp>
      <p:sp>
        <p:nvSpPr>
          <p:cNvPr id="11" name="TextBox 10"/>
          <p:cNvSpPr txBox="1"/>
          <p:nvPr/>
        </p:nvSpPr>
        <p:spPr>
          <a:xfrm>
            <a:off x="1752600" y="1993060"/>
            <a:ext cx="3333750" cy="523220"/>
          </a:xfrm>
          <a:prstGeom prst="rect">
            <a:avLst/>
          </a:prstGeom>
          <a:solidFill>
            <a:srgbClr val="FF0000"/>
          </a:solidFill>
          <a:ln>
            <a:solidFill>
              <a:schemeClr val="bg1"/>
            </a:solidFill>
          </a:ln>
        </p:spPr>
        <p:txBody>
          <a:bodyPr wrap="square" rtlCol="0">
            <a:spAutoFit/>
          </a:bodyPr>
          <a:lstStyle/>
          <a:p>
            <a:r>
              <a:rPr lang="en-US" sz="2800" dirty="0">
                <a:ln w="0"/>
                <a:effectLst>
                  <a:outerShdw blurRad="38100" dist="19050" dir="2700000" algn="tl" rotWithShape="0">
                    <a:schemeClr val="dk1">
                      <a:alpha val="40000"/>
                    </a:schemeClr>
                  </a:outerShdw>
                </a:effectLst>
                <a:latin typeface="Book Antiqua" pitchFamily="18" charset="0"/>
              </a:rPr>
              <a:t>Subordinate clause</a:t>
            </a:r>
          </a:p>
        </p:txBody>
      </p:sp>
      <p:sp>
        <p:nvSpPr>
          <p:cNvPr id="14" name="TextBox 13"/>
          <p:cNvSpPr txBox="1"/>
          <p:nvPr/>
        </p:nvSpPr>
        <p:spPr>
          <a:xfrm>
            <a:off x="5449858" y="1993060"/>
            <a:ext cx="2743200" cy="523220"/>
          </a:xfrm>
          <a:prstGeom prst="rect">
            <a:avLst/>
          </a:prstGeom>
          <a:solidFill>
            <a:srgbClr val="0070C0"/>
          </a:solidFill>
          <a:ln>
            <a:solidFill>
              <a:schemeClr val="bg1"/>
            </a:solidFill>
          </a:ln>
        </p:spPr>
        <p:txBody>
          <a:bodyPr wrap="square" rtlCol="0">
            <a:spAutoFit/>
          </a:bodyPr>
          <a:lstStyle/>
          <a:p>
            <a:r>
              <a:rPr lang="en-US" sz="2800" b="1" spc="-100" dirty="0">
                <a:solidFill>
                  <a:schemeClr val="bg1"/>
                </a:solidFill>
                <a:latin typeface="Book Antiqua" pitchFamily="18" charset="0"/>
              </a:rPr>
              <a:t>Principal </a:t>
            </a:r>
            <a:r>
              <a:rPr lang="en-US" sz="2800" b="1" spc="-100" dirty="0" smtClean="0">
                <a:solidFill>
                  <a:schemeClr val="bg1"/>
                </a:solidFill>
                <a:latin typeface="Book Antiqua" pitchFamily="18" charset="0"/>
              </a:rPr>
              <a:t>clause  </a:t>
            </a:r>
            <a:endParaRPr lang="en-US" sz="2800" b="1" spc="-100" dirty="0">
              <a:solidFill>
                <a:schemeClr val="bg1"/>
              </a:solidFill>
              <a:latin typeface="Book Antiqua" pitchFamily="18" charset="0"/>
            </a:endParaRPr>
          </a:p>
        </p:txBody>
      </p:sp>
      <p:sp>
        <p:nvSpPr>
          <p:cNvPr id="18" name="U-Turn Arrow 17"/>
          <p:cNvSpPr/>
          <p:nvPr/>
        </p:nvSpPr>
        <p:spPr>
          <a:xfrm>
            <a:off x="5486400" y="609600"/>
            <a:ext cx="3028950" cy="533400"/>
          </a:xfrm>
          <a:prstGeom prst="uturnArrow">
            <a:avLst>
              <a:gd name="adj1" fmla="val 17040"/>
              <a:gd name="adj2" fmla="val 25000"/>
              <a:gd name="adj3" fmla="val 33831"/>
              <a:gd name="adj4" fmla="val 37780"/>
              <a:gd name="adj5" fmla="val 100000"/>
            </a:avLst>
          </a:prstGeom>
          <a:solidFill>
            <a:srgbClr val="FFC000"/>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37761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up)">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500"/>
                                        <p:tgtEl>
                                          <p:spTgt spid="23"/>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3" grpId="0" animBg="1"/>
      <p:bldP spid="3" grpId="0" animBg="1"/>
      <p:bldP spid="4" grpId="0" animBg="1"/>
      <p:bldP spid="5" grpId="0" animBg="1"/>
      <p:bldP spid="6" grpId="0" animBg="1"/>
      <p:bldP spid="7" grpId="0" animBg="1"/>
      <p:bldP spid="8" grpId="0" animBg="1"/>
      <p:bldP spid="9" grpId="0" animBg="1"/>
      <p:bldP spid="11" grpId="0" animBg="1"/>
      <p:bldP spid="14"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5566" y="696357"/>
            <a:ext cx="6722806" cy="685800"/>
          </a:xfrm>
          <a:prstGeom prst="rect">
            <a:avLst/>
          </a:prstGeom>
          <a:solidFill>
            <a:srgbClr val="DFB1BC"/>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800" b="1" dirty="0">
                <a:latin typeface="Book Antiqua" pitchFamily="18" charset="0"/>
              </a:rPr>
              <a:t>Tag question in imperative sentence</a:t>
            </a:r>
          </a:p>
        </p:txBody>
      </p:sp>
      <p:sp>
        <p:nvSpPr>
          <p:cNvPr id="5" name="TextBox 4"/>
          <p:cNvSpPr txBox="1"/>
          <p:nvPr/>
        </p:nvSpPr>
        <p:spPr>
          <a:xfrm>
            <a:off x="2425566" y="2055210"/>
            <a:ext cx="6742497" cy="584775"/>
          </a:xfrm>
          <a:prstGeom prst="rect">
            <a:avLst/>
          </a:prstGeom>
          <a:solidFill>
            <a:srgbClr val="D06098"/>
          </a:solidFill>
          <a:ln>
            <a:noFill/>
          </a:ln>
        </p:spPr>
        <p:txBody>
          <a:bodyPr wrap="square" rtlCol="0">
            <a:spAutoFit/>
          </a:bodyPr>
          <a:lstStyle/>
          <a:p>
            <a:r>
              <a:rPr lang="en-US" sz="3200" b="1" dirty="0">
                <a:solidFill>
                  <a:schemeClr val="bg1"/>
                </a:solidFill>
                <a:latin typeface="Book Antiqua" pitchFamily="18" charset="0"/>
              </a:rPr>
              <a:t>Follow me,</a:t>
            </a:r>
          </a:p>
        </p:txBody>
      </p:sp>
      <p:sp>
        <p:nvSpPr>
          <p:cNvPr id="6" name="TextBox 5"/>
          <p:cNvSpPr txBox="1"/>
          <p:nvPr/>
        </p:nvSpPr>
        <p:spPr>
          <a:xfrm>
            <a:off x="4786564" y="2053741"/>
            <a:ext cx="2667000" cy="584775"/>
          </a:xfrm>
          <a:prstGeom prst="rect">
            <a:avLst/>
          </a:prstGeom>
          <a:noFill/>
          <a:ln>
            <a:noFill/>
          </a:ln>
        </p:spPr>
        <p:txBody>
          <a:bodyPr wrap="square" rtlCol="0">
            <a:spAutoFit/>
          </a:bodyPr>
          <a:lstStyle/>
          <a:p>
            <a:r>
              <a:rPr lang="en-US" sz="3200" b="1" u="sng" dirty="0">
                <a:solidFill>
                  <a:schemeClr val="bg1"/>
                </a:solidFill>
                <a:latin typeface="Book Antiqua" pitchFamily="18" charset="0"/>
              </a:rPr>
              <a:t>will you?</a:t>
            </a:r>
          </a:p>
        </p:txBody>
      </p:sp>
      <p:sp>
        <p:nvSpPr>
          <p:cNvPr id="7" name="TextBox 6"/>
          <p:cNvSpPr txBox="1"/>
          <p:nvPr/>
        </p:nvSpPr>
        <p:spPr>
          <a:xfrm>
            <a:off x="2632069" y="2864658"/>
            <a:ext cx="6688394" cy="584775"/>
          </a:xfrm>
          <a:prstGeom prst="rect">
            <a:avLst/>
          </a:prstGeom>
          <a:solidFill>
            <a:srgbClr val="F7BBBB"/>
          </a:solidFill>
          <a:ln>
            <a:noFill/>
          </a:ln>
        </p:spPr>
        <p:txBody>
          <a:bodyPr wrap="square" rtlCol="0">
            <a:spAutoFit/>
          </a:bodyPr>
          <a:lstStyle/>
          <a:p>
            <a:r>
              <a:rPr lang="en-US" sz="3200" b="1" dirty="0">
                <a:solidFill>
                  <a:schemeClr val="bg1"/>
                </a:solidFill>
                <a:latin typeface="Book Antiqua" pitchFamily="18" charset="0"/>
              </a:rPr>
              <a:t>Don’t stop,</a:t>
            </a:r>
          </a:p>
        </p:txBody>
      </p:sp>
      <p:sp>
        <p:nvSpPr>
          <p:cNvPr id="8" name="TextBox 7"/>
          <p:cNvSpPr txBox="1"/>
          <p:nvPr/>
        </p:nvSpPr>
        <p:spPr>
          <a:xfrm>
            <a:off x="5015164" y="2901896"/>
            <a:ext cx="4494597" cy="584775"/>
          </a:xfrm>
          <a:prstGeom prst="rect">
            <a:avLst/>
          </a:prstGeom>
          <a:solidFill>
            <a:srgbClr val="F7BBBB"/>
          </a:solidFill>
        </p:spPr>
        <p:txBody>
          <a:bodyPr wrap="square" rtlCol="0">
            <a:spAutoFit/>
          </a:bodyPr>
          <a:lstStyle/>
          <a:p>
            <a:r>
              <a:rPr lang="en-US" sz="3200" b="1" u="sng" dirty="0">
                <a:solidFill>
                  <a:schemeClr val="bg1"/>
                </a:solidFill>
                <a:latin typeface="Book Antiqua" pitchFamily="18" charset="0"/>
              </a:rPr>
              <a:t>will you?</a:t>
            </a:r>
          </a:p>
        </p:txBody>
      </p:sp>
      <p:sp>
        <p:nvSpPr>
          <p:cNvPr id="9" name="TextBox 8"/>
          <p:cNvSpPr txBox="1"/>
          <p:nvPr/>
        </p:nvSpPr>
        <p:spPr>
          <a:xfrm>
            <a:off x="2614863" y="3779058"/>
            <a:ext cx="6722806" cy="584775"/>
          </a:xfrm>
          <a:prstGeom prst="rect">
            <a:avLst/>
          </a:prstGeom>
          <a:solidFill>
            <a:schemeClr val="accent5">
              <a:lumMod val="60000"/>
              <a:lumOff val="40000"/>
            </a:schemeClr>
          </a:solidFill>
          <a:ln>
            <a:noFill/>
          </a:ln>
        </p:spPr>
        <p:txBody>
          <a:bodyPr wrap="square" rtlCol="0">
            <a:spAutoFit/>
          </a:bodyPr>
          <a:lstStyle/>
          <a:p>
            <a:r>
              <a:rPr lang="en-US" sz="3200" b="1" dirty="0">
                <a:solidFill>
                  <a:schemeClr val="bg1"/>
                </a:solidFill>
                <a:latin typeface="Book Antiqua" pitchFamily="18" charset="0"/>
              </a:rPr>
              <a:t>Go on,</a:t>
            </a:r>
          </a:p>
        </p:txBody>
      </p:sp>
      <p:sp>
        <p:nvSpPr>
          <p:cNvPr id="10" name="TextBox 9"/>
          <p:cNvSpPr txBox="1"/>
          <p:nvPr/>
        </p:nvSpPr>
        <p:spPr>
          <a:xfrm>
            <a:off x="3910264" y="3779058"/>
            <a:ext cx="2209800" cy="584775"/>
          </a:xfrm>
          <a:prstGeom prst="rect">
            <a:avLst/>
          </a:prstGeom>
          <a:solidFill>
            <a:srgbClr val="00B0F0"/>
          </a:solidFill>
          <a:ln>
            <a:noFill/>
          </a:ln>
        </p:spPr>
        <p:txBody>
          <a:bodyPr wrap="square" rtlCol="0">
            <a:spAutoFit/>
          </a:bodyPr>
          <a:lstStyle/>
          <a:p>
            <a:r>
              <a:rPr lang="en-US" sz="3200" b="1" u="sng" dirty="0">
                <a:solidFill>
                  <a:schemeClr val="bg1"/>
                </a:solidFill>
                <a:latin typeface="Book Antiqua" pitchFamily="18" charset="0"/>
              </a:rPr>
              <a:t>will you?   </a:t>
            </a:r>
          </a:p>
        </p:txBody>
      </p:sp>
      <p:sp>
        <p:nvSpPr>
          <p:cNvPr id="11" name="TextBox 10"/>
          <p:cNvSpPr txBox="1"/>
          <p:nvPr/>
        </p:nvSpPr>
        <p:spPr>
          <a:xfrm>
            <a:off x="2614863" y="5531658"/>
            <a:ext cx="6705600" cy="584775"/>
          </a:xfrm>
          <a:prstGeom prst="rect">
            <a:avLst/>
          </a:prstGeom>
          <a:solidFill>
            <a:srgbClr val="FFC000"/>
          </a:solidFill>
          <a:ln>
            <a:noFill/>
          </a:ln>
        </p:spPr>
        <p:txBody>
          <a:bodyPr wrap="square" rtlCol="0">
            <a:spAutoFit/>
          </a:bodyPr>
          <a:lstStyle/>
          <a:p>
            <a:r>
              <a:rPr lang="en-US" sz="3200" b="1" dirty="0">
                <a:solidFill>
                  <a:schemeClr val="bg1"/>
                </a:solidFill>
                <a:latin typeface="Book Antiqua" pitchFamily="18" charset="0"/>
              </a:rPr>
              <a:t>Kindly do me a </a:t>
            </a:r>
            <a:r>
              <a:rPr lang="en-US" sz="3200" b="1" dirty="0" err="1">
                <a:solidFill>
                  <a:schemeClr val="bg1"/>
                </a:solidFill>
                <a:latin typeface="Book Antiqua" pitchFamily="18" charset="0"/>
              </a:rPr>
              <a:t>favour</a:t>
            </a:r>
            <a:r>
              <a:rPr lang="en-US" sz="3200" b="1" dirty="0">
                <a:solidFill>
                  <a:schemeClr val="bg1"/>
                </a:solidFill>
                <a:latin typeface="Book Antiqua" pitchFamily="18" charset="0"/>
              </a:rPr>
              <a:t>,</a:t>
            </a:r>
          </a:p>
        </p:txBody>
      </p:sp>
      <p:sp>
        <p:nvSpPr>
          <p:cNvPr id="12" name="TextBox 11"/>
          <p:cNvSpPr txBox="1"/>
          <p:nvPr/>
        </p:nvSpPr>
        <p:spPr>
          <a:xfrm>
            <a:off x="6958263" y="5531658"/>
            <a:ext cx="2209800" cy="584775"/>
          </a:xfrm>
          <a:prstGeom prst="rect">
            <a:avLst/>
          </a:prstGeom>
          <a:solidFill>
            <a:srgbClr val="00B0F0"/>
          </a:solidFill>
          <a:ln>
            <a:noFill/>
          </a:ln>
        </p:spPr>
        <p:txBody>
          <a:bodyPr wrap="square" rtlCol="0">
            <a:spAutoFit/>
          </a:bodyPr>
          <a:lstStyle/>
          <a:p>
            <a:r>
              <a:rPr lang="en-US" sz="3200" b="1" u="sng" dirty="0">
                <a:solidFill>
                  <a:schemeClr val="bg1"/>
                </a:solidFill>
                <a:latin typeface="Book Antiqua" pitchFamily="18" charset="0"/>
              </a:rPr>
              <a:t>will you?   </a:t>
            </a:r>
          </a:p>
        </p:txBody>
      </p:sp>
      <p:sp>
        <p:nvSpPr>
          <p:cNvPr id="13" name="TextBox 12"/>
          <p:cNvSpPr txBox="1"/>
          <p:nvPr/>
        </p:nvSpPr>
        <p:spPr>
          <a:xfrm>
            <a:off x="2632069" y="4693458"/>
            <a:ext cx="6705600" cy="584775"/>
          </a:xfrm>
          <a:prstGeom prst="rect">
            <a:avLst/>
          </a:prstGeom>
          <a:solidFill>
            <a:srgbClr val="CC9900"/>
          </a:solidFill>
          <a:ln>
            <a:noFill/>
          </a:ln>
        </p:spPr>
        <p:txBody>
          <a:bodyPr wrap="square" rtlCol="0">
            <a:spAutoFit/>
          </a:bodyPr>
          <a:lstStyle/>
          <a:p>
            <a:r>
              <a:rPr lang="en-US" sz="3200" b="1" dirty="0">
                <a:solidFill>
                  <a:schemeClr val="bg1"/>
                </a:solidFill>
                <a:latin typeface="Book Antiqua" pitchFamily="18" charset="0"/>
              </a:rPr>
              <a:t>Please help me,</a:t>
            </a:r>
          </a:p>
        </p:txBody>
      </p:sp>
      <p:sp>
        <p:nvSpPr>
          <p:cNvPr id="14" name="TextBox 13"/>
          <p:cNvSpPr txBox="1"/>
          <p:nvPr/>
        </p:nvSpPr>
        <p:spPr>
          <a:xfrm>
            <a:off x="5586663" y="4693458"/>
            <a:ext cx="2209800" cy="584775"/>
          </a:xfrm>
          <a:prstGeom prst="rect">
            <a:avLst/>
          </a:prstGeom>
          <a:solidFill>
            <a:srgbClr val="00B0F0"/>
          </a:solidFill>
        </p:spPr>
        <p:txBody>
          <a:bodyPr wrap="square" rtlCol="0">
            <a:spAutoFit/>
          </a:bodyPr>
          <a:lstStyle/>
          <a:p>
            <a:r>
              <a:rPr lang="en-US" sz="3200" b="1" u="sng" dirty="0">
                <a:solidFill>
                  <a:schemeClr val="bg1"/>
                </a:solidFill>
                <a:latin typeface="Book Antiqua" pitchFamily="18" charset="0"/>
              </a:rPr>
              <a:t>will you?   </a:t>
            </a:r>
          </a:p>
        </p:txBody>
      </p:sp>
    </p:spTree>
    <p:extLst>
      <p:ext uri="{BB962C8B-B14F-4D97-AF65-F5344CB8AC3E}">
        <p14:creationId xmlns:p14="http://schemas.microsoft.com/office/powerpoint/2010/main" val="41148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0" y="1143001"/>
            <a:ext cx="7924800" cy="584775"/>
          </a:xfrm>
          <a:prstGeom prst="rect">
            <a:avLst/>
          </a:prstGeom>
          <a:solidFill>
            <a:schemeClr val="tx2">
              <a:lumMod val="60000"/>
              <a:lumOff val="40000"/>
            </a:schemeClr>
          </a:solidFill>
        </p:spPr>
        <p:txBody>
          <a:bodyPr wrap="square" rtlCol="0">
            <a:spAutoFit/>
          </a:bodyPr>
          <a:lstStyle/>
          <a:p>
            <a:r>
              <a:rPr lang="en-US" sz="3200" b="1" dirty="0">
                <a:solidFill>
                  <a:schemeClr val="bg1"/>
                </a:solidFill>
                <a:latin typeface="Book Antiqua" pitchFamily="18" charset="0"/>
              </a:rPr>
              <a:t>Let me say something,</a:t>
            </a:r>
          </a:p>
        </p:txBody>
      </p:sp>
      <p:sp>
        <p:nvSpPr>
          <p:cNvPr id="4" name="TextBox 3"/>
          <p:cNvSpPr txBox="1"/>
          <p:nvPr/>
        </p:nvSpPr>
        <p:spPr>
          <a:xfrm>
            <a:off x="6629400" y="1143001"/>
            <a:ext cx="2286000" cy="584775"/>
          </a:xfrm>
          <a:prstGeom prst="rect">
            <a:avLst/>
          </a:prstGeom>
          <a:solidFill>
            <a:schemeClr val="accent2">
              <a:lumMod val="60000"/>
              <a:lumOff val="40000"/>
            </a:schemeClr>
          </a:solidFill>
        </p:spPr>
        <p:txBody>
          <a:bodyPr wrap="square" rtlCol="0">
            <a:spAutoFit/>
          </a:bodyPr>
          <a:lstStyle/>
          <a:p>
            <a:r>
              <a:rPr lang="en-US" sz="3200" b="1" u="sng" dirty="0">
                <a:solidFill>
                  <a:schemeClr val="bg1"/>
                </a:solidFill>
                <a:latin typeface="Book Antiqua" pitchFamily="18" charset="0"/>
              </a:rPr>
              <a:t>will you?</a:t>
            </a:r>
          </a:p>
        </p:txBody>
      </p:sp>
      <p:sp>
        <p:nvSpPr>
          <p:cNvPr id="5" name="TextBox 4"/>
          <p:cNvSpPr txBox="1"/>
          <p:nvPr/>
        </p:nvSpPr>
        <p:spPr>
          <a:xfrm>
            <a:off x="2438400" y="1676401"/>
            <a:ext cx="7924800" cy="584775"/>
          </a:xfrm>
          <a:prstGeom prst="rect">
            <a:avLst/>
          </a:prstGeom>
          <a:solidFill>
            <a:srgbClr val="FF0000"/>
          </a:solidFill>
        </p:spPr>
        <p:txBody>
          <a:bodyPr wrap="square" rtlCol="0">
            <a:spAutoFit/>
          </a:bodyPr>
          <a:lstStyle/>
          <a:p>
            <a:r>
              <a:rPr lang="en-US" sz="3200" b="1" dirty="0">
                <a:solidFill>
                  <a:schemeClr val="bg1"/>
                </a:solidFill>
                <a:latin typeface="Book Antiqua" pitchFamily="18" charset="0"/>
              </a:rPr>
              <a:t>Let him go,</a:t>
            </a:r>
          </a:p>
        </p:txBody>
      </p:sp>
      <p:sp>
        <p:nvSpPr>
          <p:cNvPr id="6" name="TextBox 5"/>
          <p:cNvSpPr txBox="1"/>
          <p:nvPr/>
        </p:nvSpPr>
        <p:spPr>
          <a:xfrm>
            <a:off x="4758871" y="1722604"/>
            <a:ext cx="2217057" cy="584775"/>
          </a:xfrm>
          <a:prstGeom prst="rect">
            <a:avLst/>
          </a:prstGeom>
          <a:solidFill>
            <a:schemeClr val="accent2">
              <a:lumMod val="60000"/>
              <a:lumOff val="40000"/>
            </a:schemeClr>
          </a:solidFill>
        </p:spPr>
        <p:txBody>
          <a:bodyPr wrap="square" rtlCol="0">
            <a:spAutoFit/>
          </a:bodyPr>
          <a:lstStyle/>
          <a:p>
            <a:r>
              <a:rPr lang="en-US" sz="3200" b="1" u="sng" dirty="0">
                <a:solidFill>
                  <a:schemeClr val="bg1"/>
                </a:solidFill>
                <a:latin typeface="Book Antiqua" pitchFamily="18" charset="0"/>
              </a:rPr>
              <a:t>will you?</a:t>
            </a:r>
          </a:p>
        </p:txBody>
      </p:sp>
      <p:sp>
        <p:nvSpPr>
          <p:cNvPr id="7" name="TextBox 6"/>
          <p:cNvSpPr txBox="1"/>
          <p:nvPr/>
        </p:nvSpPr>
        <p:spPr>
          <a:xfrm>
            <a:off x="2438400" y="2286001"/>
            <a:ext cx="7924800" cy="584775"/>
          </a:xfrm>
          <a:prstGeom prst="rect">
            <a:avLst/>
          </a:prstGeom>
          <a:solidFill>
            <a:srgbClr val="FF9900"/>
          </a:solidFill>
        </p:spPr>
        <p:txBody>
          <a:bodyPr wrap="square" rtlCol="0">
            <a:spAutoFit/>
          </a:bodyPr>
          <a:lstStyle/>
          <a:p>
            <a:r>
              <a:rPr lang="en-US" sz="3200" b="1" dirty="0">
                <a:solidFill>
                  <a:schemeClr val="bg1"/>
                </a:solidFill>
                <a:latin typeface="Book Antiqua" pitchFamily="18" charset="0"/>
              </a:rPr>
              <a:t>Let them enjoy the game, </a:t>
            </a:r>
          </a:p>
        </p:txBody>
      </p:sp>
      <p:sp>
        <p:nvSpPr>
          <p:cNvPr id="8" name="TextBox 7"/>
          <p:cNvSpPr txBox="1"/>
          <p:nvPr/>
        </p:nvSpPr>
        <p:spPr>
          <a:xfrm>
            <a:off x="7398657" y="2362199"/>
            <a:ext cx="2209800" cy="584775"/>
          </a:xfrm>
          <a:prstGeom prst="rect">
            <a:avLst/>
          </a:prstGeom>
          <a:solidFill>
            <a:srgbClr val="00B050"/>
          </a:solidFill>
        </p:spPr>
        <p:txBody>
          <a:bodyPr wrap="square" rtlCol="0">
            <a:spAutoFit/>
          </a:bodyPr>
          <a:lstStyle/>
          <a:p>
            <a:r>
              <a:rPr lang="en-US" sz="3200" b="1" dirty="0">
                <a:solidFill>
                  <a:schemeClr val="bg1"/>
                </a:solidFill>
                <a:latin typeface="Book Antiqua" pitchFamily="18" charset="0"/>
              </a:rPr>
              <a:t> </a:t>
            </a:r>
            <a:r>
              <a:rPr lang="en-US" sz="3200" b="1" u="sng" dirty="0">
                <a:solidFill>
                  <a:schemeClr val="bg1"/>
                </a:solidFill>
                <a:latin typeface="Book Antiqua" pitchFamily="18" charset="0"/>
              </a:rPr>
              <a:t>will you?</a:t>
            </a:r>
          </a:p>
        </p:txBody>
      </p:sp>
      <p:sp>
        <p:nvSpPr>
          <p:cNvPr id="9" name="Oval 8"/>
          <p:cNvSpPr/>
          <p:nvPr/>
        </p:nvSpPr>
        <p:spPr>
          <a:xfrm>
            <a:off x="2438400" y="3023175"/>
            <a:ext cx="6858000" cy="1066800"/>
          </a:xfrm>
          <a:prstGeom prst="ellipse">
            <a:avLst/>
          </a:prstGeom>
          <a:solidFill>
            <a:srgbClr val="00B0F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a:latin typeface="Book Antiqua" pitchFamily="18" charset="0"/>
              </a:rPr>
              <a:t>Exception in one place</a:t>
            </a:r>
          </a:p>
        </p:txBody>
      </p:sp>
      <p:sp>
        <p:nvSpPr>
          <p:cNvPr id="10" name="TextBox 9"/>
          <p:cNvSpPr txBox="1"/>
          <p:nvPr/>
        </p:nvSpPr>
        <p:spPr>
          <a:xfrm>
            <a:off x="2438400" y="4242376"/>
            <a:ext cx="7924800" cy="584775"/>
          </a:xfrm>
          <a:prstGeom prst="rect">
            <a:avLst/>
          </a:prstGeom>
          <a:solidFill>
            <a:schemeClr val="accent2">
              <a:lumMod val="60000"/>
              <a:lumOff val="40000"/>
            </a:schemeClr>
          </a:solidFill>
        </p:spPr>
        <p:txBody>
          <a:bodyPr wrap="square" rtlCol="0">
            <a:spAutoFit/>
          </a:bodyPr>
          <a:lstStyle/>
          <a:p>
            <a:r>
              <a:rPr lang="en-US" sz="3200" b="1" dirty="0">
                <a:solidFill>
                  <a:schemeClr val="bg1"/>
                </a:solidFill>
                <a:latin typeface="Book Antiqua" pitchFamily="18" charset="0"/>
              </a:rPr>
              <a:t>Let us settle the matter,</a:t>
            </a:r>
          </a:p>
        </p:txBody>
      </p:sp>
      <p:sp>
        <p:nvSpPr>
          <p:cNvPr id="11" name="TextBox 10"/>
          <p:cNvSpPr txBox="1"/>
          <p:nvPr/>
        </p:nvSpPr>
        <p:spPr>
          <a:xfrm>
            <a:off x="6789057" y="4242376"/>
            <a:ext cx="3429000" cy="584775"/>
          </a:xfrm>
          <a:prstGeom prst="rect">
            <a:avLst/>
          </a:prstGeom>
          <a:solidFill>
            <a:schemeClr val="accent3">
              <a:lumMod val="60000"/>
              <a:lumOff val="40000"/>
            </a:schemeClr>
          </a:solidFill>
        </p:spPr>
        <p:txBody>
          <a:bodyPr wrap="square" rtlCol="0">
            <a:spAutoFit/>
          </a:bodyPr>
          <a:lstStyle/>
          <a:p>
            <a:r>
              <a:rPr lang="en-US" sz="3200" b="1" dirty="0">
                <a:solidFill>
                  <a:schemeClr val="bg1"/>
                </a:solidFill>
                <a:latin typeface="Book Antiqua" pitchFamily="18" charset="0"/>
              </a:rPr>
              <a:t> </a:t>
            </a:r>
            <a:r>
              <a:rPr lang="en-US" sz="3200" b="1" u="sng" dirty="0">
                <a:solidFill>
                  <a:schemeClr val="bg1"/>
                </a:solidFill>
                <a:latin typeface="Book Antiqua" pitchFamily="18" charset="0"/>
              </a:rPr>
              <a:t>shall we?</a:t>
            </a:r>
          </a:p>
        </p:txBody>
      </p:sp>
      <p:sp>
        <p:nvSpPr>
          <p:cNvPr id="12" name="TextBox 11"/>
          <p:cNvSpPr txBox="1"/>
          <p:nvPr/>
        </p:nvSpPr>
        <p:spPr>
          <a:xfrm>
            <a:off x="2438400" y="5130226"/>
            <a:ext cx="7924800" cy="584775"/>
          </a:xfrm>
          <a:prstGeom prst="rect">
            <a:avLst/>
          </a:prstGeom>
          <a:solidFill>
            <a:srgbClr val="5478C3"/>
          </a:solidFill>
        </p:spPr>
        <p:txBody>
          <a:bodyPr wrap="square" rtlCol="0">
            <a:spAutoFit/>
          </a:bodyPr>
          <a:lstStyle/>
          <a:p>
            <a:r>
              <a:rPr lang="en-US" sz="3200" b="1" dirty="0">
                <a:solidFill>
                  <a:schemeClr val="bg1"/>
                </a:solidFill>
                <a:latin typeface="Book Antiqua" pitchFamily="18" charset="0"/>
              </a:rPr>
              <a:t>Let’s go out for a walk,</a:t>
            </a:r>
          </a:p>
        </p:txBody>
      </p:sp>
      <p:sp>
        <p:nvSpPr>
          <p:cNvPr id="13" name="TextBox 12"/>
          <p:cNvSpPr txBox="1"/>
          <p:nvPr/>
        </p:nvSpPr>
        <p:spPr>
          <a:xfrm>
            <a:off x="6629400" y="5130226"/>
            <a:ext cx="3429000" cy="584775"/>
          </a:xfrm>
          <a:prstGeom prst="rect">
            <a:avLst/>
          </a:prstGeom>
          <a:solidFill>
            <a:srgbClr val="FF0000"/>
          </a:solidFill>
        </p:spPr>
        <p:txBody>
          <a:bodyPr wrap="square" rtlCol="0">
            <a:spAutoFit/>
          </a:bodyPr>
          <a:lstStyle/>
          <a:p>
            <a:r>
              <a:rPr lang="en-US" sz="3200" b="1" u="sng" dirty="0">
                <a:solidFill>
                  <a:schemeClr val="bg1"/>
                </a:solidFill>
                <a:latin typeface="Book Antiqua" pitchFamily="18" charset="0"/>
              </a:rPr>
              <a:t>shall we?</a:t>
            </a:r>
          </a:p>
        </p:txBody>
      </p:sp>
      <p:sp>
        <p:nvSpPr>
          <p:cNvPr id="14" name="Oval 13"/>
          <p:cNvSpPr/>
          <p:nvPr/>
        </p:nvSpPr>
        <p:spPr>
          <a:xfrm>
            <a:off x="3232499" y="6027731"/>
            <a:ext cx="533400" cy="5085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Oval 14"/>
          <p:cNvSpPr/>
          <p:nvPr/>
        </p:nvSpPr>
        <p:spPr>
          <a:xfrm>
            <a:off x="5277199" y="6122553"/>
            <a:ext cx="2159000" cy="584775"/>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10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500" tmFilter="0, 0; .2, .5; .8, .5; 1, 0"/>
                                        <p:tgtEl>
                                          <p:spTgt spid="14"/>
                                        </p:tgtEl>
                                      </p:cBhvr>
                                    </p:animEffect>
                                    <p:animScale>
                                      <p:cBhvr>
                                        <p:cTn id="59" dur="250" autoRev="1" fill="hold"/>
                                        <p:tgtEl>
                                          <p:spTgt spid="14"/>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500" tmFilter="0, 0; .2, .5; .8, .5; 1, 0"/>
                                        <p:tgtEl>
                                          <p:spTgt spid="15"/>
                                        </p:tgtEl>
                                      </p:cBhvr>
                                    </p:animEffect>
                                    <p:animScale>
                                      <p:cBhvr>
                                        <p:cTn id="69" dur="250" autoRev="1" fill="hold"/>
                                        <p:tgtEl>
                                          <p:spTgt spid="15"/>
                                        </p:tgtEl>
                                      </p:cBhvr>
                                      <p:by x="105000" y="105000"/>
                                    </p:animScale>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right)">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4" grpId="1"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491790" y="589748"/>
            <a:ext cx="4038600" cy="137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latin typeface="Book Antiqua" pitchFamily="18" charset="0"/>
              </a:rPr>
              <a:t>Pair Work</a:t>
            </a:r>
          </a:p>
        </p:txBody>
      </p:sp>
      <p:sp>
        <p:nvSpPr>
          <p:cNvPr id="8" name="TextBox 7"/>
          <p:cNvSpPr txBox="1"/>
          <p:nvPr/>
        </p:nvSpPr>
        <p:spPr>
          <a:xfrm>
            <a:off x="4712368" y="3553327"/>
            <a:ext cx="6934200" cy="2246769"/>
          </a:xfrm>
          <a:prstGeom prst="rect">
            <a:avLst/>
          </a:prstGeom>
          <a:noFill/>
          <a:ln>
            <a:noFill/>
          </a:ln>
        </p:spPr>
        <p:txBody>
          <a:bodyPr wrap="square" rtlCol="0">
            <a:spAutoFit/>
          </a:bodyPr>
          <a:lstStyle/>
          <a:p>
            <a:pPr algn="just"/>
            <a:r>
              <a:rPr lang="en-US" sz="2800" b="1" dirty="0" err="1">
                <a:solidFill>
                  <a:schemeClr val="bg1"/>
                </a:solidFill>
                <a:latin typeface="Book Antiqua" pitchFamily="18" charset="0"/>
              </a:rPr>
              <a:t>Mahim</a:t>
            </a:r>
            <a:r>
              <a:rPr lang="en-US" sz="2800" b="1" dirty="0">
                <a:solidFill>
                  <a:schemeClr val="bg1"/>
                </a:solidFill>
                <a:latin typeface="Book Antiqua" pitchFamily="18" charset="0"/>
              </a:rPr>
              <a:t> is a good boy. He goes to school regularly. Everybody loves him. Once he went to visit cox’s bazar. As he became ill, he could not visit Saint Martin. He told his friends, Let’s go back to Dhaka. </a:t>
            </a:r>
          </a:p>
        </p:txBody>
      </p:sp>
      <p:sp>
        <p:nvSpPr>
          <p:cNvPr id="3" name="TextBox 2"/>
          <p:cNvSpPr txBox="1"/>
          <p:nvPr/>
        </p:nvSpPr>
        <p:spPr>
          <a:xfrm>
            <a:off x="4491790" y="2599220"/>
            <a:ext cx="6934200" cy="954107"/>
          </a:xfrm>
          <a:prstGeom prst="rect">
            <a:avLst/>
          </a:prstGeom>
          <a:solidFill>
            <a:srgbClr val="FF1E79"/>
          </a:solidFill>
        </p:spPr>
        <p:txBody>
          <a:bodyPr wrap="square" rtlCol="0">
            <a:spAutoFit/>
          </a:bodyPr>
          <a:lstStyle/>
          <a:p>
            <a:r>
              <a:rPr lang="en-US" sz="2800" b="1" i="1" dirty="0">
                <a:solidFill>
                  <a:schemeClr val="bg1"/>
                </a:solidFill>
                <a:latin typeface="Book Antiqua" pitchFamily="18" charset="0"/>
              </a:rPr>
              <a:t>Add tag in every sentence of the following passage.</a:t>
            </a:r>
            <a:endParaRPr lang="en-US" sz="2800" i="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491790" cy="6858000"/>
          </a:xfrm>
          <a:prstGeom prst="rect">
            <a:avLst/>
          </a:prstGeom>
        </p:spPr>
      </p:pic>
    </p:spTree>
    <p:extLst>
      <p:ext uri="{BB962C8B-B14F-4D97-AF65-F5344CB8AC3E}">
        <p14:creationId xmlns:p14="http://schemas.microsoft.com/office/powerpoint/2010/main" val="52680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90" y="499187"/>
            <a:ext cx="10058400" cy="5553828"/>
          </a:xfrm>
          <a:prstGeom prst="rect">
            <a:avLst/>
          </a:prstGeom>
        </p:spPr>
      </p:pic>
      <p:sp>
        <p:nvSpPr>
          <p:cNvPr id="2" name="Rectangle 1"/>
          <p:cNvSpPr/>
          <p:nvPr/>
        </p:nvSpPr>
        <p:spPr>
          <a:xfrm>
            <a:off x="810910" y="294102"/>
            <a:ext cx="9052560" cy="896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That’s all for today</a:t>
            </a:r>
          </a:p>
        </p:txBody>
      </p:sp>
      <p:sp>
        <p:nvSpPr>
          <p:cNvPr id="6" name="TextBox 5"/>
          <p:cNvSpPr txBox="1"/>
          <p:nvPr/>
        </p:nvSpPr>
        <p:spPr>
          <a:xfrm>
            <a:off x="3261428" y="2929343"/>
            <a:ext cx="4657061" cy="1446550"/>
          </a:xfrm>
          <a:prstGeom prst="rect">
            <a:avLst/>
          </a:prstGeom>
          <a:noFill/>
        </p:spPr>
        <p:txBody>
          <a:bodyPr wrap="square" rtlCol="0">
            <a:spAutoFit/>
          </a:bodyPr>
          <a:lstStyle/>
          <a:p>
            <a:r>
              <a:rPr lang="en-US" sz="8800" dirty="0" err="1" smtClean="0">
                <a:solidFill>
                  <a:srgbClr val="0070C0"/>
                </a:solidFill>
              </a:rPr>
              <a:t>Thankew</a:t>
            </a:r>
            <a:endParaRPr lang="en-US" sz="8800" dirty="0">
              <a:solidFill>
                <a:srgbClr val="0070C0"/>
              </a:solidFill>
            </a:endParaRPr>
          </a:p>
        </p:txBody>
      </p:sp>
    </p:spTree>
    <p:extLst>
      <p:ext uri="{BB962C8B-B14F-4D97-AF65-F5344CB8AC3E}">
        <p14:creationId xmlns:p14="http://schemas.microsoft.com/office/powerpoint/2010/main" val="169273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73480" y="304800"/>
            <a:ext cx="7239000" cy="975360"/>
          </a:xfrm>
          <a:prstGeom prst="roundRect">
            <a:avLst/>
          </a:prstGeom>
          <a:solidFill>
            <a:srgbClr val="F7BB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rPr>
              <a:t>Class: 9/10</a:t>
            </a:r>
            <a:endParaRPr lang="en-US" sz="3600" dirty="0">
              <a:solidFill>
                <a:schemeClr val="bg1"/>
              </a:solidFill>
            </a:endParaRPr>
          </a:p>
        </p:txBody>
      </p:sp>
      <p:sp>
        <p:nvSpPr>
          <p:cNvPr id="3" name="Rounded Rectangle 2"/>
          <p:cNvSpPr/>
          <p:nvPr/>
        </p:nvSpPr>
        <p:spPr>
          <a:xfrm>
            <a:off x="1173480" y="1524000"/>
            <a:ext cx="7132320" cy="975360"/>
          </a:xfrm>
          <a:prstGeom prst="round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Subject: English 2</a:t>
            </a:r>
            <a:r>
              <a:rPr lang="en-US" sz="3600" baseline="30000" dirty="0" smtClean="0"/>
              <a:t>nd</a:t>
            </a:r>
            <a:r>
              <a:rPr lang="en-US" sz="3600" dirty="0" smtClean="0"/>
              <a:t> Paper</a:t>
            </a:r>
            <a:endParaRPr lang="en-US" sz="3600" dirty="0"/>
          </a:p>
        </p:txBody>
      </p:sp>
      <p:sp>
        <p:nvSpPr>
          <p:cNvPr id="4" name="Rounded Rectangle 3"/>
          <p:cNvSpPr/>
          <p:nvPr/>
        </p:nvSpPr>
        <p:spPr>
          <a:xfrm>
            <a:off x="1173480" y="2804160"/>
            <a:ext cx="7132320" cy="975360"/>
          </a:xfrm>
          <a:prstGeom prst="roundRect">
            <a:avLst/>
          </a:prstGeom>
          <a:solidFill>
            <a:srgbClr val="C030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Lesson: Tag Question</a:t>
            </a:r>
            <a:endParaRPr lang="en-US" sz="3600" dirty="0"/>
          </a:p>
        </p:txBody>
      </p:sp>
      <p:sp>
        <p:nvSpPr>
          <p:cNvPr id="5" name="Rounded Rectangle 4"/>
          <p:cNvSpPr/>
          <p:nvPr/>
        </p:nvSpPr>
        <p:spPr>
          <a:xfrm>
            <a:off x="1173480" y="4069080"/>
            <a:ext cx="7132320" cy="975360"/>
          </a:xfrm>
          <a:prstGeom prst="roundRect">
            <a:avLst/>
          </a:prstGeom>
          <a:solidFill>
            <a:srgbClr val="111F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Time: 50 minutes</a:t>
            </a:r>
            <a:endParaRPr lang="en-US" sz="3600" dirty="0"/>
          </a:p>
        </p:txBody>
      </p:sp>
    </p:spTree>
    <p:extLst>
      <p:ext uri="{BB962C8B-B14F-4D97-AF65-F5344CB8AC3E}">
        <p14:creationId xmlns:p14="http://schemas.microsoft.com/office/powerpoint/2010/main" val="294282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9634" y="3220266"/>
            <a:ext cx="3429430" cy="584775"/>
          </a:xfrm>
          <a:prstGeom prst="rect">
            <a:avLst/>
          </a:prstGeom>
          <a:solidFill>
            <a:schemeClr val="accent2">
              <a:lumMod val="40000"/>
              <a:lumOff val="60000"/>
            </a:schemeClr>
          </a:solidFill>
          <a:ln>
            <a:noFill/>
          </a:ln>
        </p:spPr>
        <p:txBody>
          <a:bodyPr wrap="square" rtlCol="0">
            <a:spAutoFit/>
          </a:bodyPr>
          <a:lstStyle/>
          <a:p>
            <a:r>
              <a:rPr lang="en-US" sz="3200" b="1" dirty="0" smtClean="0">
                <a:solidFill>
                  <a:schemeClr val="bg1"/>
                </a:solidFill>
                <a:latin typeface="Book Antiqua" pitchFamily="18" charset="0"/>
              </a:rPr>
              <a:t>She  </a:t>
            </a:r>
            <a:r>
              <a:rPr lang="en-US" sz="3200" b="1" dirty="0">
                <a:solidFill>
                  <a:schemeClr val="bg1"/>
                </a:solidFill>
                <a:latin typeface="Book Antiqua" pitchFamily="18" charset="0"/>
              </a:rPr>
              <a:t>is a student,</a:t>
            </a:r>
          </a:p>
        </p:txBody>
      </p:sp>
      <p:sp>
        <p:nvSpPr>
          <p:cNvPr id="10" name="TextBox 9"/>
          <p:cNvSpPr txBox="1"/>
          <p:nvPr/>
        </p:nvSpPr>
        <p:spPr>
          <a:xfrm>
            <a:off x="3247250" y="1701509"/>
            <a:ext cx="3175918" cy="584775"/>
          </a:xfrm>
          <a:prstGeom prst="rect">
            <a:avLst/>
          </a:prstGeom>
          <a:solidFill>
            <a:schemeClr val="accent2">
              <a:lumMod val="40000"/>
              <a:lumOff val="60000"/>
            </a:schemeClr>
          </a:solidFill>
          <a:ln>
            <a:noFill/>
          </a:ln>
        </p:spPr>
        <p:txBody>
          <a:bodyPr wrap="square" rtlCol="0">
            <a:spAutoFit/>
          </a:bodyPr>
          <a:lstStyle/>
          <a:p>
            <a:r>
              <a:rPr lang="en-US" sz="3200" b="1" dirty="0" smtClean="0">
                <a:solidFill>
                  <a:schemeClr val="bg1"/>
                </a:solidFill>
                <a:latin typeface="Book Antiqua" pitchFamily="18" charset="0"/>
              </a:rPr>
              <a:t>A tag question</a:t>
            </a:r>
            <a:endParaRPr lang="en-US" sz="3200" b="1" dirty="0">
              <a:solidFill>
                <a:schemeClr val="bg1"/>
              </a:solidFill>
              <a:latin typeface="Book Antiqua" pitchFamily="18" charset="0"/>
            </a:endParaRPr>
          </a:p>
        </p:txBody>
      </p:sp>
      <p:sp>
        <p:nvSpPr>
          <p:cNvPr id="5" name="Up Arrow Callout 4"/>
          <p:cNvSpPr/>
          <p:nvPr/>
        </p:nvSpPr>
        <p:spPr>
          <a:xfrm>
            <a:off x="3560904" y="4767248"/>
            <a:ext cx="3581401" cy="1425714"/>
          </a:xfrm>
          <a:prstGeom prst="upArrowCallout">
            <a:avLst>
              <a:gd name="adj1" fmla="val 32571"/>
              <a:gd name="adj2" fmla="val 41641"/>
              <a:gd name="adj3" fmla="val 41974"/>
              <a:gd name="adj4" fmla="val 39470"/>
            </a:avLst>
          </a:prstGeom>
          <a:solidFill>
            <a:srgbClr val="00B050"/>
          </a:solidFill>
          <a:ln w="76200" cmpd="dbl">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solidFill>
                  <a:schemeClr val="bg1"/>
                </a:solidFill>
                <a:latin typeface="Book Antiqua" pitchFamily="18" charset="0"/>
              </a:rPr>
              <a:t>What is this?</a:t>
            </a:r>
          </a:p>
        </p:txBody>
      </p:sp>
      <p:sp>
        <p:nvSpPr>
          <p:cNvPr id="7" name="Oval 6"/>
          <p:cNvSpPr/>
          <p:nvPr/>
        </p:nvSpPr>
        <p:spPr>
          <a:xfrm>
            <a:off x="6674147" y="2977828"/>
            <a:ext cx="2112938" cy="1012686"/>
          </a:xfrm>
          <a:prstGeom prst="ellipse">
            <a:avLst/>
          </a:prstGeom>
          <a:solidFill>
            <a:schemeClr val="accent2">
              <a:lumMod val="40000"/>
              <a:lumOff val="60000"/>
            </a:schemeClr>
          </a:solidFill>
          <a:ln w="76200" cmpd="dbl">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Isn’t she?</a:t>
            </a:r>
          </a:p>
        </p:txBody>
      </p:sp>
      <p:sp>
        <p:nvSpPr>
          <p:cNvPr id="3" name="Rectangle 2"/>
          <p:cNvSpPr/>
          <p:nvPr/>
        </p:nvSpPr>
        <p:spPr>
          <a:xfrm>
            <a:off x="1477279" y="93616"/>
            <a:ext cx="8592855" cy="988018"/>
          </a:xfrm>
          <a:prstGeom prst="rect">
            <a:avLst/>
          </a:prstGeom>
          <a:solidFill>
            <a:schemeClr val="accent6">
              <a:lumMod val="50000"/>
            </a:schemeClr>
          </a:solidFill>
          <a:ln>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Let’s see some Examples</a:t>
            </a:r>
            <a:endParaRPr lang="en-US" sz="4400" dirty="0"/>
          </a:p>
        </p:txBody>
      </p:sp>
      <p:pic>
        <p:nvPicPr>
          <p:cNvPr id="2" name="Picture 1"/>
          <p:cNvPicPr>
            <a:picLocks noChangeAspect="1"/>
          </p:cNvPicPr>
          <p:nvPr/>
        </p:nvPicPr>
        <p:blipFill>
          <a:blip r:embed="rId2"/>
          <a:stretch>
            <a:fillRect/>
          </a:stretch>
        </p:blipFill>
        <p:spPr>
          <a:xfrm>
            <a:off x="4280043" y="2624123"/>
            <a:ext cx="2143125" cy="2143125"/>
          </a:xfrm>
          <a:prstGeom prst="rect">
            <a:avLst/>
          </a:prstGeom>
        </p:spPr>
      </p:pic>
    </p:spTree>
    <p:extLst>
      <p:ext uri="{BB962C8B-B14F-4D97-AF65-F5344CB8AC3E}">
        <p14:creationId xmlns:p14="http://schemas.microsoft.com/office/powerpoint/2010/main" val="97611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6" presetClass="emph" presetSubtype="0" repeatCount="indefinite" fill="hold" grpId="1" nodeType="withEffect">
                                  <p:stCondLst>
                                    <p:cond delay="0"/>
                                  </p:stCondLst>
                                  <p:endCondLst>
                                    <p:cond evt="onNext" delay="0">
                                      <p:tgtEl>
                                        <p:sldTgt/>
                                      </p:tgtEl>
                                    </p:cond>
                                  </p:end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5" grpId="0" animBg="1"/>
      <p:bldP spid="7" grpId="0" animBg="1"/>
      <p:bldP spid="7" grpId="1"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334904" y="762000"/>
            <a:ext cx="7543800" cy="1981200"/>
          </a:xfrm>
          <a:prstGeom prst="downArrowCallout">
            <a:avLst>
              <a:gd name="adj1" fmla="val 63981"/>
              <a:gd name="adj2" fmla="val 122877"/>
              <a:gd name="adj3" fmla="val 33428"/>
              <a:gd name="adj4" fmla="val 50227"/>
            </a:avLst>
          </a:prstGeom>
          <a:solidFill>
            <a:srgbClr val="92D050"/>
          </a:solidFill>
          <a:ln w="76200" cmpd="dbl">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a:r>
              <a:rPr lang="en-US" sz="4000" b="1" dirty="0">
                <a:solidFill>
                  <a:schemeClr val="accent1">
                    <a:lumMod val="75000"/>
                  </a:schemeClr>
                </a:solidFill>
                <a:latin typeface="Book Antiqua" pitchFamily="18" charset="0"/>
              </a:rPr>
              <a:t>Our Today’s </a:t>
            </a:r>
            <a:r>
              <a:rPr lang="en-US" sz="4000" b="1" dirty="0" smtClean="0">
                <a:solidFill>
                  <a:schemeClr val="accent1">
                    <a:lumMod val="75000"/>
                  </a:schemeClr>
                </a:solidFill>
                <a:latin typeface="Book Antiqua" pitchFamily="18" charset="0"/>
              </a:rPr>
              <a:t>lesson is </a:t>
            </a:r>
            <a:endParaRPr lang="en-US" sz="4000" b="1" dirty="0">
              <a:solidFill>
                <a:schemeClr val="accent1">
                  <a:lumMod val="75000"/>
                </a:schemeClr>
              </a:solidFill>
              <a:latin typeface="Book Antiqua" pitchFamily="18" charset="0"/>
            </a:endParaRPr>
          </a:p>
        </p:txBody>
      </p:sp>
      <p:sp>
        <p:nvSpPr>
          <p:cNvPr id="3" name="Oval 2"/>
          <p:cNvSpPr/>
          <p:nvPr/>
        </p:nvSpPr>
        <p:spPr>
          <a:xfrm>
            <a:off x="2334904" y="2895600"/>
            <a:ext cx="7543800" cy="3124200"/>
          </a:xfrm>
          <a:prstGeom prst="ellipse">
            <a:avLst/>
          </a:prstGeom>
          <a:solidFill>
            <a:schemeClr val="accent6">
              <a:lumMod val="20000"/>
              <a:lumOff val="80000"/>
            </a:schemeClr>
          </a:solidFill>
          <a:ln w="76200" cmpd="dbl">
            <a:solidFill>
              <a:schemeClr val="bg1">
                <a:lumMod val="9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5400" b="1" dirty="0">
                <a:solidFill>
                  <a:schemeClr val="accent1">
                    <a:lumMod val="75000"/>
                  </a:schemeClr>
                </a:solidFill>
                <a:latin typeface="Book Antiqua" pitchFamily="18" charset="0"/>
              </a:rPr>
              <a:t>Tag questions</a:t>
            </a:r>
          </a:p>
        </p:txBody>
      </p:sp>
    </p:spTree>
    <p:extLst>
      <p:ext uri="{BB962C8B-B14F-4D97-AF65-F5344CB8AC3E}">
        <p14:creationId xmlns:p14="http://schemas.microsoft.com/office/powerpoint/2010/main" val="30087955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 name="Group 153"/>
          <p:cNvGrpSpPr/>
          <p:nvPr/>
        </p:nvGrpSpPr>
        <p:grpSpPr>
          <a:xfrm>
            <a:off x="4360973" y="3899985"/>
            <a:ext cx="1662127" cy="942480"/>
            <a:chOff x="4405567" y="3390269"/>
            <a:chExt cx="1662127" cy="942480"/>
          </a:xfrm>
        </p:grpSpPr>
        <p:sp>
          <p:nvSpPr>
            <p:cNvPr id="91" name="Rectangle 90"/>
            <p:cNvSpPr/>
            <p:nvPr/>
          </p:nvSpPr>
          <p:spPr>
            <a:xfrm rot="20799848">
              <a:off x="4510711" y="4092947"/>
              <a:ext cx="621860" cy="239802"/>
            </a:xfrm>
            <a:prstGeom prst="rect">
              <a:avLst/>
            </a:prstGeom>
            <a:gradFill>
              <a:gsLst>
                <a:gs pos="0">
                  <a:schemeClr val="accent1">
                    <a:lumMod val="5000"/>
                    <a:lumOff val="95000"/>
                  </a:schemeClr>
                </a:gs>
                <a:gs pos="66000">
                  <a:schemeClr val="tx1">
                    <a:lumMod val="85000"/>
                  </a:schemeClr>
                </a:gs>
              </a:gsLst>
              <a:lin ang="10800000" scaled="0"/>
            </a:gradFill>
            <a:ln>
              <a:noFill/>
            </a:ln>
            <a:effectLst>
              <a:glow>
                <a:schemeClr val="accent1">
                  <a:alpha val="40000"/>
                </a:schemeClr>
              </a:glow>
              <a:reflection stA="45000" endPos="65000" dist="50800" dir="5400000" sy="-100000" algn="bl" rotWithShape="0"/>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538354" y="3390269"/>
              <a:ext cx="1529340" cy="807305"/>
            </a:xfrm>
            <a:prstGeom prst="rect">
              <a:avLst/>
            </a:prstGeom>
            <a:gradFill>
              <a:gsLst>
                <a:gs pos="14000">
                  <a:schemeClr val="accent5"/>
                </a:gs>
                <a:gs pos="92000">
                  <a:schemeClr val="accent6">
                    <a:lumMod val="40000"/>
                    <a:lumOff val="60000"/>
                  </a:schemeClr>
                </a:gs>
                <a:gs pos="67000">
                  <a:srgbClr val="F7BBBB"/>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4405567" y="3567142"/>
              <a:ext cx="285750" cy="40094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Rectangle 96"/>
            <p:cNvSpPr/>
            <p:nvPr/>
          </p:nvSpPr>
          <p:spPr>
            <a:xfrm>
              <a:off x="5240844" y="3824054"/>
              <a:ext cx="103207" cy="1325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5211234" y="3663945"/>
              <a:ext cx="162428" cy="16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236057" y="3516682"/>
              <a:ext cx="118554" cy="1142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186760" y="3879580"/>
              <a:ext cx="210596" cy="209187"/>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4405567" y="3564902"/>
              <a:ext cx="218141" cy="369332"/>
            </a:xfrm>
            <a:prstGeom prst="rect">
              <a:avLst/>
            </a:prstGeom>
            <a:noFill/>
            <a:ln>
              <a:noFill/>
            </a:ln>
          </p:spPr>
          <p:txBody>
            <a:bodyPr wrap="square" rtlCol="0">
              <a:spAutoFit/>
            </a:bodyPr>
            <a:lstStyle/>
            <a:p>
              <a:pPr algn="just"/>
              <a:r>
                <a:rPr lang="en-US" b="1" dirty="0" smtClean="0">
                  <a:ln w="0"/>
                  <a:effectLst>
                    <a:outerShdw blurRad="38100" dist="19050" dir="2700000" algn="tl" rotWithShape="0">
                      <a:schemeClr val="dk1">
                        <a:alpha val="40000"/>
                      </a:schemeClr>
                    </a:outerShdw>
                  </a:effectLst>
                </a:rPr>
                <a:t>2</a:t>
              </a:r>
              <a:endParaRPr lang="en-US" b="1" dirty="0">
                <a:ln w="0"/>
                <a:effectLst>
                  <a:outerShdw blurRad="38100" dist="19050" dir="2700000" algn="tl" rotWithShape="0">
                    <a:schemeClr val="dk1">
                      <a:alpha val="40000"/>
                    </a:schemeClr>
                  </a:outerShdw>
                </a:effectLst>
              </a:endParaRPr>
            </a:p>
          </p:txBody>
        </p:sp>
        <p:sp>
          <p:nvSpPr>
            <p:cNvPr id="147" name="Rectangle 146"/>
            <p:cNvSpPr/>
            <p:nvPr/>
          </p:nvSpPr>
          <p:spPr>
            <a:xfrm>
              <a:off x="5256634" y="3832160"/>
              <a:ext cx="103207" cy="1325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5227024" y="3672051"/>
              <a:ext cx="162428" cy="16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251847" y="3524788"/>
              <a:ext cx="118554" cy="1142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202550" y="3887686"/>
              <a:ext cx="210596" cy="209187"/>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251200" y="144833"/>
            <a:ext cx="8868981" cy="1032376"/>
          </a:xfrm>
          <a:prstGeom prst="rect">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smtClean="0"/>
              <a:t>After the end of the  lesson, students will be able to-  </a:t>
            </a:r>
            <a:endParaRPr lang="en-US" sz="3200" dirty="0"/>
          </a:p>
        </p:txBody>
      </p:sp>
      <p:sp>
        <p:nvSpPr>
          <p:cNvPr id="32" name="Rectangle 31"/>
          <p:cNvSpPr/>
          <p:nvPr/>
        </p:nvSpPr>
        <p:spPr>
          <a:xfrm rot="453198">
            <a:off x="10493541" y="2978900"/>
            <a:ext cx="621860" cy="239802"/>
          </a:xfrm>
          <a:prstGeom prst="rect">
            <a:avLst/>
          </a:prstGeom>
          <a:gradFill>
            <a:gsLst>
              <a:gs pos="0">
                <a:schemeClr val="accent1">
                  <a:lumMod val="5000"/>
                  <a:lumOff val="95000"/>
                </a:schemeClr>
              </a:gs>
              <a:gs pos="66000">
                <a:schemeClr val="tx1">
                  <a:lumMod val="85000"/>
                </a:schemeClr>
              </a:gs>
            </a:gsLst>
            <a:lin ang="10800000" scaled="0"/>
          </a:gradFill>
          <a:ln>
            <a:noFill/>
          </a:ln>
          <a:effectLst>
            <a:glow>
              <a:schemeClr val="accent1">
                <a:alpha val="40000"/>
              </a:schemeClr>
            </a:glow>
            <a:reflection stA="45000" endPos="65000" dist="50800" dir="5400000" sy="-100000" algn="bl" rotWithShape="0"/>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20799848">
            <a:off x="4527158" y="2935247"/>
            <a:ext cx="621860" cy="239802"/>
          </a:xfrm>
          <a:prstGeom prst="rect">
            <a:avLst/>
          </a:prstGeom>
          <a:gradFill>
            <a:gsLst>
              <a:gs pos="0">
                <a:schemeClr val="accent1">
                  <a:lumMod val="5000"/>
                  <a:lumOff val="95000"/>
                </a:schemeClr>
              </a:gs>
              <a:gs pos="66000">
                <a:schemeClr val="tx1">
                  <a:lumMod val="85000"/>
                </a:schemeClr>
              </a:gs>
            </a:gsLst>
            <a:lin ang="10800000" scaled="0"/>
          </a:gradFill>
          <a:ln>
            <a:noFill/>
          </a:ln>
          <a:effectLst>
            <a:glow>
              <a:schemeClr val="accent1">
                <a:alpha val="40000"/>
              </a:schemeClr>
            </a:glow>
            <a:reflection stA="45000" endPos="65000" dist="50800" dir="5400000" sy="-100000" algn="bl" rotWithShape="0"/>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422014" y="2436230"/>
            <a:ext cx="218141" cy="369332"/>
          </a:xfrm>
          <a:prstGeom prst="rect">
            <a:avLst/>
          </a:prstGeom>
          <a:noFill/>
          <a:ln>
            <a:noFill/>
          </a:ln>
        </p:spPr>
        <p:txBody>
          <a:bodyPr wrap="square" rtlCol="0">
            <a:spAutoFit/>
          </a:bodyPr>
          <a:lstStyle/>
          <a:p>
            <a:pPr algn="just"/>
            <a:r>
              <a:rPr lang="en-US" b="1" dirty="0" smtClean="0">
                <a:ln w="0"/>
                <a:effectLst>
                  <a:outerShdw blurRad="38100" dist="19050" dir="2700000" algn="tl" rotWithShape="0">
                    <a:schemeClr val="dk1">
                      <a:alpha val="40000"/>
                    </a:schemeClr>
                  </a:outerShdw>
                </a:effectLst>
              </a:rPr>
              <a:t>1</a:t>
            </a:r>
            <a:endParaRPr lang="en-US" b="1" dirty="0">
              <a:ln w="0"/>
              <a:effectLst>
                <a:outerShdw blurRad="38100" dist="19050" dir="2700000" algn="tl" rotWithShape="0">
                  <a:schemeClr val="dk1">
                    <a:alpha val="40000"/>
                  </a:schemeClr>
                </a:outerShdw>
              </a:effectLst>
            </a:endParaRPr>
          </a:p>
        </p:txBody>
      </p:sp>
      <p:grpSp>
        <p:nvGrpSpPr>
          <p:cNvPr id="43" name="Group 42"/>
          <p:cNvGrpSpPr/>
          <p:nvPr/>
        </p:nvGrpSpPr>
        <p:grpSpPr>
          <a:xfrm>
            <a:off x="5203207" y="2388010"/>
            <a:ext cx="210596" cy="572085"/>
            <a:chOff x="5228824" y="1826013"/>
            <a:chExt cx="210596" cy="572085"/>
          </a:xfrm>
        </p:grpSpPr>
        <p:sp>
          <p:nvSpPr>
            <p:cNvPr id="38" name="Rectangle 37"/>
            <p:cNvSpPr/>
            <p:nvPr/>
          </p:nvSpPr>
          <p:spPr>
            <a:xfrm>
              <a:off x="5282908" y="2133385"/>
              <a:ext cx="103207" cy="1325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253298" y="1973276"/>
              <a:ext cx="162428" cy="16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278121" y="1826013"/>
              <a:ext cx="118554" cy="1142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228824" y="2188911"/>
              <a:ext cx="210596" cy="209187"/>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4317779" y="2261227"/>
            <a:ext cx="2158290" cy="807305"/>
            <a:chOff x="4317779" y="2261227"/>
            <a:chExt cx="2158290" cy="807305"/>
          </a:xfrm>
        </p:grpSpPr>
        <p:grpSp>
          <p:nvGrpSpPr>
            <p:cNvPr id="165" name="Group 164"/>
            <p:cNvGrpSpPr/>
            <p:nvPr/>
          </p:nvGrpSpPr>
          <p:grpSpPr>
            <a:xfrm>
              <a:off x="4317779" y="2261227"/>
              <a:ext cx="1634683" cy="807305"/>
              <a:chOff x="4317779" y="2261227"/>
              <a:chExt cx="1634683" cy="807305"/>
            </a:xfrm>
          </p:grpSpPr>
          <p:sp>
            <p:nvSpPr>
              <p:cNvPr id="7" name="Rectangle 6"/>
              <p:cNvSpPr/>
              <p:nvPr/>
            </p:nvSpPr>
            <p:spPr>
              <a:xfrm>
                <a:off x="4423122" y="2261227"/>
                <a:ext cx="1529340" cy="807305"/>
              </a:xfrm>
              <a:prstGeom prst="rect">
                <a:avLst/>
              </a:prstGeom>
              <a:gradFill>
                <a:gsLst>
                  <a:gs pos="14000">
                    <a:srgbClr val="FF33CC"/>
                  </a:gs>
                  <a:gs pos="92000">
                    <a:srgbClr val="C00000"/>
                  </a:gs>
                  <a:gs pos="67000">
                    <a:srgbClr val="FF0000"/>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317779" y="2481898"/>
                <a:ext cx="285750" cy="40094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smtClean="0"/>
                  <a:t>1</a:t>
                </a:r>
                <a:endParaRPr lang="en-US" b="1" dirty="0"/>
              </a:p>
            </p:txBody>
          </p:sp>
        </p:grpSp>
        <p:grpSp>
          <p:nvGrpSpPr>
            <p:cNvPr id="75" name="Group 74"/>
            <p:cNvGrpSpPr/>
            <p:nvPr/>
          </p:nvGrpSpPr>
          <p:grpSpPr>
            <a:xfrm>
              <a:off x="5789799" y="2330634"/>
              <a:ext cx="686270" cy="664073"/>
              <a:chOff x="5765905" y="1831123"/>
              <a:chExt cx="686270" cy="664073"/>
            </a:xfrm>
          </p:grpSpPr>
          <p:grpSp>
            <p:nvGrpSpPr>
              <p:cNvPr id="76" name="Group 75"/>
              <p:cNvGrpSpPr/>
              <p:nvPr/>
            </p:nvGrpSpPr>
            <p:grpSpPr>
              <a:xfrm>
                <a:off x="5784292" y="2336099"/>
                <a:ext cx="605540" cy="159097"/>
                <a:chOff x="5784291" y="2059376"/>
                <a:chExt cx="688930" cy="217446"/>
              </a:xfrm>
            </p:grpSpPr>
            <p:sp>
              <p:nvSpPr>
                <p:cNvPr id="85" name="Oval 84"/>
                <p:cNvSpPr/>
                <p:nvPr/>
              </p:nvSpPr>
              <p:spPr>
                <a:xfrm>
                  <a:off x="622270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78429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p:nvCxnSpPr>
              <p:spPr>
                <a:xfrm flipV="1">
                  <a:off x="5926046" y="2199470"/>
                  <a:ext cx="455327" cy="2949"/>
                </a:xfrm>
                <a:prstGeom prst="line">
                  <a:avLst/>
                </a:prstGeom>
                <a:ln w="76200">
                  <a:solidFill>
                    <a:schemeClr val="tx1"/>
                  </a:solidFill>
                </a:ln>
                <a:scene3d>
                  <a:camera prst="obliqueTopLef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5765905" y="1831123"/>
                <a:ext cx="605540" cy="159097"/>
                <a:chOff x="5784291" y="2059376"/>
                <a:chExt cx="688930" cy="217446"/>
              </a:xfrm>
            </p:grpSpPr>
            <p:sp>
              <p:nvSpPr>
                <p:cNvPr id="82" name="Oval 81"/>
                <p:cNvSpPr/>
                <p:nvPr/>
              </p:nvSpPr>
              <p:spPr>
                <a:xfrm>
                  <a:off x="622270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78429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flipV="1">
                  <a:off x="5926046" y="2199470"/>
                  <a:ext cx="455327" cy="2949"/>
                </a:xfrm>
                <a:prstGeom prst="line">
                  <a:avLst/>
                </a:prstGeom>
                <a:ln w="76200">
                  <a:solidFill>
                    <a:schemeClr val="tx1"/>
                  </a:solidFill>
                </a:ln>
                <a:scene3d>
                  <a:camera prst="obliqueTopLef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5846635" y="2080357"/>
                <a:ext cx="605540" cy="159097"/>
                <a:chOff x="5784291" y="2059376"/>
                <a:chExt cx="688930" cy="217446"/>
              </a:xfrm>
            </p:grpSpPr>
            <p:sp>
              <p:nvSpPr>
                <p:cNvPr id="79" name="Oval 78"/>
                <p:cNvSpPr/>
                <p:nvPr/>
              </p:nvSpPr>
              <p:spPr>
                <a:xfrm>
                  <a:off x="622270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78429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p:nvPr/>
              </p:nvCxnSpPr>
              <p:spPr>
                <a:xfrm flipV="1">
                  <a:off x="5926046" y="2199470"/>
                  <a:ext cx="455327" cy="2949"/>
                </a:xfrm>
                <a:prstGeom prst="line">
                  <a:avLst/>
                </a:prstGeom>
                <a:ln w="76200">
                  <a:solidFill>
                    <a:schemeClr val="tx1"/>
                  </a:solidFill>
                </a:ln>
                <a:scene3d>
                  <a:camera prst="obliqueTopLef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grpSp>
      <p:sp>
        <p:nvSpPr>
          <p:cNvPr id="88" name="TextBox 87"/>
          <p:cNvSpPr txBox="1"/>
          <p:nvPr/>
        </p:nvSpPr>
        <p:spPr>
          <a:xfrm>
            <a:off x="7201438" y="2365459"/>
            <a:ext cx="3146373" cy="954107"/>
          </a:xfrm>
          <a:prstGeom prst="rect">
            <a:avLst/>
          </a:prstGeom>
          <a:solidFill>
            <a:srgbClr val="92D050"/>
          </a:solidFill>
        </p:spPr>
        <p:txBody>
          <a:bodyPr wrap="square" rtlCol="0">
            <a:spAutoFit/>
          </a:bodyPr>
          <a:lstStyle/>
          <a:p>
            <a:r>
              <a:rPr lang="en-US" sz="2800" dirty="0" smtClean="0"/>
              <a:t>Define Tag </a:t>
            </a:r>
            <a:r>
              <a:rPr lang="en-US" sz="2800" dirty="0" smtClean="0">
                <a:ln w="0"/>
                <a:effectLst>
                  <a:outerShdw blurRad="38100" dist="19050" dir="2700000" algn="tl" rotWithShape="0">
                    <a:schemeClr val="dk1">
                      <a:alpha val="40000"/>
                    </a:schemeClr>
                  </a:outerShdw>
                </a:effectLst>
              </a:rPr>
              <a:t>Question</a:t>
            </a:r>
            <a:endParaRPr lang="en-US" sz="2800" dirty="0">
              <a:ln w="0"/>
              <a:effectLst>
                <a:outerShdw blurRad="38100" dist="19050" dir="2700000" algn="tl" rotWithShape="0">
                  <a:schemeClr val="dk1">
                    <a:alpha val="40000"/>
                  </a:schemeClr>
                </a:outerShdw>
              </a:effectLst>
            </a:endParaRPr>
          </a:p>
        </p:txBody>
      </p:sp>
      <p:sp>
        <p:nvSpPr>
          <p:cNvPr id="90" name="Rectangle 89"/>
          <p:cNvSpPr/>
          <p:nvPr/>
        </p:nvSpPr>
        <p:spPr>
          <a:xfrm rot="453198">
            <a:off x="10564179" y="4612915"/>
            <a:ext cx="621860" cy="239802"/>
          </a:xfrm>
          <a:prstGeom prst="rect">
            <a:avLst/>
          </a:prstGeom>
          <a:gradFill>
            <a:gsLst>
              <a:gs pos="0">
                <a:schemeClr val="accent1">
                  <a:lumMod val="5000"/>
                  <a:lumOff val="95000"/>
                </a:schemeClr>
              </a:gs>
              <a:gs pos="66000">
                <a:schemeClr val="tx1">
                  <a:lumMod val="85000"/>
                </a:schemeClr>
              </a:gs>
            </a:gsLst>
            <a:lin ang="10800000" scaled="0"/>
          </a:gradFill>
          <a:ln>
            <a:noFill/>
          </a:ln>
          <a:effectLst>
            <a:glow>
              <a:schemeClr val="accent1">
                <a:alpha val="40000"/>
              </a:schemeClr>
            </a:glow>
            <a:reflection stA="45000" endPos="65000" dist="50800" dir="5400000" sy="-100000" algn="bl" rotWithShape="0"/>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468283" y="3889911"/>
            <a:ext cx="4692719" cy="848332"/>
          </a:xfrm>
          <a:prstGeom prst="rect">
            <a:avLst/>
          </a:prstGeom>
          <a:gradFill>
            <a:gsLst>
              <a:gs pos="100000">
                <a:srgbClr val="5478C3"/>
              </a:gs>
              <a:gs pos="0">
                <a:schemeClr val="accent1">
                  <a:lumMod val="75000"/>
                </a:schemeClr>
              </a:gs>
              <a:gs pos="0">
                <a:srgbClr val="DFB1B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noFill/>
              </a:rPr>
              <a:t>Define</a:t>
            </a:r>
            <a:r>
              <a:rPr lang="en-US" dirty="0" smtClean="0">
                <a:noFill/>
              </a:rPr>
              <a:t> </a:t>
            </a:r>
            <a:r>
              <a:rPr lang="en-US" sz="3600" dirty="0" smtClean="0">
                <a:noFill/>
              </a:rPr>
              <a:t>tag questions</a:t>
            </a:r>
            <a:endParaRPr lang="en-US" dirty="0">
              <a:noFill/>
            </a:endParaRPr>
          </a:p>
        </p:txBody>
      </p:sp>
      <p:grpSp>
        <p:nvGrpSpPr>
          <p:cNvPr id="101" name="Group 100"/>
          <p:cNvGrpSpPr/>
          <p:nvPr/>
        </p:nvGrpSpPr>
        <p:grpSpPr>
          <a:xfrm>
            <a:off x="5942370" y="3946590"/>
            <a:ext cx="686270" cy="664073"/>
            <a:chOff x="5765905" y="1831123"/>
            <a:chExt cx="686270" cy="664073"/>
          </a:xfrm>
        </p:grpSpPr>
        <p:grpSp>
          <p:nvGrpSpPr>
            <p:cNvPr id="102" name="Group 101"/>
            <p:cNvGrpSpPr/>
            <p:nvPr/>
          </p:nvGrpSpPr>
          <p:grpSpPr>
            <a:xfrm>
              <a:off x="5784292" y="2336099"/>
              <a:ext cx="605540" cy="159097"/>
              <a:chOff x="5784291" y="2059376"/>
              <a:chExt cx="688930" cy="217446"/>
            </a:xfrm>
          </p:grpSpPr>
          <p:sp>
            <p:nvSpPr>
              <p:cNvPr id="111" name="Oval 110"/>
              <p:cNvSpPr/>
              <p:nvPr/>
            </p:nvSpPr>
            <p:spPr>
              <a:xfrm>
                <a:off x="622270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578429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flipV="1">
                <a:off x="5926046" y="2199470"/>
                <a:ext cx="455327" cy="2949"/>
              </a:xfrm>
              <a:prstGeom prst="line">
                <a:avLst/>
              </a:prstGeom>
              <a:ln w="76200">
                <a:solidFill>
                  <a:schemeClr val="tx1"/>
                </a:solidFill>
              </a:ln>
              <a:scene3d>
                <a:camera prst="obliqueTopLef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5765905" y="1831123"/>
              <a:ext cx="605540" cy="159097"/>
              <a:chOff x="5784291" y="2059376"/>
              <a:chExt cx="688930" cy="217446"/>
            </a:xfrm>
          </p:grpSpPr>
          <p:sp>
            <p:nvSpPr>
              <p:cNvPr id="108" name="Oval 107"/>
              <p:cNvSpPr/>
              <p:nvPr/>
            </p:nvSpPr>
            <p:spPr>
              <a:xfrm>
                <a:off x="622270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578429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p:nvPr/>
            </p:nvCxnSpPr>
            <p:spPr>
              <a:xfrm flipV="1">
                <a:off x="5926046" y="2199470"/>
                <a:ext cx="455327" cy="2949"/>
              </a:xfrm>
              <a:prstGeom prst="line">
                <a:avLst/>
              </a:prstGeom>
              <a:ln w="76200">
                <a:solidFill>
                  <a:schemeClr val="tx1"/>
                </a:solidFill>
              </a:ln>
              <a:scene3d>
                <a:camera prst="obliqueTopLef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5846635" y="2080357"/>
              <a:ext cx="605540" cy="159097"/>
              <a:chOff x="5784291" y="2059376"/>
              <a:chExt cx="688930" cy="217446"/>
            </a:xfrm>
          </p:grpSpPr>
          <p:sp>
            <p:nvSpPr>
              <p:cNvPr id="105" name="Oval 104"/>
              <p:cNvSpPr/>
              <p:nvPr/>
            </p:nvSpPr>
            <p:spPr>
              <a:xfrm>
                <a:off x="622270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578429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flipV="1">
                <a:off x="5926046" y="2199470"/>
                <a:ext cx="455327" cy="2949"/>
              </a:xfrm>
              <a:prstGeom prst="line">
                <a:avLst/>
              </a:prstGeom>
              <a:ln w="76200">
                <a:solidFill>
                  <a:schemeClr val="tx1"/>
                </a:solidFill>
              </a:ln>
              <a:scene3d>
                <a:camera prst="obliqueTopLef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sp>
        <p:nvSpPr>
          <p:cNvPr id="114" name="TextBox 113"/>
          <p:cNvSpPr txBox="1"/>
          <p:nvPr/>
        </p:nvSpPr>
        <p:spPr>
          <a:xfrm>
            <a:off x="6993093" y="3821901"/>
            <a:ext cx="3377054" cy="523220"/>
          </a:xfrm>
          <a:prstGeom prst="rect">
            <a:avLst/>
          </a:prstGeom>
          <a:noFill/>
        </p:spPr>
        <p:txBody>
          <a:bodyPr wrap="square" rtlCol="0">
            <a:spAutoFit/>
          </a:bodyPr>
          <a:lstStyle/>
          <a:p>
            <a:r>
              <a:rPr lang="en-US" sz="2800" dirty="0" smtClean="0"/>
              <a:t>Identify Tag Operator</a:t>
            </a:r>
            <a:endParaRPr lang="en-US" sz="2800" dirty="0"/>
          </a:p>
        </p:txBody>
      </p:sp>
      <p:sp>
        <p:nvSpPr>
          <p:cNvPr id="116" name="Rectangle 115"/>
          <p:cNvSpPr/>
          <p:nvPr/>
        </p:nvSpPr>
        <p:spPr>
          <a:xfrm rot="453198">
            <a:off x="10646504" y="6327912"/>
            <a:ext cx="621860" cy="239802"/>
          </a:xfrm>
          <a:prstGeom prst="rect">
            <a:avLst/>
          </a:prstGeom>
          <a:gradFill>
            <a:gsLst>
              <a:gs pos="0">
                <a:schemeClr val="accent1">
                  <a:lumMod val="5000"/>
                  <a:lumOff val="95000"/>
                </a:schemeClr>
              </a:gs>
              <a:gs pos="66000">
                <a:schemeClr val="tx1">
                  <a:lumMod val="85000"/>
                </a:schemeClr>
              </a:gs>
            </a:gsLst>
            <a:lin ang="10800000" scaled="0"/>
          </a:gradFill>
          <a:ln>
            <a:noFill/>
          </a:ln>
          <a:effectLst>
            <a:glow>
              <a:schemeClr val="accent1">
                <a:alpha val="40000"/>
              </a:schemeClr>
            </a:glow>
            <a:reflection stA="45000" endPos="65000" dist="50800" dir="5400000" sy="-100000" algn="bl" rotWithShape="0"/>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6550608" y="5590394"/>
            <a:ext cx="4692719" cy="848332"/>
          </a:xfrm>
          <a:prstGeom prst="rect">
            <a:avLst/>
          </a:prstGeom>
          <a:gradFill>
            <a:gsLst>
              <a:gs pos="100000">
                <a:schemeClr val="accent1">
                  <a:lumMod val="75000"/>
                </a:schemeClr>
              </a:gs>
              <a:gs pos="0">
                <a:schemeClr val="accent1">
                  <a:lumMod val="75000"/>
                </a:schemeClr>
              </a:gs>
              <a:gs pos="0">
                <a:srgbClr val="FF33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noFill/>
              </a:rPr>
              <a:t>Define</a:t>
            </a:r>
            <a:r>
              <a:rPr lang="en-US" dirty="0" smtClean="0">
                <a:noFill/>
              </a:rPr>
              <a:t> </a:t>
            </a:r>
            <a:r>
              <a:rPr lang="en-US" sz="3600" dirty="0" smtClean="0">
                <a:noFill/>
              </a:rPr>
              <a:t>tag questions</a:t>
            </a:r>
            <a:endParaRPr lang="en-US" dirty="0">
              <a:noFill/>
            </a:endParaRPr>
          </a:p>
        </p:txBody>
      </p:sp>
      <p:grpSp>
        <p:nvGrpSpPr>
          <p:cNvPr id="155" name="Group 154"/>
          <p:cNvGrpSpPr/>
          <p:nvPr/>
        </p:nvGrpSpPr>
        <p:grpSpPr>
          <a:xfrm>
            <a:off x="4574977" y="5610609"/>
            <a:ext cx="1662127" cy="902097"/>
            <a:chOff x="4487892" y="5105266"/>
            <a:chExt cx="1662127" cy="902097"/>
          </a:xfrm>
        </p:grpSpPr>
        <p:sp>
          <p:nvSpPr>
            <p:cNvPr id="117" name="Rectangle 116"/>
            <p:cNvSpPr/>
            <p:nvPr/>
          </p:nvSpPr>
          <p:spPr>
            <a:xfrm rot="20799848">
              <a:off x="4565459" y="5767561"/>
              <a:ext cx="621860" cy="239802"/>
            </a:xfrm>
            <a:prstGeom prst="rect">
              <a:avLst/>
            </a:prstGeom>
            <a:gradFill>
              <a:gsLst>
                <a:gs pos="0">
                  <a:schemeClr val="accent1">
                    <a:lumMod val="5000"/>
                    <a:lumOff val="95000"/>
                  </a:schemeClr>
                </a:gs>
                <a:gs pos="66000">
                  <a:schemeClr val="tx1">
                    <a:lumMod val="85000"/>
                  </a:schemeClr>
                </a:gs>
              </a:gsLst>
              <a:lin ang="10800000" scaled="0"/>
            </a:gradFill>
            <a:ln>
              <a:noFill/>
            </a:ln>
            <a:effectLst>
              <a:glow>
                <a:schemeClr val="accent1">
                  <a:alpha val="40000"/>
                </a:schemeClr>
              </a:glow>
              <a:reflection stA="45000" endPos="65000" dist="50800" dir="5400000" sy="-100000" algn="bl" rotWithShape="0"/>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620679" y="5105266"/>
              <a:ext cx="1529340" cy="807305"/>
            </a:xfrm>
            <a:prstGeom prst="rect">
              <a:avLst/>
            </a:prstGeom>
            <a:gradFill>
              <a:gsLst>
                <a:gs pos="14000">
                  <a:srgbClr val="FF33CC"/>
                </a:gs>
                <a:gs pos="92000">
                  <a:schemeClr val="accent4">
                    <a:lumMod val="75000"/>
                  </a:schemeClr>
                </a:gs>
                <a:gs pos="67000">
                  <a:srgbClr val="00B05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4487892" y="5282139"/>
              <a:ext cx="285750" cy="40094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1" name="TextBox 120"/>
            <p:cNvSpPr txBox="1"/>
            <p:nvPr/>
          </p:nvSpPr>
          <p:spPr>
            <a:xfrm>
              <a:off x="4487892" y="5279899"/>
              <a:ext cx="218141" cy="369332"/>
            </a:xfrm>
            <a:prstGeom prst="rect">
              <a:avLst/>
            </a:prstGeom>
            <a:noFill/>
            <a:ln>
              <a:noFill/>
            </a:ln>
          </p:spPr>
          <p:txBody>
            <a:bodyPr wrap="square" rtlCol="0">
              <a:spAutoFit/>
            </a:bodyPr>
            <a:lstStyle/>
            <a:p>
              <a:pPr algn="just"/>
              <a:r>
                <a:rPr lang="en-US" b="1" dirty="0">
                  <a:ln w="0"/>
                  <a:effectLst>
                    <a:outerShdw blurRad="38100" dist="19050" dir="2700000" algn="tl" rotWithShape="0">
                      <a:schemeClr val="dk1">
                        <a:alpha val="40000"/>
                      </a:schemeClr>
                    </a:outerShdw>
                  </a:effectLst>
                </a:rPr>
                <a:t>3</a:t>
              </a:r>
            </a:p>
          </p:txBody>
        </p:sp>
        <p:grpSp>
          <p:nvGrpSpPr>
            <p:cNvPr id="122" name="Group 121"/>
            <p:cNvGrpSpPr/>
            <p:nvPr/>
          </p:nvGrpSpPr>
          <p:grpSpPr>
            <a:xfrm>
              <a:off x="5195057" y="5263332"/>
              <a:ext cx="210596" cy="572085"/>
              <a:chOff x="5228824" y="1826013"/>
              <a:chExt cx="210596" cy="572085"/>
            </a:xfrm>
          </p:grpSpPr>
          <p:sp>
            <p:nvSpPr>
              <p:cNvPr id="123" name="Rectangle 122"/>
              <p:cNvSpPr/>
              <p:nvPr/>
            </p:nvSpPr>
            <p:spPr>
              <a:xfrm>
                <a:off x="5282908" y="2133385"/>
                <a:ext cx="103207" cy="1325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5253298" y="1973276"/>
                <a:ext cx="162428" cy="16012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278121" y="1826013"/>
                <a:ext cx="118554" cy="11422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228824" y="2188911"/>
                <a:ext cx="210596" cy="209187"/>
              </a:xfrm>
              <a:prstGeom prst="ellipse">
                <a:avLst/>
              </a:prstGeom>
              <a:noFill/>
              <a:ln w="38100">
                <a:solidFill>
                  <a:schemeClr val="tx1"/>
                </a:solidFill>
              </a:ln>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a:off x="6024695" y="5661587"/>
            <a:ext cx="686270" cy="664073"/>
            <a:chOff x="5765905" y="1831123"/>
            <a:chExt cx="686270" cy="664073"/>
          </a:xfrm>
        </p:grpSpPr>
        <p:grpSp>
          <p:nvGrpSpPr>
            <p:cNvPr id="128" name="Group 127"/>
            <p:cNvGrpSpPr/>
            <p:nvPr/>
          </p:nvGrpSpPr>
          <p:grpSpPr>
            <a:xfrm>
              <a:off x="5784292" y="2336099"/>
              <a:ext cx="605540" cy="159097"/>
              <a:chOff x="5784291" y="2059376"/>
              <a:chExt cx="688930" cy="217446"/>
            </a:xfrm>
          </p:grpSpPr>
          <p:sp>
            <p:nvSpPr>
              <p:cNvPr id="137" name="Oval 136"/>
              <p:cNvSpPr/>
              <p:nvPr/>
            </p:nvSpPr>
            <p:spPr>
              <a:xfrm>
                <a:off x="622270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78429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p:cNvCxnSpPr/>
              <p:nvPr/>
            </p:nvCxnSpPr>
            <p:spPr>
              <a:xfrm flipV="1">
                <a:off x="5926046" y="2199470"/>
                <a:ext cx="455327" cy="2949"/>
              </a:xfrm>
              <a:prstGeom prst="line">
                <a:avLst/>
              </a:prstGeom>
              <a:ln w="76200">
                <a:solidFill>
                  <a:schemeClr val="tx1"/>
                </a:solidFill>
              </a:ln>
              <a:scene3d>
                <a:camera prst="obliqueTopLef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5765905" y="1831123"/>
              <a:ext cx="605540" cy="159097"/>
              <a:chOff x="5784291" y="2059376"/>
              <a:chExt cx="688930" cy="217446"/>
            </a:xfrm>
          </p:grpSpPr>
          <p:sp>
            <p:nvSpPr>
              <p:cNvPr id="134" name="Oval 133"/>
              <p:cNvSpPr/>
              <p:nvPr/>
            </p:nvSpPr>
            <p:spPr>
              <a:xfrm>
                <a:off x="622270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78429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p:nvPr/>
            </p:nvCxnSpPr>
            <p:spPr>
              <a:xfrm flipV="1">
                <a:off x="5926046" y="2199470"/>
                <a:ext cx="455327" cy="2949"/>
              </a:xfrm>
              <a:prstGeom prst="line">
                <a:avLst/>
              </a:prstGeom>
              <a:ln w="76200">
                <a:solidFill>
                  <a:schemeClr val="tx1"/>
                </a:solidFill>
              </a:ln>
              <a:scene3d>
                <a:camera prst="obliqueTopLef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5846635" y="2080357"/>
              <a:ext cx="605540" cy="159097"/>
              <a:chOff x="5784291" y="2059376"/>
              <a:chExt cx="688930" cy="217446"/>
            </a:xfrm>
          </p:grpSpPr>
          <p:sp>
            <p:nvSpPr>
              <p:cNvPr id="131" name="Oval 130"/>
              <p:cNvSpPr/>
              <p:nvPr/>
            </p:nvSpPr>
            <p:spPr>
              <a:xfrm>
                <a:off x="622270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5784291" y="2059376"/>
                <a:ext cx="250520" cy="2174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3" name="Straight Connector 132"/>
              <p:cNvCxnSpPr/>
              <p:nvPr/>
            </p:nvCxnSpPr>
            <p:spPr>
              <a:xfrm flipV="1">
                <a:off x="5926046" y="2199470"/>
                <a:ext cx="455327" cy="2949"/>
              </a:xfrm>
              <a:prstGeom prst="line">
                <a:avLst/>
              </a:prstGeom>
              <a:ln w="76200">
                <a:solidFill>
                  <a:schemeClr val="tx1"/>
                </a:solidFill>
              </a:ln>
              <a:scene3d>
                <a:camera prst="obliqueTopLef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sp>
        <p:nvSpPr>
          <p:cNvPr id="140" name="TextBox 139"/>
          <p:cNvSpPr txBox="1"/>
          <p:nvPr/>
        </p:nvSpPr>
        <p:spPr>
          <a:xfrm>
            <a:off x="7354401" y="5714471"/>
            <a:ext cx="3146373" cy="523220"/>
          </a:xfrm>
          <a:prstGeom prst="rect">
            <a:avLst/>
          </a:prstGeom>
          <a:noFill/>
        </p:spPr>
        <p:txBody>
          <a:bodyPr wrap="square" rtlCol="0">
            <a:spAutoFit/>
          </a:bodyPr>
          <a:lstStyle/>
          <a:p>
            <a:r>
              <a:rPr lang="en-US" sz="2800" dirty="0" smtClean="0"/>
              <a:t>Apply Tag</a:t>
            </a:r>
            <a:endParaRPr lang="en-US" sz="2800" dirty="0"/>
          </a:p>
        </p:txBody>
      </p:sp>
      <p:sp>
        <p:nvSpPr>
          <p:cNvPr id="157" name="Oval 156"/>
          <p:cNvSpPr/>
          <p:nvPr/>
        </p:nvSpPr>
        <p:spPr>
          <a:xfrm>
            <a:off x="683615" y="1720841"/>
            <a:ext cx="2721825" cy="2695382"/>
          </a:xfrm>
          <a:prstGeom prst="ellipse">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Learning outcome</a:t>
            </a:r>
            <a:endParaRPr lang="en-US" sz="3600" dirty="0"/>
          </a:p>
        </p:txBody>
      </p:sp>
    </p:spTree>
    <p:extLst>
      <p:ext uri="{BB962C8B-B14F-4D97-AF65-F5344CB8AC3E}">
        <p14:creationId xmlns:p14="http://schemas.microsoft.com/office/powerpoint/2010/main" val="29847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p:cTn id="7" dur="500" fill="hold"/>
                                        <p:tgtEl>
                                          <p:spTgt spid="157"/>
                                        </p:tgtEl>
                                        <p:attrNameLst>
                                          <p:attrName>ppt_w</p:attrName>
                                        </p:attrNameLst>
                                      </p:cBhvr>
                                      <p:tavLst>
                                        <p:tav tm="0">
                                          <p:val>
                                            <p:fltVal val="0"/>
                                          </p:val>
                                        </p:tav>
                                        <p:tav tm="100000">
                                          <p:val>
                                            <p:strVal val="#ppt_w"/>
                                          </p:val>
                                        </p:tav>
                                      </p:tavLst>
                                    </p:anim>
                                    <p:anim calcmode="lin" valueType="num">
                                      <p:cBhvr>
                                        <p:cTn id="8" dur="500" fill="hold"/>
                                        <p:tgtEl>
                                          <p:spTgt spid="157"/>
                                        </p:tgtEl>
                                        <p:attrNameLst>
                                          <p:attrName>ppt_h</p:attrName>
                                        </p:attrNameLst>
                                      </p:cBhvr>
                                      <p:tavLst>
                                        <p:tav tm="0">
                                          <p:val>
                                            <p:fltVal val="0"/>
                                          </p:val>
                                        </p:tav>
                                        <p:tav tm="100000">
                                          <p:val>
                                            <p:strVal val="#ppt_h"/>
                                          </p:val>
                                        </p:tav>
                                      </p:tavLst>
                                    </p:anim>
                                    <p:animEffect transition="in" filter="fade">
                                      <p:cBhvr>
                                        <p:cTn id="9"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1"/>
          <p:cNvSpPr/>
          <p:nvPr/>
        </p:nvSpPr>
        <p:spPr>
          <a:xfrm rot="10800000">
            <a:off x="8192029" y="1464951"/>
            <a:ext cx="1548115" cy="12039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89172" y="1464952"/>
            <a:ext cx="1219200" cy="1196870"/>
          </a:xfrm>
          <a:prstGeom prst="ellipse">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029201" y="2923102"/>
            <a:ext cx="3544887" cy="1407119"/>
          </a:xfrm>
          <a:prstGeom prst="ellipse">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0144" y="430381"/>
            <a:ext cx="1202531" cy="3899841"/>
          </a:xfrm>
          <a:prstGeom prst="rect">
            <a:avLst/>
          </a:prstGeom>
          <a:solidFill>
            <a:schemeClr val="accent3">
              <a:lumMod val="50000"/>
            </a:schemeClr>
          </a:solidFill>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p:cNvSpPr txBox="1"/>
          <p:nvPr/>
        </p:nvSpPr>
        <p:spPr>
          <a:xfrm>
            <a:off x="2765160" y="1772247"/>
            <a:ext cx="5426869" cy="584775"/>
          </a:xfrm>
          <a:prstGeom prst="rect">
            <a:avLst/>
          </a:prstGeom>
          <a:solidFill>
            <a:schemeClr val="accent1"/>
          </a:solidFill>
          <a:ln w="76200" cap="sq" cmpd="dbl">
            <a:noFill/>
            <a:miter lim="800000"/>
          </a:ln>
        </p:spPr>
        <p:txBody>
          <a:bodyPr wrap="square" rtlCol="0">
            <a:spAutoFit/>
          </a:bodyPr>
          <a:lstStyle/>
          <a:p>
            <a:pPr algn="ctr"/>
            <a:r>
              <a:rPr lang="en-US" sz="3200" b="1" dirty="0">
                <a:solidFill>
                  <a:schemeClr val="bg1"/>
                </a:solidFill>
                <a:latin typeface="Book Antiqua" pitchFamily="18" charset="0"/>
              </a:rPr>
              <a:t>You are </a:t>
            </a:r>
            <a:r>
              <a:rPr lang="en-US" sz="3200" b="1" dirty="0" err="1">
                <a:solidFill>
                  <a:schemeClr val="bg1"/>
                </a:solidFill>
                <a:latin typeface="Book Antiqua" pitchFamily="18" charset="0"/>
              </a:rPr>
              <a:t>Jisan</a:t>
            </a:r>
            <a:r>
              <a:rPr lang="en-US" sz="3200" b="1" dirty="0">
                <a:solidFill>
                  <a:schemeClr val="bg1"/>
                </a:solidFill>
                <a:latin typeface="Book Antiqua" pitchFamily="18" charset="0"/>
              </a:rPr>
              <a:t>,  </a:t>
            </a:r>
            <a:r>
              <a:rPr lang="en-US" sz="3200" b="1" u="sng" dirty="0">
                <a:solidFill>
                  <a:schemeClr val="bg1"/>
                </a:solidFill>
                <a:latin typeface="Book Antiqua" pitchFamily="18" charset="0"/>
              </a:rPr>
              <a:t>aren’t you?</a:t>
            </a:r>
          </a:p>
        </p:txBody>
      </p:sp>
      <p:sp>
        <p:nvSpPr>
          <p:cNvPr id="7" name="TextBox 6"/>
          <p:cNvSpPr txBox="1"/>
          <p:nvPr/>
        </p:nvSpPr>
        <p:spPr>
          <a:xfrm>
            <a:off x="1342292" y="4591502"/>
            <a:ext cx="8077200" cy="954107"/>
          </a:xfrm>
          <a:prstGeom prst="rect">
            <a:avLst/>
          </a:prstGeom>
          <a:solidFill>
            <a:srgbClr val="C00000"/>
          </a:solidFill>
          <a:ln w="76200" cap="sq" cmpd="dbl">
            <a:solidFill>
              <a:srgbClr val="FFFF00"/>
            </a:solidFill>
            <a:miter lim="800000"/>
          </a:ln>
        </p:spPr>
        <p:txBody>
          <a:bodyPr wrap="square" rtlCol="0">
            <a:spAutoFit/>
          </a:bodyPr>
          <a:lstStyle/>
          <a:p>
            <a:pPr algn="just"/>
            <a:r>
              <a:rPr lang="en-US" sz="2800" b="1" spc="-100" dirty="0">
                <a:solidFill>
                  <a:schemeClr val="bg1"/>
                </a:solidFill>
                <a:latin typeface="Book Antiqua" pitchFamily="18" charset="0"/>
              </a:rPr>
              <a:t>A tag question is a question that is used at the end of a statement to get the support from the listener.</a:t>
            </a:r>
          </a:p>
        </p:txBody>
      </p:sp>
      <p:sp>
        <p:nvSpPr>
          <p:cNvPr id="12" name="Rectangle 11"/>
          <p:cNvSpPr/>
          <p:nvPr/>
        </p:nvSpPr>
        <p:spPr>
          <a:xfrm>
            <a:off x="5134429" y="3227903"/>
            <a:ext cx="3352800" cy="867696"/>
          </a:xfrm>
          <a:prstGeom prst="rect">
            <a:avLst/>
          </a:prstGeom>
          <a:solidFill>
            <a:srgbClr val="FF00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solidFill>
                  <a:schemeClr val="bg1"/>
                </a:solidFill>
                <a:latin typeface="Book Antiqua" pitchFamily="18" charset="0"/>
              </a:rPr>
              <a:t>Adding something with other</a:t>
            </a:r>
          </a:p>
        </p:txBody>
      </p:sp>
      <p:sp>
        <p:nvSpPr>
          <p:cNvPr id="13" name="Pentagon 12"/>
          <p:cNvSpPr/>
          <p:nvPr/>
        </p:nvSpPr>
        <p:spPr>
          <a:xfrm>
            <a:off x="2894656" y="3239410"/>
            <a:ext cx="1360488" cy="867696"/>
          </a:xfrm>
          <a:prstGeom prst="homePlate">
            <a:avLst/>
          </a:prstGeom>
          <a:solidFill>
            <a:srgbClr val="FF1E79"/>
          </a:solidFill>
          <a:ln>
            <a:solidFill>
              <a:schemeClr val="bg2"/>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bg1"/>
                </a:solidFill>
                <a:latin typeface="Book Antiqua" pitchFamily="18" charset="0"/>
              </a:rPr>
              <a:t>Tag </a:t>
            </a:r>
            <a:endParaRPr lang="en-US" sz="3200" b="1" dirty="0">
              <a:solidFill>
                <a:schemeClr val="bg1"/>
              </a:solidFill>
              <a:latin typeface="Book Antiqua" pitchFamily="18" charset="0"/>
            </a:endParaRPr>
          </a:p>
        </p:txBody>
      </p:sp>
    </p:spTree>
    <p:extLst>
      <p:ext uri="{BB962C8B-B14F-4D97-AF65-F5344CB8AC3E}">
        <p14:creationId xmlns:p14="http://schemas.microsoft.com/office/powerpoint/2010/main" val="189107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500" tmFilter="0, 0; .2, .5; .8, .5; 1, 0"/>
                                        <p:tgtEl>
                                          <p:spTgt spid="15"/>
                                        </p:tgtEl>
                                      </p:cBhvr>
                                    </p:animEffect>
                                    <p:animScale>
                                      <p:cBhvr>
                                        <p:cTn id="37" dur="250" autoRev="1" fill="hold"/>
                                        <p:tgtEl>
                                          <p:spTgt spid="15"/>
                                        </p:tgtEl>
                                      </p:cBhvr>
                                      <p:by x="105000" y="105000"/>
                                    </p:animScale>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500" tmFilter="0, 0; .2, .5; .8, .5; 1, 0"/>
                                        <p:tgtEl>
                                          <p:spTgt spid="16"/>
                                        </p:tgtEl>
                                      </p:cBhvr>
                                    </p:animEffect>
                                    <p:animScale>
                                      <p:cBhvr>
                                        <p:cTn id="45" dur="250" autoRev="1" fill="hold"/>
                                        <p:tgtEl>
                                          <p:spTgt spid="16"/>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6" grpId="1" animBg="1"/>
      <p:bldP spid="15" grpId="0" animBg="1"/>
      <p:bldP spid="15" grpId="1" animBg="1"/>
      <p:bldP spid="6" grpId="0" animBg="1"/>
      <p:bldP spid="7"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309" t="31012" r="4368"/>
          <a:stretch/>
        </p:blipFill>
        <p:spPr>
          <a:xfrm flipH="1">
            <a:off x="515815" y="508864"/>
            <a:ext cx="3276600" cy="2694128"/>
          </a:xfrm>
          <a:prstGeom prst="rect">
            <a:avLst/>
          </a:prstGeom>
          <a:solidFill>
            <a:schemeClr val="accent1">
              <a:lumMod val="50000"/>
            </a:schemeClr>
          </a:solidFill>
          <a:ln w="76200" cap="sq" cmpd="dbl">
            <a:noFill/>
            <a:miter lim="800000"/>
          </a:ln>
        </p:spPr>
      </p:pic>
      <p:sp>
        <p:nvSpPr>
          <p:cNvPr id="3" name="Left Arrow 2"/>
          <p:cNvSpPr/>
          <p:nvPr/>
        </p:nvSpPr>
        <p:spPr>
          <a:xfrm>
            <a:off x="3901465" y="675864"/>
            <a:ext cx="5355770" cy="1524000"/>
          </a:xfrm>
          <a:prstGeom prst="leftArrow">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3200" b="1" dirty="0">
                <a:solidFill>
                  <a:schemeClr val="bg1"/>
                </a:solidFill>
                <a:latin typeface="Book Antiqua" pitchFamily="18" charset="0"/>
              </a:rPr>
              <a:t>A computer operator.</a:t>
            </a:r>
          </a:p>
        </p:txBody>
      </p:sp>
      <p:sp>
        <p:nvSpPr>
          <p:cNvPr id="5" name="TextBox 4"/>
          <p:cNvSpPr txBox="1"/>
          <p:nvPr/>
        </p:nvSpPr>
        <p:spPr>
          <a:xfrm>
            <a:off x="2344338" y="3069475"/>
            <a:ext cx="7100100" cy="1384995"/>
          </a:xfrm>
          <a:prstGeom prst="rect">
            <a:avLst/>
          </a:prstGeom>
          <a:solidFill>
            <a:srgbClr val="FF1E79"/>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b="1" dirty="0">
                <a:solidFill>
                  <a:schemeClr val="bg1"/>
                </a:solidFill>
                <a:latin typeface="Book Antiqua" pitchFamily="18" charset="0"/>
              </a:rPr>
              <a:t>Am, is, are ,was, were, shall, should, will , would, can, could, may, might, have, has, had, must, ought, dare, need.</a:t>
            </a:r>
          </a:p>
        </p:txBody>
      </p:sp>
      <p:sp>
        <p:nvSpPr>
          <p:cNvPr id="6" name="TextBox 5"/>
          <p:cNvSpPr txBox="1"/>
          <p:nvPr/>
        </p:nvSpPr>
        <p:spPr>
          <a:xfrm>
            <a:off x="515815" y="5455321"/>
            <a:ext cx="7362371" cy="523220"/>
          </a:xfrm>
          <a:prstGeom prst="rect">
            <a:avLst/>
          </a:prstGeom>
          <a:solidFill>
            <a:schemeClr val="accent1"/>
          </a:solidFill>
          <a:ln w="76200" cap="sq" cmpd="dbl">
            <a:solidFill>
              <a:schemeClr val="bg1"/>
            </a:solidFill>
            <a:miter lim="800000"/>
          </a:ln>
        </p:spPr>
        <p:txBody>
          <a:bodyPr wrap="square" rtlCol="0">
            <a:spAutoFit/>
          </a:bodyPr>
          <a:lstStyle/>
          <a:p>
            <a:r>
              <a:rPr lang="en-US" sz="2800" b="1" dirty="0">
                <a:solidFill>
                  <a:schemeClr val="bg1"/>
                </a:solidFill>
                <a:latin typeface="Book Antiqua" pitchFamily="18" charset="0"/>
              </a:rPr>
              <a:t>Do, does &amp; did (Used in action verbs)</a:t>
            </a:r>
          </a:p>
        </p:txBody>
      </p:sp>
      <p:sp>
        <p:nvSpPr>
          <p:cNvPr id="8" name="Right Arrow 7"/>
          <p:cNvSpPr/>
          <p:nvPr/>
        </p:nvSpPr>
        <p:spPr>
          <a:xfrm>
            <a:off x="234462" y="4125365"/>
            <a:ext cx="4724400" cy="1489784"/>
          </a:xfrm>
          <a:prstGeom prst="rightArrow">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solidFill>
                  <a:schemeClr val="bg1"/>
                </a:solidFill>
                <a:latin typeface="Book Antiqua" pitchFamily="18" charset="0"/>
              </a:rPr>
              <a:t>Tag question operators</a:t>
            </a:r>
          </a:p>
        </p:txBody>
      </p:sp>
    </p:spTree>
    <p:extLst>
      <p:ext uri="{BB962C8B-B14F-4D97-AF65-F5344CB8AC3E}">
        <p14:creationId xmlns:p14="http://schemas.microsoft.com/office/powerpoint/2010/main" val="381792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513820"/>
            <a:ext cx="4495800" cy="4724400"/>
          </a:xfrm>
          <a:prstGeom prst="rect">
            <a:avLst/>
          </a:prstGeom>
          <a:gradFill>
            <a:gsLst>
              <a:gs pos="100000">
                <a:schemeClr val="bg2">
                  <a:lumMod val="75000"/>
                </a:schemeClr>
              </a:gs>
              <a:gs pos="100000">
                <a:schemeClr val="accent5">
                  <a:lumMod val="105000"/>
                  <a:satMod val="103000"/>
                  <a:tint val="73000"/>
                </a:schemeClr>
              </a:gs>
              <a:gs pos="100000">
                <a:schemeClr val="accent5">
                  <a:lumMod val="105000"/>
                  <a:satMod val="109000"/>
                  <a:tint val="81000"/>
                </a:schemeClr>
              </a:gs>
            </a:gsLst>
          </a:gra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tabLst>
                <a:tab pos="1770063" algn="l"/>
              </a:tabLst>
            </a:pPr>
            <a:r>
              <a:rPr lang="en-US" sz="2800" b="1" dirty="0">
                <a:solidFill>
                  <a:schemeClr val="tx1"/>
                </a:solidFill>
                <a:latin typeface="Book Antiqua" pitchFamily="18" charset="0"/>
              </a:rPr>
              <a:t>Am not 	= aren’t/</a:t>
            </a:r>
            <a:r>
              <a:rPr lang="en-US" sz="2800" b="1" dirty="0" err="1">
                <a:solidFill>
                  <a:schemeClr val="tx1"/>
                </a:solidFill>
                <a:latin typeface="Book Antiqua" pitchFamily="18" charset="0"/>
              </a:rPr>
              <a:t>ain’t</a:t>
            </a:r>
            <a:r>
              <a:rPr lang="en-US" sz="2800" b="1" dirty="0">
                <a:solidFill>
                  <a:schemeClr val="tx1"/>
                </a:solidFill>
                <a:latin typeface="Book Antiqua" pitchFamily="18" charset="0"/>
              </a:rPr>
              <a:t> </a:t>
            </a:r>
          </a:p>
          <a:p>
            <a:pPr>
              <a:tabLst>
                <a:tab pos="1770063" algn="l"/>
              </a:tabLst>
            </a:pPr>
            <a:r>
              <a:rPr lang="en-US" sz="2800" b="1" dirty="0">
                <a:solidFill>
                  <a:schemeClr val="tx1"/>
                </a:solidFill>
                <a:latin typeface="Book Antiqua" pitchFamily="18" charset="0"/>
              </a:rPr>
              <a:t>Is not	= isn’t</a:t>
            </a:r>
          </a:p>
          <a:p>
            <a:pPr>
              <a:tabLst>
                <a:tab pos="1770063" algn="l"/>
              </a:tabLst>
            </a:pPr>
            <a:r>
              <a:rPr lang="en-US" sz="2800" b="1" dirty="0">
                <a:solidFill>
                  <a:schemeClr val="tx1"/>
                </a:solidFill>
                <a:latin typeface="Book Antiqua" pitchFamily="18" charset="0"/>
              </a:rPr>
              <a:t>Are not	= aren’t</a:t>
            </a:r>
          </a:p>
          <a:p>
            <a:pPr>
              <a:tabLst>
                <a:tab pos="1770063" algn="l"/>
              </a:tabLst>
            </a:pPr>
            <a:r>
              <a:rPr lang="en-US" sz="2800" b="1" dirty="0">
                <a:solidFill>
                  <a:schemeClr val="tx1"/>
                </a:solidFill>
                <a:latin typeface="Book Antiqua" pitchFamily="18" charset="0"/>
              </a:rPr>
              <a:t>Was not	= wasn’t</a:t>
            </a:r>
          </a:p>
          <a:p>
            <a:pPr>
              <a:tabLst>
                <a:tab pos="1770063" algn="l"/>
              </a:tabLst>
            </a:pPr>
            <a:r>
              <a:rPr lang="en-US" sz="2800" b="1" dirty="0">
                <a:solidFill>
                  <a:schemeClr val="tx1"/>
                </a:solidFill>
                <a:latin typeface="Book Antiqua" pitchFamily="18" charset="0"/>
              </a:rPr>
              <a:t>Were not	= weren’t</a:t>
            </a:r>
          </a:p>
          <a:p>
            <a:pPr>
              <a:tabLst>
                <a:tab pos="1770063" algn="l"/>
              </a:tabLst>
            </a:pPr>
            <a:r>
              <a:rPr lang="en-US" sz="2800" b="1" dirty="0">
                <a:solidFill>
                  <a:schemeClr val="tx1"/>
                </a:solidFill>
                <a:latin typeface="Book Antiqua" pitchFamily="18" charset="0"/>
              </a:rPr>
              <a:t>Will not	= won’t</a:t>
            </a:r>
          </a:p>
          <a:p>
            <a:pPr>
              <a:tabLst>
                <a:tab pos="1770063" algn="l"/>
              </a:tabLst>
            </a:pPr>
            <a:r>
              <a:rPr lang="en-US" sz="2800" b="1" dirty="0">
                <a:solidFill>
                  <a:schemeClr val="tx1"/>
                </a:solidFill>
                <a:latin typeface="Book Antiqua" pitchFamily="18" charset="0"/>
              </a:rPr>
              <a:t>Shall not	= shan’t</a:t>
            </a:r>
          </a:p>
          <a:p>
            <a:pPr>
              <a:tabLst>
                <a:tab pos="1770063" algn="l"/>
              </a:tabLst>
            </a:pPr>
            <a:r>
              <a:rPr lang="en-US" sz="2800" b="1" dirty="0">
                <a:solidFill>
                  <a:schemeClr val="tx1"/>
                </a:solidFill>
                <a:latin typeface="Book Antiqua" pitchFamily="18" charset="0"/>
              </a:rPr>
              <a:t>Can not	= can’t</a:t>
            </a:r>
          </a:p>
          <a:p>
            <a:pPr>
              <a:tabLst>
                <a:tab pos="1770063" algn="l"/>
              </a:tabLst>
            </a:pPr>
            <a:r>
              <a:rPr lang="en-US" sz="2800" b="1" dirty="0">
                <a:solidFill>
                  <a:schemeClr val="tx1"/>
                </a:solidFill>
                <a:latin typeface="Book Antiqua" pitchFamily="18" charset="0"/>
              </a:rPr>
              <a:t>Could not	= couldn’t</a:t>
            </a:r>
          </a:p>
          <a:p>
            <a:pPr>
              <a:tabLst>
                <a:tab pos="1770063" algn="l"/>
              </a:tabLst>
            </a:pPr>
            <a:r>
              <a:rPr lang="en-US" sz="2800" b="1" dirty="0">
                <a:solidFill>
                  <a:schemeClr val="tx1"/>
                </a:solidFill>
                <a:latin typeface="Book Antiqua" pitchFamily="18" charset="0"/>
              </a:rPr>
              <a:t>May not	= mayn’t</a:t>
            </a:r>
          </a:p>
          <a:p>
            <a:pPr>
              <a:tabLst>
                <a:tab pos="1770063" algn="l"/>
              </a:tabLst>
            </a:pPr>
            <a:r>
              <a:rPr lang="en-US" sz="2800" b="1" dirty="0">
                <a:solidFill>
                  <a:schemeClr val="tx1"/>
                </a:solidFill>
                <a:latin typeface="Book Antiqua" pitchFamily="18" charset="0"/>
              </a:rPr>
              <a:t>Might not	= mightn’t</a:t>
            </a:r>
          </a:p>
        </p:txBody>
      </p:sp>
      <p:sp>
        <p:nvSpPr>
          <p:cNvPr id="5" name="Rectangle 4"/>
          <p:cNvSpPr/>
          <p:nvPr/>
        </p:nvSpPr>
        <p:spPr>
          <a:xfrm>
            <a:off x="6400800" y="1513820"/>
            <a:ext cx="4114800" cy="4724400"/>
          </a:xfrm>
          <a:prstGeom prst="rect">
            <a:avLst/>
          </a:prstGeom>
          <a:gradFill>
            <a:gsLst>
              <a:gs pos="100000">
                <a:schemeClr val="bg2">
                  <a:lumMod val="75000"/>
                </a:schemeClr>
              </a:gs>
              <a:gs pos="100000">
                <a:schemeClr val="accent5">
                  <a:lumMod val="105000"/>
                  <a:satMod val="103000"/>
                  <a:tint val="73000"/>
                </a:schemeClr>
              </a:gs>
              <a:gs pos="100000">
                <a:schemeClr val="accent5">
                  <a:lumMod val="105000"/>
                  <a:satMod val="109000"/>
                  <a:tint val="81000"/>
                </a:schemeClr>
              </a:gs>
            </a:gsLst>
          </a:gra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nSpc>
                <a:spcPts val="3700"/>
              </a:lnSpc>
              <a:tabLst>
                <a:tab pos="1712913" algn="l"/>
              </a:tabLst>
            </a:pPr>
            <a:r>
              <a:rPr lang="en-US" sz="2800" b="1" dirty="0">
                <a:solidFill>
                  <a:schemeClr val="tx1"/>
                </a:solidFill>
                <a:latin typeface="Book Antiqua" pitchFamily="18" charset="0"/>
              </a:rPr>
              <a:t>Must not	= mustn’t</a:t>
            </a:r>
          </a:p>
          <a:p>
            <a:pPr>
              <a:lnSpc>
                <a:spcPts val="3700"/>
              </a:lnSpc>
              <a:tabLst>
                <a:tab pos="1712913" algn="l"/>
              </a:tabLst>
            </a:pPr>
            <a:r>
              <a:rPr lang="en-US" sz="2800" b="1" dirty="0">
                <a:solidFill>
                  <a:schemeClr val="tx1"/>
                </a:solidFill>
                <a:latin typeface="Book Antiqua" pitchFamily="18" charset="0"/>
              </a:rPr>
              <a:t>Has not	= hasn’t</a:t>
            </a:r>
          </a:p>
          <a:p>
            <a:pPr>
              <a:lnSpc>
                <a:spcPts val="3700"/>
              </a:lnSpc>
              <a:tabLst>
                <a:tab pos="1712913" algn="l"/>
              </a:tabLst>
            </a:pPr>
            <a:r>
              <a:rPr lang="en-US" sz="2800" b="1" dirty="0">
                <a:solidFill>
                  <a:schemeClr val="tx1"/>
                </a:solidFill>
                <a:latin typeface="Book Antiqua" pitchFamily="18" charset="0"/>
              </a:rPr>
              <a:t>Have not	= haven’t</a:t>
            </a:r>
          </a:p>
          <a:p>
            <a:pPr>
              <a:lnSpc>
                <a:spcPts val="3700"/>
              </a:lnSpc>
              <a:tabLst>
                <a:tab pos="1712913" algn="l"/>
              </a:tabLst>
            </a:pPr>
            <a:r>
              <a:rPr lang="en-US" sz="2800" b="1" dirty="0">
                <a:solidFill>
                  <a:schemeClr val="tx1"/>
                </a:solidFill>
                <a:latin typeface="Book Antiqua" pitchFamily="18" charset="0"/>
              </a:rPr>
              <a:t>Had not	= hadn’t</a:t>
            </a:r>
          </a:p>
          <a:p>
            <a:pPr>
              <a:lnSpc>
                <a:spcPts val="3700"/>
              </a:lnSpc>
              <a:tabLst>
                <a:tab pos="1712913" algn="l"/>
              </a:tabLst>
            </a:pPr>
            <a:r>
              <a:rPr lang="en-US" sz="2800" b="1" dirty="0">
                <a:solidFill>
                  <a:schemeClr val="tx1"/>
                </a:solidFill>
                <a:latin typeface="Book Antiqua" pitchFamily="18" charset="0"/>
              </a:rPr>
              <a:t>Do not	= don’t</a:t>
            </a:r>
          </a:p>
          <a:p>
            <a:pPr>
              <a:lnSpc>
                <a:spcPts val="3700"/>
              </a:lnSpc>
              <a:tabLst>
                <a:tab pos="1712913" algn="l"/>
              </a:tabLst>
            </a:pPr>
            <a:r>
              <a:rPr lang="en-US" sz="2800" b="1" dirty="0">
                <a:solidFill>
                  <a:schemeClr val="tx1"/>
                </a:solidFill>
                <a:latin typeface="Book Antiqua" pitchFamily="18" charset="0"/>
              </a:rPr>
              <a:t>Does not	= doesn’t</a:t>
            </a:r>
          </a:p>
          <a:p>
            <a:pPr>
              <a:lnSpc>
                <a:spcPts val="3700"/>
              </a:lnSpc>
              <a:tabLst>
                <a:tab pos="1712913" algn="l"/>
              </a:tabLst>
            </a:pPr>
            <a:r>
              <a:rPr lang="en-US" sz="2800" b="1" dirty="0">
                <a:solidFill>
                  <a:schemeClr val="tx1"/>
                </a:solidFill>
                <a:latin typeface="Book Antiqua" pitchFamily="18" charset="0"/>
              </a:rPr>
              <a:t>Did not	= didn’t</a:t>
            </a:r>
          </a:p>
          <a:p>
            <a:pPr>
              <a:lnSpc>
                <a:spcPts val="3700"/>
              </a:lnSpc>
              <a:tabLst>
                <a:tab pos="1712913" algn="l"/>
              </a:tabLst>
            </a:pPr>
            <a:r>
              <a:rPr lang="en-US" sz="2800" b="1" dirty="0">
                <a:solidFill>
                  <a:schemeClr val="tx1"/>
                </a:solidFill>
                <a:latin typeface="Book Antiqua" pitchFamily="18" charset="0"/>
              </a:rPr>
              <a:t>Ought not	= oughtn’t</a:t>
            </a:r>
          </a:p>
          <a:p>
            <a:pPr>
              <a:lnSpc>
                <a:spcPts val="3700"/>
              </a:lnSpc>
              <a:tabLst>
                <a:tab pos="1712913" algn="l"/>
              </a:tabLst>
            </a:pPr>
            <a:r>
              <a:rPr lang="en-US" sz="2800" b="1" dirty="0">
                <a:solidFill>
                  <a:schemeClr val="tx1"/>
                </a:solidFill>
                <a:latin typeface="Book Antiqua" pitchFamily="18" charset="0"/>
              </a:rPr>
              <a:t>Dare not	= daren’t</a:t>
            </a:r>
          </a:p>
          <a:p>
            <a:pPr>
              <a:lnSpc>
                <a:spcPts val="3700"/>
              </a:lnSpc>
              <a:tabLst>
                <a:tab pos="1712913" algn="l"/>
              </a:tabLst>
            </a:pPr>
            <a:r>
              <a:rPr lang="en-US" sz="2800" b="1" dirty="0">
                <a:solidFill>
                  <a:schemeClr val="tx1"/>
                </a:solidFill>
                <a:latin typeface="Book Antiqua" pitchFamily="18" charset="0"/>
              </a:rPr>
              <a:t>Need not	= needn’t</a:t>
            </a:r>
          </a:p>
        </p:txBody>
      </p:sp>
      <p:sp>
        <p:nvSpPr>
          <p:cNvPr id="2" name="TextBox 1"/>
          <p:cNvSpPr txBox="1"/>
          <p:nvPr/>
        </p:nvSpPr>
        <p:spPr>
          <a:xfrm>
            <a:off x="1752600" y="609600"/>
            <a:ext cx="8763000" cy="523220"/>
          </a:xfrm>
          <a:prstGeom prst="rect">
            <a:avLst/>
          </a:prstGeom>
          <a:solidFill>
            <a:schemeClr val="accent1">
              <a:lumMod val="40000"/>
              <a:lumOff val="60000"/>
            </a:schemeClr>
          </a:solidFill>
          <a:ln w="76200" cmpd="dbl">
            <a:solidFill>
              <a:schemeClr val="bg1"/>
            </a:solidFill>
          </a:ln>
        </p:spPr>
        <p:txBody>
          <a:bodyPr wrap="square" rtlCol="0">
            <a:spAutoFit/>
          </a:bodyPr>
          <a:lstStyle/>
          <a:p>
            <a:pPr algn="ctr"/>
            <a:r>
              <a:rPr lang="en-US" sz="2800" b="1" dirty="0">
                <a:solidFill>
                  <a:schemeClr val="bg1"/>
                </a:solidFill>
                <a:latin typeface="Book Antiqua" pitchFamily="18" charset="0"/>
              </a:rPr>
              <a:t>Tag question basic/contraction form of the operators.</a:t>
            </a:r>
          </a:p>
        </p:txBody>
      </p:sp>
    </p:spTree>
    <p:extLst>
      <p:ext uri="{BB962C8B-B14F-4D97-AF65-F5344CB8AC3E}">
        <p14:creationId xmlns:p14="http://schemas.microsoft.com/office/powerpoint/2010/main" val="12508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804</TotalTime>
  <Words>1172</Words>
  <Application>Microsoft Office PowerPoint</Application>
  <PresentationFormat>Widescreen</PresentationFormat>
  <Paragraphs>234</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Book Antiqua</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dastagir</dc:creator>
  <cp:lastModifiedBy>ACT</cp:lastModifiedBy>
  <cp:revision>109</cp:revision>
  <dcterms:created xsi:type="dcterms:W3CDTF">2021-06-13T01:47:35Z</dcterms:created>
  <dcterms:modified xsi:type="dcterms:W3CDTF">2021-06-19T13:36:12Z</dcterms:modified>
</cp:coreProperties>
</file>