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 id="2147483741" r:id="rId2"/>
  </p:sldMasterIdLst>
  <p:notesMasterIdLst>
    <p:notesMasterId r:id="rId54"/>
  </p:notesMasterIdLst>
  <p:sldIdLst>
    <p:sldId id="277" r:id="rId3"/>
    <p:sldId id="278" r:id="rId4"/>
    <p:sldId id="335" r:id="rId5"/>
    <p:sldId id="279" r:id="rId6"/>
    <p:sldId id="280" r:id="rId7"/>
    <p:sldId id="285" r:id="rId8"/>
    <p:sldId id="328" r:id="rId9"/>
    <p:sldId id="329" r:id="rId10"/>
    <p:sldId id="296" r:id="rId11"/>
    <p:sldId id="287" r:id="rId12"/>
    <p:sldId id="297" r:id="rId13"/>
    <p:sldId id="298" r:id="rId14"/>
    <p:sldId id="288" r:id="rId15"/>
    <p:sldId id="334" r:id="rId16"/>
    <p:sldId id="301" r:id="rId17"/>
    <p:sldId id="299" r:id="rId18"/>
    <p:sldId id="300" r:id="rId19"/>
    <p:sldId id="331" r:id="rId20"/>
    <p:sldId id="289" r:id="rId21"/>
    <p:sldId id="304" r:id="rId22"/>
    <p:sldId id="305" r:id="rId23"/>
    <p:sldId id="332" r:id="rId24"/>
    <p:sldId id="306" r:id="rId25"/>
    <p:sldId id="307" r:id="rId26"/>
    <p:sldId id="308" r:id="rId27"/>
    <p:sldId id="309" r:id="rId28"/>
    <p:sldId id="302" r:id="rId29"/>
    <p:sldId id="310" r:id="rId30"/>
    <p:sldId id="303" r:id="rId31"/>
    <p:sldId id="330" r:id="rId32"/>
    <p:sldId id="311" r:id="rId33"/>
    <p:sldId id="312" r:id="rId34"/>
    <p:sldId id="290" r:id="rId35"/>
    <p:sldId id="333" r:id="rId36"/>
    <p:sldId id="313" r:id="rId37"/>
    <p:sldId id="316" r:id="rId38"/>
    <p:sldId id="318" r:id="rId39"/>
    <p:sldId id="317" r:id="rId40"/>
    <p:sldId id="320" r:id="rId41"/>
    <p:sldId id="319" r:id="rId42"/>
    <p:sldId id="321" r:id="rId43"/>
    <p:sldId id="314" r:id="rId44"/>
    <p:sldId id="322" r:id="rId45"/>
    <p:sldId id="324" r:id="rId46"/>
    <p:sldId id="325" r:id="rId47"/>
    <p:sldId id="315" r:id="rId48"/>
    <p:sldId id="323" r:id="rId49"/>
    <p:sldId id="291" r:id="rId50"/>
    <p:sldId id="326" r:id="rId51"/>
    <p:sldId id="327" r:id="rId52"/>
    <p:sldId id="28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ection>
        <p14:section name="Group Member 1" id="{0860697E-8C4A-43F9-A7C0-C435911657B2}">
          <p14:sldIdLst/>
        </p14:section>
        <p14:section name="Group Member 2" id="{ED02CA79-8112-418E-8BC2-0FD9B68AECB3}">
          <p14:sldIdLst/>
        </p14:section>
        <p14:section name="Group Member 3" id="{0DAD77B1-60C5-4EB2-933E-C56E97A5B2A7}">
          <p14:sldIdLst>
            <p14:sldId id="277"/>
            <p14:sldId id="278"/>
            <p14:sldId id="335"/>
            <p14:sldId id="279"/>
            <p14:sldId id="280"/>
            <p14:sldId id="285"/>
            <p14:sldId id="328"/>
            <p14:sldId id="329"/>
            <p14:sldId id="296"/>
            <p14:sldId id="287"/>
            <p14:sldId id="297"/>
            <p14:sldId id="298"/>
            <p14:sldId id="288"/>
            <p14:sldId id="334"/>
            <p14:sldId id="301"/>
            <p14:sldId id="299"/>
            <p14:sldId id="300"/>
            <p14:sldId id="331"/>
            <p14:sldId id="289"/>
            <p14:sldId id="304"/>
            <p14:sldId id="305"/>
            <p14:sldId id="332"/>
            <p14:sldId id="306"/>
            <p14:sldId id="307"/>
            <p14:sldId id="308"/>
            <p14:sldId id="309"/>
            <p14:sldId id="302"/>
            <p14:sldId id="310"/>
            <p14:sldId id="303"/>
            <p14:sldId id="330"/>
            <p14:sldId id="311"/>
            <p14:sldId id="312"/>
            <p14:sldId id="290"/>
            <p14:sldId id="333"/>
            <p14:sldId id="313"/>
            <p14:sldId id="316"/>
            <p14:sldId id="318"/>
            <p14:sldId id="317"/>
            <p14:sldId id="320"/>
            <p14:sldId id="319"/>
            <p14:sldId id="321"/>
            <p14:sldId id="314"/>
            <p14:sldId id="322"/>
            <p14:sldId id="324"/>
            <p14:sldId id="325"/>
            <p14:sldId id="315"/>
            <p14:sldId id="323"/>
            <p14:sldId id="291"/>
            <p14:sldId id="326"/>
            <p14:sldId id="327"/>
            <p14:sldId id="284"/>
          </p14:sldIdLst>
        </p14:section>
        <p14:section name="General Closing" id="{4AB6C702-EE4D-4283-ACB0-770710E41A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2865" autoAdjust="0"/>
  </p:normalViewPr>
  <p:slideViewPr>
    <p:cSldViewPr snapToGrid="0">
      <p:cViewPr varScale="1">
        <p:scale>
          <a:sx n="82" d="100"/>
          <a:sy n="82" d="100"/>
        </p:scale>
        <p:origin x="586" y="77"/>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a:t>
            </a:fld>
            <a:endParaRPr lang="en-US"/>
          </a:p>
        </p:txBody>
      </p:sp>
    </p:spTree>
    <p:extLst>
      <p:ext uri="{BB962C8B-B14F-4D97-AF65-F5344CB8AC3E}">
        <p14:creationId xmlns:p14="http://schemas.microsoft.com/office/powerpoint/2010/main" val="386865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10</a:t>
            </a:fld>
            <a:endParaRPr lang="en-US"/>
          </a:p>
        </p:txBody>
      </p:sp>
    </p:spTree>
    <p:extLst>
      <p:ext uri="{BB962C8B-B14F-4D97-AF65-F5344CB8AC3E}">
        <p14:creationId xmlns:p14="http://schemas.microsoft.com/office/powerpoint/2010/main" val="362990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11</a:t>
            </a:fld>
            <a:endParaRPr lang="en-US"/>
          </a:p>
        </p:txBody>
      </p:sp>
    </p:spTree>
    <p:extLst>
      <p:ext uri="{BB962C8B-B14F-4D97-AF65-F5344CB8AC3E}">
        <p14:creationId xmlns:p14="http://schemas.microsoft.com/office/powerpoint/2010/main" val="186176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12</a:t>
            </a:fld>
            <a:endParaRPr lang="en-US"/>
          </a:p>
        </p:txBody>
      </p:sp>
    </p:spTree>
    <p:extLst>
      <p:ext uri="{BB962C8B-B14F-4D97-AF65-F5344CB8AC3E}">
        <p14:creationId xmlns:p14="http://schemas.microsoft.com/office/powerpoint/2010/main" val="205629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13</a:t>
            </a:fld>
            <a:endParaRPr lang="en-US"/>
          </a:p>
        </p:txBody>
      </p:sp>
    </p:spTree>
    <p:extLst>
      <p:ext uri="{BB962C8B-B14F-4D97-AF65-F5344CB8AC3E}">
        <p14:creationId xmlns:p14="http://schemas.microsoft.com/office/powerpoint/2010/main" val="145775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14</a:t>
            </a:fld>
            <a:endParaRPr lang="en-US"/>
          </a:p>
        </p:txBody>
      </p:sp>
    </p:spTree>
    <p:extLst>
      <p:ext uri="{BB962C8B-B14F-4D97-AF65-F5344CB8AC3E}">
        <p14:creationId xmlns:p14="http://schemas.microsoft.com/office/powerpoint/2010/main" val="27021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15</a:t>
            </a:fld>
            <a:endParaRPr lang="en-US"/>
          </a:p>
        </p:txBody>
      </p:sp>
    </p:spTree>
    <p:extLst>
      <p:ext uri="{BB962C8B-B14F-4D97-AF65-F5344CB8AC3E}">
        <p14:creationId xmlns:p14="http://schemas.microsoft.com/office/powerpoint/2010/main" val="2437027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16</a:t>
            </a:fld>
            <a:endParaRPr lang="en-US"/>
          </a:p>
        </p:txBody>
      </p:sp>
    </p:spTree>
    <p:extLst>
      <p:ext uri="{BB962C8B-B14F-4D97-AF65-F5344CB8AC3E}">
        <p14:creationId xmlns:p14="http://schemas.microsoft.com/office/powerpoint/2010/main" val="2238370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17</a:t>
            </a:fld>
            <a:endParaRPr lang="en-US"/>
          </a:p>
        </p:txBody>
      </p:sp>
    </p:spTree>
    <p:extLst>
      <p:ext uri="{BB962C8B-B14F-4D97-AF65-F5344CB8AC3E}">
        <p14:creationId xmlns:p14="http://schemas.microsoft.com/office/powerpoint/2010/main" val="173102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18</a:t>
            </a:fld>
            <a:endParaRPr lang="en-US"/>
          </a:p>
        </p:txBody>
      </p:sp>
    </p:spTree>
    <p:extLst>
      <p:ext uri="{BB962C8B-B14F-4D97-AF65-F5344CB8AC3E}">
        <p14:creationId xmlns:p14="http://schemas.microsoft.com/office/powerpoint/2010/main" val="29540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19</a:t>
            </a:fld>
            <a:endParaRPr lang="en-US"/>
          </a:p>
        </p:txBody>
      </p:sp>
    </p:spTree>
    <p:extLst>
      <p:ext uri="{BB962C8B-B14F-4D97-AF65-F5344CB8AC3E}">
        <p14:creationId xmlns:p14="http://schemas.microsoft.com/office/powerpoint/2010/main" val="199013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a:t>
            </a:fld>
            <a:endParaRPr lang="en-US"/>
          </a:p>
        </p:txBody>
      </p:sp>
    </p:spTree>
    <p:extLst>
      <p:ext uri="{BB962C8B-B14F-4D97-AF65-F5344CB8AC3E}">
        <p14:creationId xmlns:p14="http://schemas.microsoft.com/office/powerpoint/2010/main" val="363318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20</a:t>
            </a:fld>
            <a:endParaRPr lang="en-US"/>
          </a:p>
        </p:txBody>
      </p:sp>
    </p:spTree>
    <p:extLst>
      <p:ext uri="{BB962C8B-B14F-4D97-AF65-F5344CB8AC3E}">
        <p14:creationId xmlns:p14="http://schemas.microsoft.com/office/powerpoint/2010/main" val="55249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21</a:t>
            </a:fld>
            <a:endParaRPr lang="en-US"/>
          </a:p>
        </p:txBody>
      </p:sp>
    </p:spTree>
    <p:extLst>
      <p:ext uri="{BB962C8B-B14F-4D97-AF65-F5344CB8AC3E}">
        <p14:creationId xmlns:p14="http://schemas.microsoft.com/office/powerpoint/2010/main" val="278634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22</a:t>
            </a:fld>
            <a:endParaRPr lang="en-US"/>
          </a:p>
        </p:txBody>
      </p:sp>
    </p:spTree>
    <p:extLst>
      <p:ext uri="{BB962C8B-B14F-4D97-AF65-F5344CB8AC3E}">
        <p14:creationId xmlns:p14="http://schemas.microsoft.com/office/powerpoint/2010/main" val="1037918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23</a:t>
            </a:fld>
            <a:endParaRPr lang="en-US"/>
          </a:p>
        </p:txBody>
      </p:sp>
    </p:spTree>
    <p:extLst>
      <p:ext uri="{BB962C8B-B14F-4D97-AF65-F5344CB8AC3E}">
        <p14:creationId xmlns:p14="http://schemas.microsoft.com/office/powerpoint/2010/main" val="120659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24</a:t>
            </a:fld>
            <a:endParaRPr lang="en-US"/>
          </a:p>
        </p:txBody>
      </p:sp>
    </p:spTree>
    <p:extLst>
      <p:ext uri="{BB962C8B-B14F-4D97-AF65-F5344CB8AC3E}">
        <p14:creationId xmlns:p14="http://schemas.microsoft.com/office/powerpoint/2010/main" val="161427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25</a:t>
            </a:fld>
            <a:endParaRPr lang="en-US"/>
          </a:p>
        </p:txBody>
      </p:sp>
    </p:spTree>
    <p:extLst>
      <p:ext uri="{BB962C8B-B14F-4D97-AF65-F5344CB8AC3E}">
        <p14:creationId xmlns:p14="http://schemas.microsoft.com/office/powerpoint/2010/main" val="18934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26</a:t>
            </a:fld>
            <a:endParaRPr lang="en-US"/>
          </a:p>
        </p:txBody>
      </p:sp>
    </p:spTree>
    <p:extLst>
      <p:ext uri="{BB962C8B-B14F-4D97-AF65-F5344CB8AC3E}">
        <p14:creationId xmlns:p14="http://schemas.microsoft.com/office/powerpoint/2010/main" val="2755907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27</a:t>
            </a:fld>
            <a:endParaRPr lang="en-US"/>
          </a:p>
        </p:txBody>
      </p:sp>
    </p:spTree>
    <p:extLst>
      <p:ext uri="{BB962C8B-B14F-4D97-AF65-F5344CB8AC3E}">
        <p14:creationId xmlns:p14="http://schemas.microsoft.com/office/powerpoint/2010/main" val="133803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28</a:t>
            </a:fld>
            <a:endParaRPr lang="en-US"/>
          </a:p>
        </p:txBody>
      </p:sp>
    </p:spTree>
    <p:extLst>
      <p:ext uri="{BB962C8B-B14F-4D97-AF65-F5344CB8AC3E}">
        <p14:creationId xmlns:p14="http://schemas.microsoft.com/office/powerpoint/2010/main" val="992936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29</a:t>
            </a:fld>
            <a:endParaRPr lang="en-US"/>
          </a:p>
        </p:txBody>
      </p:sp>
    </p:spTree>
    <p:extLst>
      <p:ext uri="{BB962C8B-B14F-4D97-AF65-F5344CB8AC3E}">
        <p14:creationId xmlns:p14="http://schemas.microsoft.com/office/powerpoint/2010/main" val="157157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7687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30</a:t>
            </a:fld>
            <a:endParaRPr lang="en-US"/>
          </a:p>
        </p:txBody>
      </p:sp>
    </p:spTree>
    <p:extLst>
      <p:ext uri="{BB962C8B-B14F-4D97-AF65-F5344CB8AC3E}">
        <p14:creationId xmlns:p14="http://schemas.microsoft.com/office/powerpoint/2010/main" val="112585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31</a:t>
            </a:fld>
            <a:endParaRPr lang="en-US"/>
          </a:p>
        </p:txBody>
      </p:sp>
    </p:spTree>
    <p:extLst>
      <p:ext uri="{BB962C8B-B14F-4D97-AF65-F5344CB8AC3E}">
        <p14:creationId xmlns:p14="http://schemas.microsoft.com/office/powerpoint/2010/main" val="2591095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32</a:t>
            </a:fld>
            <a:endParaRPr lang="en-US"/>
          </a:p>
        </p:txBody>
      </p:sp>
    </p:spTree>
    <p:extLst>
      <p:ext uri="{BB962C8B-B14F-4D97-AF65-F5344CB8AC3E}">
        <p14:creationId xmlns:p14="http://schemas.microsoft.com/office/powerpoint/2010/main" val="11115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33</a:t>
            </a:fld>
            <a:endParaRPr lang="en-US"/>
          </a:p>
        </p:txBody>
      </p:sp>
    </p:spTree>
    <p:extLst>
      <p:ext uri="{BB962C8B-B14F-4D97-AF65-F5344CB8AC3E}">
        <p14:creationId xmlns:p14="http://schemas.microsoft.com/office/powerpoint/2010/main" val="3915158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34</a:t>
            </a:fld>
            <a:endParaRPr lang="en-US"/>
          </a:p>
        </p:txBody>
      </p:sp>
    </p:spTree>
    <p:extLst>
      <p:ext uri="{BB962C8B-B14F-4D97-AF65-F5344CB8AC3E}">
        <p14:creationId xmlns:p14="http://schemas.microsoft.com/office/powerpoint/2010/main" val="444200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35</a:t>
            </a:fld>
            <a:endParaRPr lang="en-US"/>
          </a:p>
        </p:txBody>
      </p:sp>
    </p:spTree>
    <p:extLst>
      <p:ext uri="{BB962C8B-B14F-4D97-AF65-F5344CB8AC3E}">
        <p14:creationId xmlns:p14="http://schemas.microsoft.com/office/powerpoint/2010/main" val="2579223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36</a:t>
            </a:fld>
            <a:endParaRPr lang="en-US"/>
          </a:p>
        </p:txBody>
      </p:sp>
    </p:spTree>
    <p:extLst>
      <p:ext uri="{BB962C8B-B14F-4D97-AF65-F5344CB8AC3E}">
        <p14:creationId xmlns:p14="http://schemas.microsoft.com/office/powerpoint/2010/main" val="3095235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37</a:t>
            </a:fld>
            <a:endParaRPr lang="en-US"/>
          </a:p>
        </p:txBody>
      </p:sp>
    </p:spTree>
    <p:extLst>
      <p:ext uri="{BB962C8B-B14F-4D97-AF65-F5344CB8AC3E}">
        <p14:creationId xmlns:p14="http://schemas.microsoft.com/office/powerpoint/2010/main" val="3492977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38</a:t>
            </a:fld>
            <a:endParaRPr lang="en-US"/>
          </a:p>
        </p:txBody>
      </p:sp>
    </p:spTree>
    <p:extLst>
      <p:ext uri="{BB962C8B-B14F-4D97-AF65-F5344CB8AC3E}">
        <p14:creationId xmlns:p14="http://schemas.microsoft.com/office/powerpoint/2010/main" val="3040970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39</a:t>
            </a:fld>
            <a:endParaRPr lang="en-US"/>
          </a:p>
        </p:txBody>
      </p:sp>
    </p:spTree>
    <p:extLst>
      <p:ext uri="{BB962C8B-B14F-4D97-AF65-F5344CB8AC3E}">
        <p14:creationId xmlns:p14="http://schemas.microsoft.com/office/powerpoint/2010/main" val="174922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4</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624587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40</a:t>
            </a:fld>
            <a:endParaRPr lang="en-US"/>
          </a:p>
        </p:txBody>
      </p:sp>
    </p:spTree>
    <p:extLst>
      <p:ext uri="{BB962C8B-B14F-4D97-AF65-F5344CB8AC3E}">
        <p14:creationId xmlns:p14="http://schemas.microsoft.com/office/powerpoint/2010/main" val="1913064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41</a:t>
            </a:fld>
            <a:endParaRPr lang="en-US"/>
          </a:p>
        </p:txBody>
      </p:sp>
    </p:spTree>
    <p:extLst>
      <p:ext uri="{BB962C8B-B14F-4D97-AF65-F5344CB8AC3E}">
        <p14:creationId xmlns:p14="http://schemas.microsoft.com/office/powerpoint/2010/main" val="3620487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42</a:t>
            </a:fld>
            <a:endParaRPr lang="en-US"/>
          </a:p>
        </p:txBody>
      </p:sp>
    </p:spTree>
    <p:extLst>
      <p:ext uri="{BB962C8B-B14F-4D97-AF65-F5344CB8AC3E}">
        <p14:creationId xmlns:p14="http://schemas.microsoft.com/office/powerpoint/2010/main" val="3517223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43</a:t>
            </a:fld>
            <a:endParaRPr lang="en-US"/>
          </a:p>
        </p:txBody>
      </p:sp>
    </p:spTree>
    <p:extLst>
      <p:ext uri="{BB962C8B-B14F-4D97-AF65-F5344CB8AC3E}">
        <p14:creationId xmlns:p14="http://schemas.microsoft.com/office/powerpoint/2010/main" val="58965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44</a:t>
            </a:fld>
            <a:endParaRPr lang="en-US"/>
          </a:p>
        </p:txBody>
      </p:sp>
    </p:spTree>
    <p:extLst>
      <p:ext uri="{BB962C8B-B14F-4D97-AF65-F5344CB8AC3E}">
        <p14:creationId xmlns:p14="http://schemas.microsoft.com/office/powerpoint/2010/main" val="2412580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45</a:t>
            </a:fld>
            <a:endParaRPr lang="en-US"/>
          </a:p>
        </p:txBody>
      </p:sp>
    </p:spTree>
    <p:extLst>
      <p:ext uri="{BB962C8B-B14F-4D97-AF65-F5344CB8AC3E}">
        <p14:creationId xmlns:p14="http://schemas.microsoft.com/office/powerpoint/2010/main" val="2498470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46</a:t>
            </a:fld>
            <a:endParaRPr lang="en-US"/>
          </a:p>
        </p:txBody>
      </p:sp>
    </p:spTree>
    <p:extLst>
      <p:ext uri="{BB962C8B-B14F-4D97-AF65-F5344CB8AC3E}">
        <p14:creationId xmlns:p14="http://schemas.microsoft.com/office/powerpoint/2010/main" val="902012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47</a:t>
            </a:fld>
            <a:endParaRPr lang="en-US"/>
          </a:p>
        </p:txBody>
      </p:sp>
    </p:spTree>
    <p:extLst>
      <p:ext uri="{BB962C8B-B14F-4D97-AF65-F5344CB8AC3E}">
        <p14:creationId xmlns:p14="http://schemas.microsoft.com/office/powerpoint/2010/main" val="629951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48</a:t>
            </a:fld>
            <a:endParaRPr lang="en-US"/>
          </a:p>
        </p:txBody>
      </p:sp>
    </p:spTree>
    <p:extLst>
      <p:ext uri="{BB962C8B-B14F-4D97-AF65-F5344CB8AC3E}">
        <p14:creationId xmlns:p14="http://schemas.microsoft.com/office/powerpoint/2010/main" val="375528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49</a:t>
            </a:fld>
            <a:endParaRPr lang="en-US"/>
          </a:p>
        </p:txBody>
      </p:sp>
    </p:spTree>
    <p:extLst>
      <p:ext uri="{BB962C8B-B14F-4D97-AF65-F5344CB8AC3E}">
        <p14:creationId xmlns:p14="http://schemas.microsoft.com/office/powerpoint/2010/main" val="362812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5</a:t>
            </a:fld>
            <a:endParaRPr lang="en-US"/>
          </a:p>
        </p:txBody>
      </p:sp>
    </p:spTree>
    <p:extLst>
      <p:ext uri="{BB962C8B-B14F-4D97-AF65-F5344CB8AC3E}">
        <p14:creationId xmlns:p14="http://schemas.microsoft.com/office/powerpoint/2010/main" val="1523226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50</a:t>
            </a:fld>
            <a:endParaRPr lang="en-US"/>
          </a:p>
        </p:txBody>
      </p:sp>
    </p:spTree>
    <p:extLst>
      <p:ext uri="{BB962C8B-B14F-4D97-AF65-F5344CB8AC3E}">
        <p14:creationId xmlns:p14="http://schemas.microsoft.com/office/powerpoint/2010/main" val="185834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51</a:t>
            </a:fld>
            <a:endParaRPr lang="en-US"/>
          </a:p>
        </p:txBody>
      </p:sp>
    </p:spTree>
    <p:extLst>
      <p:ext uri="{BB962C8B-B14F-4D97-AF65-F5344CB8AC3E}">
        <p14:creationId xmlns:p14="http://schemas.microsoft.com/office/powerpoint/2010/main" val="298016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6</a:t>
            </a:fld>
            <a:endParaRPr lang="en-US"/>
          </a:p>
        </p:txBody>
      </p:sp>
    </p:spTree>
    <p:extLst>
      <p:ext uri="{BB962C8B-B14F-4D97-AF65-F5344CB8AC3E}">
        <p14:creationId xmlns:p14="http://schemas.microsoft.com/office/powerpoint/2010/main" val="217271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7</a:t>
            </a:fld>
            <a:endParaRPr lang="en-US"/>
          </a:p>
        </p:txBody>
      </p:sp>
    </p:spTree>
    <p:extLst>
      <p:ext uri="{BB962C8B-B14F-4D97-AF65-F5344CB8AC3E}">
        <p14:creationId xmlns:p14="http://schemas.microsoft.com/office/powerpoint/2010/main" val="325973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8</a:t>
            </a:fld>
            <a:endParaRPr lang="en-US"/>
          </a:p>
        </p:txBody>
      </p:sp>
    </p:spTree>
    <p:extLst>
      <p:ext uri="{BB962C8B-B14F-4D97-AF65-F5344CB8AC3E}">
        <p14:creationId xmlns:p14="http://schemas.microsoft.com/office/powerpoint/2010/main" val="395644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t>9</a:t>
            </a:fld>
            <a:endParaRPr lang="en-US"/>
          </a:p>
        </p:txBody>
      </p:sp>
    </p:spTree>
    <p:extLst>
      <p:ext uri="{BB962C8B-B14F-4D97-AF65-F5344CB8AC3E}">
        <p14:creationId xmlns:p14="http://schemas.microsoft.com/office/powerpoint/2010/main" val="2736112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45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970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86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99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6/15/2021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4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a:lstStyle/>
          <a:p>
            <a:fld id="{8DA08ED5-AEFE-4443-9040-726EF6690995}" type="datetime1">
              <a:rPr lang="en-US" smtClean="0">
                <a:solidFill>
                  <a:prstClr val="black">
                    <a:tint val="75000"/>
                  </a:prstClr>
                </a:solidFill>
              </a:rPr>
              <a:pPr/>
              <a:t>6/15/2021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3872273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1141-A77D-4E0E-8CAF-4CD3B279937B}"/>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17EFDE0-5A54-402A-B0C3-6BC0BB739C25}"/>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a:lstStyle/>
          <a:p>
            <a:fld id="{0312561F-7E45-400C-8758-912CDFE9410A}" type="datetime1">
              <a:rPr lang="en-US" smtClean="0">
                <a:solidFill>
                  <a:prstClr val="black">
                    <a:tint val="75000"/>
                  </a:prstClr>
                </a:solidFill>
              </a:rPr>
              <a:pPr/>
              <a:t>6/15/2021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393935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a:lstStyle/>
          <a:p>
            <a:fld id="{85E24BC7-4CDB-41D7-81AF-9CE8473FF4B8}" type="datetime1">
              <a:rPr lang="en-US" smtClean="0">
                <a:solidFill>
                  <a:prstClr val="black">
                    <a:tint val="75000"/>
                  </a:prstClr>
                </a:solidFill>
              </a:rPr>
              <a:pPr/>
              <a:t>6/15/2021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376159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51214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smtClean="0">
                <a:solidFill>
                  <a:prstClr val="black">
                    <a:tint val="75000"/>
                  </a:prstClr>
                </a:solidFill>
              </a:rPr>
              <a:pPr/>
              <a:t>6/15/2021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1049157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9EF5-3FD9-4423-A9E8-B67B4E902E9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a:lstStyle/>
          <a:p>
            <a:fld id="{4BE4379E-9B58-41EA-B928-5B1C8436A60E}" type="datetime1">
              <a:rPr lang="en-US" smtClean="0">
                <a:solidFill>
                  <a:prstClr val="black">
                    <a:tint val="75000"/>
                  </a:prstClr>
                </a:solidFill>
              </a:rPr>
              <a:pPr/>
              <a:t>6/15/2021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1139790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a:lstStyle/>
          <a:p>
            <a:fld id="{40B0A371-51FE-4D99-BD87-6A650FCE519D}" type="datetime1">
              <a:rPr lang="en-US" smtClean="0">
                <a:solidFill>
                  <a:prstClr val="black">
                    <a:tint val="75000"/>
                  </a:prstClr>
                </a:solidFill>
              </a:rPr>
              <a:pPr/>
              <a:t>6/15/2021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a:solidFill>
                <a:srgbClr val="00292E">
                  <a:alpha val="70000"/>
                </a:srgbClr>
              </a:solidFill>
            </a:endParaRPr>
          </a:p>
        </p:txBody>
      </p:sp>
    </p:spTree>
    <p:extLst>
      <p:ext uri="{BB962C8B-B14F-4D97-AF65-F5344CB8AC3E}">
        <p14:creationId xmlns:p14="http://schemas.microsoft.com/office/powerpoint/2010/main" val="4243779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a:lstStyle/>
          <a:p>
            <a:fld id="{5FCF8CFF-A1C0-4B6C-AA8D-BE72CB14468D}"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1773755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Tree>
    <p:extLst>
      <p:ext uri="{BB962C8B-B14F-4D97-AF65-F5344CB8AC3E}">
        <p14:creationId xmlns:p14="http://schemas.microsoft.com/office/powerpoint/2010/main" val="320003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tures with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0"/>
            <a:ext cx="12192000" cy="6857999"/>
          </a:xfrm>
        </p:spPr>
        <p:txBody>
          <a:bodyPr>
            <a:normAutofit/>
          </a:bodyPr>
          <a:lstStyle>
            <a:lvl1pPr marL="0" indent="0" algn="ctr">
              <a:buNone/>
              <a:defRPr sz="20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t" anchorCtr="0"/>
          <a:lstStyle>
            <a:lvl1pPr>
              <a:defRPr sz="3200"/>
            </a:lvl1pPr>
          </a:lstStyle>
          <a:p>
            <a:r>
              <a:rPr lang="en-US" noProof="0" smtClean="0"/>
              <a:t>Click to edit Master title style</a:t>
            </a:r>
            <a:endParaRPr lang="en-US" noProof="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1552419" y="188780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844273" y="1883115"/>
            <a:ext cx="576000" cy="576000"/>
          </a:xfrm>
        </p:spPr>
        <p:txBody>
          <a:bodyPr>
            <a:normAutofit/>
          </a:bodyPr>
          <a:lstStyle>
            <a:lvl1pPr marL="0" indent="0" algn="ctr">
              <a:buNone/>
              <a:defRPr sz="400"/>
            </a:lvl1pPr>
          </a:lstStyle>
          <a:p>
            <a:r>
              <a:rPr lang="en-US" smtClean="0"/>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844273" y="3573118"/>
            <a:ext cx="576000" cy="576000"/>
          </a:xfrm>
        </p:spPr>
        <p:txBody>
          <a:bodyPr>
            <a:normAutofit/>
          </a:bodyPr>
          <a:lstStyle>
            <a:lvl1pPr marL="0" indent="0" algn="ctr">
              <a:buNone/>
              <a:defRPr sz="400"/>
            </a:lvl1pPr>
          </a:lstStyle>
          <a:p>
            <a:r>
              <a:rPr lang="en-US" smtClean="0"/>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1552418" y="357546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844273" y="5263121"/>
            <a:ext cx="576000" cy="576000"/>
          </a:xfrm>
        </p:spPr>
        <p:txBody>
          <a:bodyPr>
            <a:normAutofit/>
          </a:bodyPr>
          <a:lstStyle>
            <a:lvl1pPr marL="0" indent="0" algn="ctr">
              <a:buNone/>
              <a:defRPr sz="400"/>
            </a:lvl1pPr>
          </a:lstStyle>
          <a:p>
            <a:r>
              <a:rPr lang="en-US" smtClean="0"/>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1552418" y="5263122"/>
            <a:ext cx="4057961" cy="775728"/>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780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pPr defTabSz="914400"/>
            <a:endParaRPr lang="en-US" dirty="0">
              <a:solidFill>
                <a:prstClr val="black"/>
              </a:solidFill>
            </a:endParaRPr>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
        <p:nvSpPr>
          <p:cNvPr id="9" name="object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pPr defTabSz="914400"/>
            <a:endParaRPr lang="en-US" dirty="0">
              <a:solidFill>
                <a:prstClr val="black"/>
              </a:solidFill>
            </a:endParaRPr>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9146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a:t>
            </a:fld>
            <a:endParaRPr lang="en-US" dirty="0">
              <a:solidFill>
                <a:srgbClr val="00292E">
                  <a:alpha val="70000"/>
                </a:srgbClr>
              </a:solidFill>
            </a:endParaRPr>
          </a:p>
        </p:txBody>
      </p:sp>
      <p:sp>
        <p:nvSpPr>
          <p:cNvPr id="2" name="Title 1">
            <a:extLst>
              <a:ext uri="{FF2B5EF4-FFF2-40B4-BE49-F238E27FC236}">
                <a16:creationId xmlns="" xmlns:a16="http://schemas.microsoft.com/office/drawing/2014/main" id="{E7F76098-6FA1-470A-BEF4-E4B0AC75E8FE}"/>
              </a:ext>
            </a:extLst>
          </p:cNvPr>
          <p:cNvSpPr>
            <a:spLocks noGrp="1"/>
          </p:cNvSpPr>
          <p:nvPr>
            <p:ph type="title"/>
          </p:nvPr>
        </p:nvSpPr>
        <p:spPr/>
        <p:txBody>
          <a:bodyPr/>
          <a:lstStyle/>
          <a:p>
            <a:r>
              <a:rPr lang="en-US" smtClean="0"/>
              <a:t>Click to edit Master title style</a:t>
            </a:r>
            <a:endParaRPr lang="en-US"/>
          </a:p>
        </p:txBody>
      </p:sp>
      <p:sp>
        <p:nvSpPr>
          <p:cNvPr id="5" name="Date Placeholder 4">
            <a:extLst>
              <a:ext uri="{FF2B5EF4-FFF2-40B4-BE49-F238E27FC236}">
                <a16:creationId xmlns=""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solidFill>
                  <a:prstClr val="black">
                    <a:tint val="75000"/>
                  </a:prstClr>
                </a:solidFill>
              </a:rPr>
              <a:pPr/>
              <a:t>6/15/2021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90C776CB-2819-4488-9012-A6EA22079A47}"/>
              </a:ext>
            </a:extLst>
          </p:cNvPr>
          <p:cNvSpPr>
            <a:spLocks noGrp="1"/>
          </p:cNvSpPr>
          <p:nvPr>
            <p:ph type="ftr" sz="quarter" idx="11"/>
          </p:nvPr>
        </p:nvSpPr>
        <p:spPr/>
        <p:txBody>
          <a:bodyPr/>
          <a:lstStyle/>
          <a:p>
            <a:endParaRPr lang="en-US" dirty="0">
              <a:solidFill>
                <a:prstClr val="black">
                  <a:tint val="75000"/>
                </a:prstClr>
              </a:solidFill>
            </a:endParaRPr>
          </a:p>
        </p:txBody>
      </p:sp>
      <p:sp>
        <p:nvSpPr>
          <p:cNvPr id="12" name="Picture Placeholder 11">
            <a:extLst>
              <a:ext uri="{FF2B5EF4-FFF2-40B4-BE49-F238E27FC236}">
                <a16:creationId xmlns=""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a:lstStyle/>
          <a:p>
            <a:r>
              <a:rPr lang="en-US" smtClean="0"/>
              <a:t>Click icon to add picture</a:t>
            </a:r>
            <a:endParaRPr lang="en-US" dirty="0"/>
          </a:p>
        </p:txBody>
      </p:sp>
      <p:sp>
        <p:nvSpPr>
          <p:cNvPr id="17" name="Picture Placeholder 11">
            <a:extLst>
              <a:ext uri="{FF2B5EF4-FFF2-40B4-BE49-F238E27FC236}">
                <a16:creationId xmlns=""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a:lstStyle/>
          <a:p>
            <a:r>
              <a:rPr lang="en-US" smtClean="0"/>
              <a:t>Click icon to add picture</a:t>
            </a:r>
            <a:endParaRPr lang="en-US" dirty="0"/>
          </a:p>
        </p:txBody>
      </p:sp>
      <p:sp>
        <p:nvSpPr>
          <p:cNvPr id="14" name="Picture Placeholder 11">
            <a:extLst>
              <a:ext uri="{FF2B5EF4-FFF2-40B4-BE49-F238E27FC236}">
                <a16:creationId xmlns=""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a:lstStyle/>
          <a:p>
            <a:r>
              <a:rPr lang="en-US" smtClean="0"/>
              <a:t>Click icon to add picture</a:t>
            </a:r>
            <a:endParaRPr lang="en-US" dirty="0"/>
          </a:p>
        </p:txBody>
      </p:sp>
      <p:sp>
        <p:nvSpPr>
          <p:cNvPr id="25" name="Text Placeholder 23">
            <a:extLst>
              <a:ext uri="{FF2B5EF4-FFF2-40B4-BE49-F238E27FC236}">
                <a16:creationId xmlns="" xmlns:a16="http://schemas.microsoft.com/office/drawing/2014/main" id="{B9B9E0BA-35AD-4D69-9A03-35F2509C2C27}"/>
              </a:ext>
            </a:extLst>
          </p:cNvPr>
          <p:cNvSpPr>
            <a:spLocks noGrp="1"/>
          </p:cNvSpPr>
          <p:nvPr>
            <p:ph type="body" sz="quarter" idx="19"/>
          </p:nvPr>
        </p:nvSpPr>
        <p:spPr>
          <a:xfrm>
            <a:off x="1612900"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smtClean="0"/>
              <a:t>Click to edit Master text styles</a:t>
            </a:r>
          </a:p>
        </p:txBody>
      </p:sp>
      <p:sp>
        <p:nvSpPr>
          <p:cNvPr id="26" name="Text Placeholder 23">
            <a:extLst>
              <a:ext uri="{FF2B5EF4-FFF2-40B4-BE49-F238E27FC236}">
                <a16:creationId xmlns="" xmlns:a16="http://schemas.microsoft.com/office/drawing/2014/main" id="{B1CC61B3-695C-423D-8F0B-45674DC932B3}"/>
              </a:ext>
            </a:extLst>
          </p:cNvPr>
          <p:cNvSpPr>
            <a:spLocks noGrp="1"/>
          </p:cNvSpPr>
          <p:nvPr>
            <p:ph type="body" sz="quarter" idx="20"/>
          </p:nvPr>
        </p:nvSpPr>
        <p:spPr>
          <a:xfrm>
            <a:off x="4745831" y="5236700"/>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smtClean="0"/>
              <a:t>Click to edit Master text styles</a:t>
            </a:r>
          </a:p>
        </p:txBody>
      </p:sp>
      <p:sp>
        <p:nvSpPr>
          <p:cNvPr id="27" name="Text Placeholder 23">
            <a:extLst>
              <a:ext uri="{FF2B5EF4-FFF2-40B4-BE49-F238E27FC236}">
                <a16:creationId xmlns="" xmlns:a16="http://schemas.microsoft.com/office/drawing/2014/main" id="{B870F23E-35A1-4942-A685-641AA883066A}"/>
              </a:ext>
            </a:extLst>
          </p:cNvPr>
          <p:cNvSpPr>
            <a:spLocks noGrp="1"/>
          </p:cNvSpPr>
          <p:nvPr>
            <p:ph type="body" sz="quarter" idx="21"/>
          </p:nvPr>
        </p:nvSpPr>
        <p:spPr>
          <a:xfrm>
            <a:off x="7878762"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smtClean="0"/>
              <a:t>Click to edit Master text styles</a:t>
            </a:r>
          </a:p>
        </p:txBody>
      </p:sp>
      <p:sp>
        <p:nvSpPr>
          <p:cNvPr id="29" name="Picture Placeholder 28">
            <a:extLst>
              <a:ext uri="{FF2B5EF4-FFF2-40B4-BE49-F238E27FC236}">
                <a16:creationId xmlns="" xmlns:a16="http://schemas.microsoft.com/office/drawing/2014/main" id="{863B8202-88BB-4ED4-B936-9D9C0B4C8D17}"/>
              </a:ext>
            </a:extLst>
          </p:cNvPr>
          <p:cNvSpPr>
            <a:spLocks noGrp="1"/>
          </p:cNvSpPr>
          <p:nvPr>
            <p:ph type="pic" sz="quarter" idx="22"/>
          </p:nvPr>
        </p:nvSpPr>
        <p:spPr>
          <a:xfrm>
            <a:off x="0" y="0"/>
            <a:ext cx="12192000" cy="6858000"/>
          </a:xfrm>
        </p:spPr>
        <p:txBody>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253691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6/15/2021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B2591E0-5367-4F2F-9C30-2087D79A846D}" type="datetime1">
              <a:rPr lang="en-US" smtClean="0">
                <a:solidFill>
                  <a:prstClr val="black">
                    <a:tint val="75000"/>
                  </a:prstClr>
                </a:solidFill>
              </a:rPr>
              <a:pPr defTabSz="914400"/>
              <a:t>6/15/2021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Slide Number Placeholder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pPr defTabSz="914400"/>
            <a:fld id="{82EE24B5-652C-4DB5-B7C3-B5BBEC1280B1}" type="slidenum">
              <a:rPr lang="en-US" smtClean="0">
                <a:solidFill>
                  <a:srgbClr val="00292E">
                    <a:alpha val="70000"/>
                  </a:srgbClr>
                </a:solidFill>
              </a:rPr>
              <a:pPr defTabSz="914400"/>
              <a:t>‹#›</a:t>
            </a:fld>
            <a:endParaRPr lang="en-US" dirty="0">
              <a:solidFill>
                <a:srgbClr val="00292E">
                  <a:alpha val="70000"/>
                </a:srgbClr>
              </a:solidFill>
            </a:endParaRPr>
          </a:p>
        </p:txBody>
      </p:sp>
    </p:spTree>
    <p:extLst>
      <p:ext uri="{BB962C8B-B14F-4D97-AF65-F5344CB8AC3E}">
        <p14:creationId xmlns:p14="http://schemas.microsoft.com/office/powerpoint/2010/main" val="332008265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508" y="2789823"/>
            <a:ext cx="2793594" cy="1373070"/>
          </a:xfrm>
        </p:spPr>
        <p:txBody>
          <a:bodyPr/>
          <a:lstStyle/>
          <a:p>
            <a:r>
              <a:rPr lang="bn-BD" sz="8000" b="1" dirty="0">
                <a:solidFill>
                  <a:schemeClr val="tx1">
                    <a:lumMod val="9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স্বাগতম</a:t>
            </a:r>
            <a:endParaRPr lang="en-US" dirty="0">
              <a:solidFill>
                <a:schemeClr val="tx1">
                  <a:lumMod val="9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803" y="2548520"/>
            <a:ext cx="3086197" cy="1704975"/>
          </a:xfrm>
          <a:prstGeom prst="rect">
            <a:avLst/>
          </a:prstGeom>
        </p:spPr>
      </p:pic>
    </p:spTree>
    <p:extLst>
      <p:ext uri="{BB962C8B-B14F-4D97-AF65-F5344CB8AC3E}">
        <p14:creationId xmlns:p14="http://schemas.microsoft.com/office/powerpoint/2010/main" val="171113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7111" y="986326"/>
            <a:ext cx="3995004" cy="523220"/>
          </a:xfrm>
          <a:prstGeom prst="rect">
            <a:avLst/>
          </a:prstGeom>
        </p:spPr>
        <p:txBody>
          <a:bodyPr wrap="none">
            <a:spAutoFit/>
          </a:bodyPr>
          <a:lstStyle/>
          <a:p>
            <a:r>
              <a:rPr lang="as-IN" sz="2800" b="1" dirty="0"/>
              <a:t>টুইস্টেড পেয়ার </a:t>
            </a:r>
            <a:r>
              <a:rPr lang="as-IN" sz="2800" b="1" dirty="0" smtClean="0"/>
              <a:t>ক্যাবল</a:t>
            </a:r>
            <a:endParaRPr lang="as-IN" sz="2800" b="1" dirty="0">
              <a:effectLst/>
            </a:endParaRPr>
          </a:p>
        </p:txBody>
      </p:sp>
      <p:sp>
        <p:nvSpPr>
          <p:cNvPr id="7" name="Rectangle 6"/>
          <p:cNvSpPr/>
          <p:nvPr/>
        </p:nvSpPr>
        <p:spPr>
          <a:xfrm>
            <a:off x="631380" y="2273379"/>
            <a:ext cx="10919918" cy="4093428"/>
          </a:xfrm>
          <a:prstGeom prst="rect">
            <a:avLst/>
          </a:prstGeom>
        </p:spPr>
        <p:txBody>
          <a:bodyPr wrap="square">
            <a:spAutoFit/>
          </a:bodyPr>
          <a:lstStyle/>
          <a:p>
            <a:r>
              <a:rPr lang="as-IN" sz="2000" dirty="0" smtClean="0"/>
              <a:t>একজোড়া </a:t>
            </a:r>
            <a:r>
              <a:rPr lang="en-US" sz="2000" dirty="0" smtClean="0"/>
              <a:t> </a:t>
            </a:r>
            <a:r>
              <a:rPr lang="as-IN" sz="2000" dirty="0"/>
              <a:t>কপার বা তামার তারকে একই অক্ষে পরস্পর সমভাবে পেঁচিয়ে টুইস্টেড পেয়ার ক্যাবল তৈরি করা হয়। </a:t>
            </a:r>
            <a:r>
              <a:rPr lang="as-IN" sz="2000" dirty="0" smtClean="0"/>
              <a:t>পেঁচানো তার দুটিকে পৃথক রাখার জন্য এদের মাঝে অপরিবাহী পদার্থ হিসেবে প্ল্যাস্টিকের আস্তরণ ব্যবহার করা হয়। তারদুটির মধ্যে একটি তথ্য প্রেরণে ব্যবহৃত হয় এবং অন্যটি গ্রাউন্ড রেফারেন্স।</a:t>
            </a:r>
            <a:endParaRPr lang="en-US" sz="2000" dirty="0" smtClean="0"/>
          </a:p>
          <a:p>
            <a:endParaRPr lang="en-US" sz="2000" dirty="0" smtClean="0"/>
          </a:p>
          <a:p>
            <a:endParaRPr lang="en-US" sz="2000" dirty="0" smtClean="0"/>
          </a:p>
          <a:p>
            <a:r>
              <a:rPr lang="as-IN" sz="2000" dirty="0" smtClean="0"/>
              <a:t>এই </a:t>
            </a:r>
            <a:r>
              <a:rPr lang="as-IN" sz="2000" dirty="0"/>
              <a:t>ধরনের ক্যাবলে সাধারণত মোট ৪ জোড়া তার ব্যবহার করা হয়। ৪ জোড়া তারের প্রতি জোড়ায় একটি কমন (সাদা) রঙের তার এবং একটি ভিন্ন রঙের (কমলা, সবুজ, নীল, বাদামী) তার থাকে। কালার কোডিংএর জন্য প্রতি জোড়ায় একটি সাদা ও অন্য একটি ভিন্ন রঙের তার থাকে। ক্রশটক কমানোর জন্য চার জোড়া তারে মিটার প্রতি টুইস্টের সংখ্যা ভিন্নতা থাকে</a:t>
            </a:r>
            <a:r>
              <a:rPr lang="as-IN" sz="2000" dirty="0" smtClean="0"/>
              <a:t>।</a:t>
            </a:r>
            <a:endParaRPr lang="en-US" sz="2000" dirty="0" smtClean="0"/>
          </a:p>
          <a:p>
            <a:endParaRPr lang="en-US" sz="2000" dirty="0"/>
          </a:p>
          <a:p>
            <a:pPr lvl="0" defTabSz="914400" eaLnBrk="0" fontAlgn="base" hangingPunct="0">
              <a:spcBef>
                <a:spcPct val="0"/>
              </a:spcBef>
              <a:spcAft>
                <a:spcPct val="0"/>
              </a:spcAft>
            </a:pPr>
            <a:r>
              <a:rPr lang="bn-IN" sz="2000" dirty="0">
                <a:latin typeface="Arial" panose="020B0604020202020204" pitchFamily="34" charset="0"/>
              </a:rPr>
              <a:t>এ ক্যাবলে ডাটা ট্রান্সমিশন লস অত্যন্ত বেশি এবং ফ্রিক্যুয়েন্সি রেঞ্জ </a:t>
            </a:r>
            <a:r>
              <a:rPr lang="en-US" sz="2000" dirty="0">
                <a:latin typeface="Arial" panose="020B0604020202020204" pitchFamily="34" charset="0"/>
                <a:cs typeface="Vrinda"/>
              </a:rPr>
              <a:t>5 MHz </a:t>
            </a:r>
            <a:r>
              <a:rPr lang="hi-IN" sz="2000" dirty="0">
                <a:latin typeface="Arial" panose="020B0604020202020204" pitchFamily="34" charset="0"/>
                <a:cs typeface="Vrinda"/>
              </a:rPr>
              <a:t>। </a:t>
            </a:r>
            <a:r>
              <a:rPr lang="bn-IN" sz="2000" dirty="0">
                <a:latin typeface="Arial" panose="020B0604020202020204" pitchFamily="34" charset="0"/>
              </a:rPr>
              <a:t>এর ব্যান্ডউইথ </a:t>
            </a:r>
            <a:r>
              <a:rPr lang="en-US" sz="2000" dirty="0">
                <a:latin typeface="Arial" panose="020B0604020202020204" pitchFamily="34" charset="0"/>
                <a:cs typeface="Vrinda"/>
              </a:rPr>
              <a:t>10 Mbps </a:t>
            </a:r>
            <a:r>
              <a:rPr lang="bn-IN" sz="2000" dirty="0">
                <a:latin typeface="Arial" panose="020B0604020202020204" pitchFamily="34" charset="0"/>
              </a:rPr>
              <a:t>থেকে </a:t>
            </a:r>
            <a:r>
              <a:rPr lang="en-US" sz="2000" dirty="0">
                <a:latin typeface="Arial" panose="020B0604020202020204" pitchFamily="34" charset="0"/>
                <a:cs typeface="Vrinda"/>
              </a:rPr>
              <a:t>1 </a:t>
            </a:r>
            <a:r>
              <a:rPr lang="en-US" sz="2000" dirty="0" err="1">
                <a:latin typeface="Arial" panose="020B0604020202020204" pitchFamily="34" charset="0"/>
                <a:cs typeface="Vrinda"/>
              </a:rPr>
              <a:t>Gbps</a:t>
            </a:r>
            <a:r>
              <a:rPr lang="en-US" sz="2000" dirty="0">
                <a:latin typeface="Arial" panose="020B0604020202020204" pitchFamily="34" charset="0"/>
                <a:cs typeface="Vrinda"/>
              </a:rPr>
              <a:t> </a:t>
            </a:r>
            <a:r>
              <a:rPr lang="hi-IN" sz="2000" dirty="0">
                <a:latin typeface="Arial" panose="020B0604020202020204" pitchFamily="34" charset="0"/>
                <a:cs typeface="Vrinda"/>
              </a:rPr>
              <a:t>। </a:t>
            </a:r>
            <a:r>
              <a:rPr lang="en-US" sz="2000" dirty="0" smtClean="0"/>
              <a:t> RJ45 </a:t>
            </a:r>
            <a:r>
              <a:rPr lang="as-IN" sz="2000" dirty="0" smtClean="0"/>
              <a:t>কানেক্টর দিয়ে টুইস্টেড পেয়ার ক্যাবলের কানেকশন দেওয়া হয়।</a:t>
            </a:r>
            <a:endParaRPr lang="en-US" sz="2000" dirty="0"/>
          </a:p>
        </p:txBody>
      </p:sp>
    </p:spTree>
    <p:extLst>
      <p:ext uri="{BB962C8B-B14F-4D97-AF65-F5344CB8AC3E}">
        <p14:creationId xmlns:p14="http://schemas.microsoft.com/office/powerpoint/2010/main" val="20318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7111" y="986326"/>
            <a:ext cx="3995004" cy="523220"/>
          </a:xfrm>
          <a:prstGeom prst="rect">
            <a:avLst/>
          </a:prstGeom>
        </p:spPr>
        <p:txBody>
          <a:bodyPr wrap="none">
            <a:spAutoFit/>
          </a:bodyPr>
          <a:lstStyle/>
          <a:p>
            <a:r>
              <a:rPr lang="as-IN" sz="2800" b="1" dirty="0"/>
              <a:t>টুইস্টেড পেয়ার </a:t>
            </a:r>
            <a:r>
              <a:rPr lang="as-IN" sz="2800" b="1" dirty="0" smtClean="0"/>
              <a:t>ক্যাবল</a:t>
            </a:r>
            <a:endParaRPr lang="as-IN" sz="2800" b="1"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057" y="2716860"/>
            <a:ext cx="2752725" cy="1666875"/>
          </a:xfrm>
          <a:prstGeom prst="rect">
            <a:avLst/>
          </a:prstGeom>
        </p:spPr>
      </p:pic>
      <p:pic>
        <p:nvPicPr>
          <p:cNvPr id="5" name="Picture 4"/>
          <p:cNvPicPr>
            <a:picLocks noChangeAspect="1"/>
          </p:cNvPicPr>
          <p:nvPr/>
        </p:nvPicPr>
        <p:blipFill>
          <a:blip r:embed="rId4"/>
          <a:stretch>
            <a:fillRect/>
          </a:stretch>
        </p:blipFill>
        <p:spPr>
          <a:xfrm>
            <a:off x="7385082" y="2581372"/>
            <a:ext cx="2143125" cy="2143125"/>
          </a:xfrm>
          <a:prstGeom prst="rect">
            <a:avLst/>
          </a:prstGeom>
        </p:spPr>
      </p:pic>
      <p:sp>
        <p:nvSpPr>
          <p:cNvPr id="4" name="Rectangle 3"/>
          <p:cNvSpPr/>
          <p:nvPr/>
        </p:nvSpPr>
        <p:spPr>
          <a:xfrm>
            <a:off x="7630135" y="4989159"/>
            <a:ext cx="1653017" cy="369332"/>
          </a:xfrm>
          <a:prstGeom prst="rect">
            <a:avLst/>
          </a:prstGeom>
        </p:spPr>
        <p:txBody>
          <a:bodyPr wrap="none">
            <a:spAutoFit/>
          </a:bodyPr>
          <a:lstStyle/>
          <a:p>
            <a:r>
              <a:rPr lang="en-US" dirty="0"/>
              <a:t>RJ45 </a:t>
            </a:r>
            <a:r>
              <a:rPr lang="as-IN" dirty="0"/>
              <a:t>কানেক্টর </a:t>
            </a:r>
            <a:endParaRPr lang="en-US" dirty="0"/>
          </a:p>
        </p:txBody>
      </p:sp>
      <p:sp>
        <p:nvSpPr>
          <p:cNvPr id="6" name="Rectangle 5"/>
          <p:cNvSpPr/>
          <p:nvPr/>
        </p:nvSpPr>
        <p:spPr>
          <a:xfrm>
            <a:off x="2247316" y="4989159"/>
            <a:ext cx="2375971" cy="369332"/>
          </a:xfrm>
          <a:prstGeom prst="rect">
            <a:avLst/>
          </a:prstGeom>
        </p:spPr>
        <p:txBody>
          <a:bodyPr wrap="none">
            <a:spAutoFit/>
          </a:bodyPr>
          <a:lstStyle/>
          <a:p>
            <a:r>
              <a:rPr lang="as-IN" dirty="0"/>
              <a:t>টুইস্টেড পেয়ার </a:t>
            </a:r>
            <a:r>
              <a:rPr lang="as-IN" dirty="0" smtClean="0"/>
              <a:t>ক্যাবল</a:t>
            </a:r>
            <a:endParaRPr lang="as-IN" dirty="0">
              <a:effectLst/>
            </a:endParaRPr>
          </a:p>
        </p:txBody>
      </p:sp>
    </p:spTree>
    <p:extLst>
      <p:ext uri="{BB962C8B-B14F-4D97-AF65-F5344CB8AC3E}">
        <p14:creationId xmlns:p14="http://schemas.microsoft.com/office/powerpoint/2010/main" val="28860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7111" y="986326"/>
            <a:ext cx="6479659" cy="523220"/>
          </a:xfrm>
          <a:prstGeom prst="rect">
            <a:avLst/>
          </a:prstGeom>
        </p:spPr>
        <p:txBody>
          <a:bodyPr wrap="none">
            <a:spAutoFit/>
          </a:bodyPr>
          <a:lstStyle/>
          <a:p>
            <a:r>
              <a:rPr lang="as-IN" sz="2800" b="1" dirty="0"/>
              <a:t>টুইস্টেড পেয়ার </a:t>
            </a:r>
            <a:r>
              <a:rPr lang="as-IN" sz="2800" b="1" dirty="0" smtClean="0"/>
              <a:t>ক্যাবল</a:t>
            </a:r>
            <a:r>
              <a:rPr lang="en-US" sz="2800" b="1" dirty="0"/>
              <a:t> </a:t>
            </a:r>
            <a:r>
              <a:rPr lang="en-US" sz="2800" b="1" dirty="0" err="1"/>
              <a:t>এর</a:t>
            </a:r>
            <a:r>
              <a:rPr lang="en-US" sz="2800" b="1" dirty="0"/>
              <a:t> </a:t>
            </a:r>
            <a:r>
              <a:rPr lang="en-US" sz="2800" b="1" dirty="0" err="1"/>
              <a:t>প্রকারভেদ</a:t>
            </a:r>
            <a:endParaRPr lang="as-IN" sz="2800" b="1" dirty="0">
              <a:effectLst/>
            </a:endParaRPr>
          </a:p>
        </p:txBody>
      </p:sp>
      <p:sp>
        <p:nvSpPr>
          <p:cNvPr id="4" name="Rectangle 3"/>
          <p:cNvSpPr/>
          <p:nvPr/>
        </p:nvSpPr>
        <p:spPr>
          <a:xfrm>
            <a:off x="1045029" y="2359385"/>
            <a:ext cx="10440955" cy="1132298"/>
          </a:xfrm>
          <a:prstGeom prst="rect">
            <a:avLst/>
          </a:prstGeom>
        </p:spPr>
        <p:txBody>
          <a:bodyPr wrap="square">
            <a:spAutoFit/>
          </a:bodyPr>
          <a:lstStyle/>
          <a:p>
            <a:pPr>
              <a:lnSpc>
                <a:spcPct val="150000"/>
              </a:lnSpc>
            </a:pPr>
            <a:r>
              <a:rPr lang="as-IN" sz="2400" dirty="0"/>
              <a:t>শিল্ডের উপস্থিতি ও অনুপস্থিতির উপর ভিত্তি করে টুইস্টেড পেয়ার </a:t>
            </a:r>
            <a:endParaRPr lang="en-US" sz="2400" dirty="0" smtClean="0"/>
          </a:p>
          <a:p>
            <a:pPr>
              <a:lnSpc>
                <a:spcPct val="150000"/>
              </a:lnSpc>
            </a:pPr>
            <a:r>
              <a:rPr lang="as-IN" sz="2400" dirty="0" smtClean="0"/>
              <a:t>ক্যাবল </a:t>
            </a:r>
            <a:r>
              <a:rPr lang="as-IN" sz="2400" dirty="0"/>
              <a:t>দুই প্রকার। যথাঃ </a:t>
            </a:r>
            <a:endParaRPr lang="en-US" sz="2400" dirty="0"/>
          </a:p>
        </p:txBody>
      </p:sp>
      <p:sp>
        <p:nvSpPr>
          <p:cNvPr id="2" name="Rectangle 1"/>
          <p:cNvSpPr/>
          <p:nvPr/>
        </p:nvSpPr>
        <p:spPr>
          <a:xfrm>
            <a:off x="1925215" y="4116461"/>
            <a:ext cx="8680581" cy="1477328"/>
          </a:xfrm>
          <a:prstGeom prst="rect">
            <a:avLst/>
          </a:prstGeom>
        </p:spPr>
        <p:txBody>
          <a:bodyPr wrap="square">
            <a:spAutoFit/>
          </a:bodyPr>
          <a:lstStyle/>
          <a:p>
            <a:pPr marL="342900" indent="-342900">
              <a:lnSpc>
                <a:spcPct val="150000"/>
              </a:lnSpc>
              <a:buFont typeface="Wingdings" panose="05000000000000000000" pitchFamily="2" charset="2"/>
              <a:buChar char="q"/>
            </a:pPr>
            <a:r>
              <a:rPr lang="as-IN" sz="2000" dirty="0" smtClean="0"/>
              <a:t>আবরণহীন </a:t>
            </a:r>
            <a:r>
              <a:rPr lang="as-IN" sz="2000" dirty="0"/>
              <a:t>টুইস্টেড পেয়ার বা ইউটিপি (</a:t>
            </a:r>
            <a:r>
              <a:rPr lang="en-US" sz="2000" dirty="0"/>
              <a:t>UTP – Unshielded Twisted Pair) </a:t>
            </a:r>
            <a:endParaRPr lang="en-US" sz="2000" dirty="0" smtClean="0"/>
          </a:p>
          <a:p>
            <a:pPr>
              <a:lnSpc>
                <a:spcPct val="150000"/>
              </a:lnSpc>
            </a:pPr>
            <a:endParaRPr lang="en-US" sz="2000" dirty="0"/>
          </a:p>
          <a:p>
            <a:pPr marL="342900" indent="-342900">
              <a:lnSpc>
                <a:spcPct val="150000"/>
              </a:lnSpc>
              <a:buFont typeface="Wingdings" panose="05000000000000000000" pitchFamily="2" charset="2"/>
              <a:buChar char="q"/>
            </a:pPr>
            <a:r>
              <a:rPr lang="as-IN" sz="2000" dirty="0" smtClean="0"/>
              <a:t> </a:t>
            </a:r>
            <a:r>
              <a:rPr lang="as-IN" sz="2000" dirty="0"/>
              <a:t>আবরণযুক্ত টুইস্টেড পেয়ার বা এসটিপি (</a:t>
            </a:r>
            <a:r>
              <a:rPr lang="en-US" sz="2000" dirty="0"/>
              <a:t>STP – Shielded Twisted Pair) </a:t>
            </a:r>
          </a:p>
        </p:txBody>
      </p:sp>
    </p:spTree>
    <p:extLst>
      <p:ext uri="{BB962C8B-B14F-4D97-AF65-F5344CB8AC3E}">
        <p14:creationId xmlns:p14="http://schemas.microsoft.com/office/powerpoint/2010/main" val="181835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135" y="2335632"/>
            <a:ext cx="10487609" cy="4708981"/>
          </a:xfrm>
          <a:prstGeom prst="rect">
            <a:avLst/>
          </a:prstGeom>
        </p:spPr>
        <p:txBody>
          <a:bodyPr wrap="square">
            <a:spAutoFit/>
          </a:bodyPr>
          <a:lstStyle/>
          <a:p>
            <a:pPr>
              <a:lnSpc>
                <a:spcPct val="150000"/>
              </a:lnSpc>
            </a:pPr>
            <a:r>
              <a:rPr lang="as-IN" sz="2000" dirty="0"/>
              <a:t>এসটিপি ক্যাবলের বাইরের জ্যাকেট বা প্লাস্টিক আবরণ থাকে এবং প্রতিটি প্যাঁচানো জোড়া তারের মধ্যে একটি শিল্ড (</a:t>
            </a:r>
            <a:r>
              <a:rPr lang="en-US" sz="2000" dirty="0"/>
              <a:t>Shield) </a:t>
            </a:r>
            <a:r>
              <a:rPr lang="as-IN" sz="2000" dirty="0"/>
              <a:t>বা শক্ত আবরণ থাকে। এ আবরণটি সাধারণত অ্যালুমিনিয়াম বা পলিসটার দ্বারা তৈরি, যা এসটিপি ক্যাবলকে ইলেক্ট্রোম্যাগনেটিক ইন্টারফেরেন্সের এর হাত থেকে রক্ষা করে</a:t>
            </a:r>
            <a:r>
              <a:rPr lang="as-IN" sz="2000" dirty="0" smtClean="0"/>
              <a:t>। </a:t>
            </a:r>
            <a:endParaRPr lang="en-US" sz="2000" dirty="0" smtClean="0"/>
          </a:p>
          <a:p>
            <a:pPr>
              <a:lnSpc>
                <a:spcPct val="150000"/>
              </a:lnSpc>
            </a:pPr>
            <a:endParaRPr lang="en-US" sz="2000" dirty="0"/>
          </a:p>
          <a:p>
            <a:pPr>
              <a:lnSpc>
                <a:spcPct val="150000"/>
              </a:lnSpc>
            </a:pPr>
            <a:r>
              <a:rPr lang="as-IN" sz="2000" dirty="0" smtClean="0"/>
              <a:t>এ ক্যাবল মোটা ও শক্ত হওয়ায় নড়াচড়া অসুবিধাজনক। এ ক্যাবল দিয়ে 16 </a:t>
            </a:r>
            <a:r>
              <a:rPr lang="en-US" sz="2000" dirty="0" smtClean="0"/>
              <a:t>Mbps </a:t>
            </a:r>
            <a:r>
              <a:rPr lang="as-IN" sz="2000" dirty="0" smtClean="0"/>
              <a:t>থেকে 500 </a:t>
            </a:r>
            <a:r>
              <a:rPr lang="en-US" sz="2000" dirty="0" smtClean="0"/>
              <a:t>Mbps </a:t>
            </a:r>
            <a:r>
              <a:rPr lang="as-IN" sz="2000" dirty="0" smtClean="0"/>
              <a:t>রেটে ডেটা ট্রান্সমিশন হতে পারে। দুটি পৃথক তারকে প্যাঁচানোর কারণে </a:t>
            </a:r>
            <a:r>
              <a:rPr lang="en-US" sz="2000" dirty="0" smtClean="0"/>
              <a:t>Radiated Noise </a:t>
            </a:r>
            <a:r>
              <a:rPr lang="as-IN" sz="2000" dirty="0" smtClean="0"/>
              <a:t>এবং </a:t>
            </a:r>
            <a:r>
              <a:rPr lang="en-US" sz="2000" dirty="0" smtClean="0"/>
              <a:t>EMI (Electromagnetic Interference) </a:t>
            </a:r>
            <a:r>
              <a:rPr lang="as-IN" sz="2000" dirty="0" smtClean="0"/>
              <a:t>দ্বারা ইউটিপি ক্যাবলে সিগন্যাল অপেক্ষাকৃত কম বাধাগ্রস্ত হয়। </a:t>
            </a:r>
            <a:endParaRPr lang="en-US" sz="2000" dirty="0" smtClean="0"/>
          </a:p>
          <a:p>
            <a:pPr>
              <a:lnSpc>
                <a:spcPct val="150000"/>
              </a:lnSpc>
            </a:pPr>
            <a:endParaRPr lang="en-US" sz="2000" dirty="0" smtClean="0"/>
          </a:p>
          <a:p>
            <a:pPr>
              <a:lnSpc>
                <a:spcPct val="150000"/>
              </a:lnSpc>
            </a:pPr>
            <a:endParaRPr lang="en-US" sz="2000" dirty="0" smtClean="0"/>
          </a:p>
        </p:txBody>
      </p:sp>
      <p:sp>
        <p:nvSpPr>
          <p:cNvPr id="2" name="Rectangle 1"/>
          <p:cNvSpPr/>
          <p:nvPr/>
        </p:nvSpPr>
        <p:spPr>
          <a:xfrm>
            <a:off x="1959805" y="939673"/>
            <a:ext cx="6360396" cy="523220"/>
          </a:xfrm>
          <a:prstGeom prst="rect">
            <a:avLst/>
          </a:prstGeom>
        </p:spPr>
        <p:txBody>
          <a:bodyPr wrap="none">
            <a:spAutoFit/>
          </a:bodyPr>
          <a:lstStyle/>
          <a:p>
            <a:pPr algn="ctr"/>
            <a:r>
              <a:rPr lang="as-IN" sz="2800" b="1" dirty="0"/>
              <a:t>এসটিপি (</a:t>
            </a:r>
            <a:r>
              <a:rPr lang="en-US" sz="2800" b="1" dirty="0"/>
              <a:t>Shielded Twisted Pair-STP):</a:t>
            </a:r>
          </a:p>
        </p:txBody>
      </p:sp>
    </p:spTree>
    <p:extLst>
      <p:ext uri="{BB962C8B-B14F-4D97-AF65-F5344CB8AC3E}">
        <p14:creationId xmlns:p14="http://schemas.microsoft.com/office/powerpoint/2010/main" val="420172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959" y="2288979"/>
            <a:ext cx="12073813" cy="2554545"/>
          </a:xfrm>
          <a:prstGeom prst="rect">
            <a:avLst/>
          </a:prstGeom>
        </p:spPr>
        <p:txBody>
          <a:bodyPr wrap="square">
            <a:spAutoFit/>
          </a:bodyPr>
          <a:lstStyle/>
          <a:p>
            <a:endParaRPr lang="en-US" sz="2000" dirty="0"/>
          </a:p>
          <a:p>
            <a:pPr>
              <a:lnSpc>
                <a:spcPct val="150000"/>
              </a:lnSpc>
            </a:pPr>
            <a:r>
              <a:rPr lang="as-IN" sz="2000" dirty="0" smtClean="0"/>
              <a:t>শিল্ডেড </a:t>
            </a:r>
            <a:r>
              <a:rPr lang="as-IN" sz="2000" dirty="0"/>
              <a:t>টুইস্টেড পেয়ার ক্যাবলে ডেটাকে নয়েজ থেকে সুরক্ষার জন্য প্রতি জোড়া তার </a:t>
            </a:r>
            <a:endParaRPr lang="en-US" sz="2000" dirty="0" smtClean="0"/>
          </a:p>
          <a:p>
            <a:pPr>
              <a:lnSpc>
                <a:spcPct val="150000"/>
              </a:lnSpc>
            </a:pPr>
            <a:r>
              <a:rPr lang="as-IN" sz="2000" dirty="0" smtClean="0"/>
              <a:t>এলুমিনিয়াম </a:t>
            </a:r>
            <a:r>
              <a:rPr lang="as-IN" sz="2000" dirty="0"/>
              <a:t>ফয়েল ও প্রটেকটিভ কপার শিল্ডিং দ্বারা আবৃত থাকে</a:t>
            </a:r>
            <a:r>
              <a:rPr lang="as-IN" sz="2000" dirty="0" smtClean="0"/>
              <a:t>।</a:t>
            </a:r>
            <a:endParaRPr lang="en-US" sz="2000" dirty="0" smtClean="0"/>
          </a:p>
          <a:p>
            <a:endParaRPr lang="as-IN" sz="2000" dirty="0"/>
          </a:p>
          <a:p>
            <a:r>
              <a:rPr lang="as-IN" sz="2000" b="1" dirty="0"/>
              <a:t>ব্যান্ডউইথ   </a:t>
            </a:r>
            <a:r>
              <a:rPr lang="as-IN" sz="2000" dirty="0" smtClean="0"/>
              <a:t>: </a:t>
            </a:r>
            <a:r>
              <a:rPr lang="as-IN" sz="2000" dirty="0"/>
              <a:t>১৬ </a:t>
            </a:r>
            <a:r>
              <a:rPr lang="en-US" sz="2000" dirty="0"/>
              <a:t>Mbps </a:t>
            </a:r>
            <a:r>
              <a:rPr lang="as-IN" sz="2000" dirty="0"/>
              <a:t>তবে ৫০০ </a:t>
            </a:r>
            <a:r>
              <a:rPr lang="en-US" sz="2000" dirty="0"/>
              <a:t>Mbps </a:t>
            </a:r>
            <a:r>
              <a:rPr lang="as-IN" sz="2000" dirty="0"/>
              <a:t>হতে </a:t>
            </a:r>
            <a:r>
              <a:rPr lang="as-IN" sz="2000" dirty="0" smtClean="0"/>
              <a:t>পারে</a:t>
            </a:r>
            <a:endParaRPr lang="en-US" sz="2000" dirty="0" smtClean="0"/>
          </a:p>
          <a:p>
            <a:endParaRPr lang="as-IN" sz="2000" dirty="0"/>
          </a:p>
          <a:p>
            <a:r>
              <a:rPr lang="as-IN" sz="2000" b="1" dirty="0"/>
              <a:t>ট্রান্সমিশন ডিসটেন্স</a:t>
            </a:r>
            <a:r>
              <a:rPr lang="as-IN" sz="2000" dirty="0"/>
              <a:t> : ১০০ মিটার</a:t>
            </a:r>
            <a:endParaRPr lang="as-IN" sz="2000" dirty="0">
              <a:effectLst/>
            </a:endParaRPr>
          </a:p>
        </p:txBody>
      </p:sp>
      <p:sp>
        <p:nvSpPr>
          <p:cNvPr id="2" name="Rectangle 1"/>
          <p:cNvSpPr/>
          <p:nvPr/>
        </p:nvSpPr>
        <p:spPr>
          <a:xfrm>
            <a:off x="1959805" y="939673"/>
            <a:ext cx="6360396" cy="523220"/>
          </a:xfrm>
          <a:prstGeom prst="rect">
            <a:avLst/>
          </a:prstGeom>
        </p:spPr>
        <p:txBody>
          <a:bodyPr wrap="none">
            <a:spAutoFit/>
          </a:bodyPr>
          <a:lstStyle/>
          <a:p>
            <a:pPr algn="ctr"/>
            <a:r>
              <a:rPr lang="as-IN" sz="2800" b="1" dirty="0"/>
              <a:t>এসটিপি (</a:t>
            </a:r>
            <a:r>
              <a:rPr lang="en-US" sz="2800" b="1" dirty="0"/>
              <a:t>Shielded Twisted Pair-STP):</a:t>
            </a:r>
          </a:p>
        </p:txBody>
      </p:sp>
    </p:spTree>
    <p:extLst>
      <p:ext uri="{BB962C8B-B14F-4D97-AF65-F5344CB8AC3E}">
        <p14:creationId xmlns:p14="http://schemas.microsoft.com/office/powerpoint/2010/main" val="248186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805" y="939673"/>
            <a:ext cx="6360396" cy="523220"/>
          </a:xfrm>
          <a:prstGeom prst="rect">
            <a:avLst/>
          </a:prstGeom>
        </p:spPr>
        <p:txBody>
          <a:bodyPr wrap="none">
            <a:spAutoFit/>
          </a:bodyPr>
          <a:lstStyle/>
          <a:p>
            <a:pPr algn="ctr"/>
            <a:r>
              <a:rPr lang="as-IN" sz="2800" b="1" dirty="0"/>
              <a:t>এসটিপি (</a:t>
            </a:r>
            <a:r>
              <a:rPr lang="en-US" sz="2800" b="1" dirty="0"/>
              <a:t>Shielded Twisted Pair-STP):</a:t>
            </a:r>
          </a:p>
        </p:txBody>
      </p:sp>
      <p:pic>
        <p:nvPicPr>
          <p:cNvPr id="5" name="Picture 4"/>
          <p:cNvPicPr>
            <a:picLocks noChangeAspect="1"/>
          </p:cNvPicPr>
          <p:nvPr/>
        </p:nvPicPr>
        <p:blipFill>
          <a:blip r:embed="rId3"/>
          <a:stretch>
            <a:fillRect/>
          </a:stretch>
        </p:blipFill>
        <p:spPr>
          <a:xfrm>
            <a:off x="1282767" y="3207396"/>
            <a:ext cx="4250286" cy="2867515"/>
          </a:xfrm>
          <a:prstGeom prst="rect">
            <a:avLst/>
          </a:prstGeom>
        </p:spPr>
      </p:pic>
      <p:pic>
        <p:nvPicPr>
          <p:cNvPr id="7" name="Picture 6"/>
          <p:cNvPicPr>
            <a:picLocks noChangeAspect="1"/>
          </p:cNvPicPr>
          <p:nvPr/>
        </p:nvPicPr>
        <p:blipFill>
          <a:blip r:embed="rId4"/>
          <a:stretch>
            <a:fillRect/>
          </a:stretch>
        </p:blipFill>
        <p:spPr>
          <a:xfrm>
            <a:off x="7008811" y="3207395"/>
            <a:ext cx="4014046" cy="2867515"/>
          </a:xfrm>
          <a:prstGeom prst="rect">
            <a:avLst/>
          </a:prstGeom>
        </p:spPr>
      </p:pic>
    </p:spTree>
    <p:extLst>
      <p:ext uri="{BB962C8B-B14F-4D97-AF65-F5344CB8AC3E}">
        <p14:creationId xmlns:p14="http://schemas.microsoft.com/office/powerpoint/2010/main" val="11486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1054" y="2428937"/>
            <a:ext cx="9702418" cy="1843903"/>
          </a:xfrm>
          <a:prstGeom prst="rect">
            <a:avLst/>
          </a:prstGeom>
        </p:spPr>
        <p:txBody>
          <a:bodyPr wrap="square">
            <a:spAutoFit/>
          </a:bodyPr>
          <a:lstStyle/>
          <a:p>
            <a:pPr>
              <a:lnSpc>
                <a:spcPct val="200000"/>
              </a:lnSpc>
            </a:pPr>
            <a:r>
              <a:rPr lang="as-IN" sz="2000" dirty="0"/>
              <a:t>ইউটিপি ক্যাবল মূলত একাধিক জোড়া টুইস্টেড পেয়ার সমষ্টি যা আবার প্লাস্টিক আবরণে মোড়ানো থাকে। তারের মধ্যে দিয়ে যখন সিগন্যাল অতিক্রম করতে থাকে তখন এর শক্তি বা মান ক্রমান্বয়ে লোপ পেতে থাকে। মোচড়ের দৈর্ঘ্য ৫ থেকে ১৫ সে.মি.। </a:t>
            </a:r>
            <a:endParaRPr lang="en-US" sz="2000" dirty="0" smtClean="0"/>
          </a:p>
        </p:txBody>
      </p:sp>
      <p:sp>
        <p:nvSpPr>
          <p:cNvPr id="2" name="Rectangle 1"/>
          <p:cNvSpPr/>
          <p:nvPr/>
        </p:nvSpPr>
        <p:spPr>
          <a:xfrm>
            <a:off x="1734583" y="939673"/>
            <a:ext cx="6810839" cy="523220"/>
          </a:xfrm>
          <a:prstGeom prst="rect">
            <a:avLst/>
          </a:prstGeom>
        </p:spPr>
        <p:txBody>
          <a:bodyPr wrap="none">
            <a:spAutoFit/>
          </a:bodyPr>
          <a:lstStyle/>
          <a:p>
            <a:pPr algn="ctr"/>
            <a:r>
              <a:rPr lang="as-IN" sz="2800" b="1" dirty="0"/>
              <a:t>ইউটিপি (</a:t>
            </a:r>
            <a:r>
              <a:rPr lang="en-US" sz="2800" b="1" dirty="0"/>
              <a:t>Unshielded Twisted Pair-UTP):</a:t>
            </a:r>
          </a:p>
        </p:txBody>
      </p:sp>
    </p:spTree>
    <p:extLst>
      <p:ext uri="{BB962C8B-B14F-4D97-AF65-F5344CB8AC3E}">
        <p14:creationId xmlns:p14="http://schemas.microsoft.com/office/powerpoint/2010/main" val="117295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87" y="2130358"/>
            <a:ext cx="12073813" cy="2805255"/>
          </a:xfrm>
          <a:prstGeom prst="rect">
            <a:avLst/>
          </a:prstGeom>
        </p:spPr>
        <p:txBody>
          <a:bodyPr wrap="square">
            <a:spAutoFit/>
          </a:bodyPr>
          <a:lstStyle/>
          <a:p>
            <a:pPr>
              <a:lnSpc>
                <a:spcPct val="150000"/>
              </a:lnSpc>
            </a:pPr>
            <a:r>
              <a:rPr lang="as-IN" sz="2000" dirty="0"/>
              <a:t>আনশিল্ডেড টুইস্টেড পেয়ার ক্যাবলে ডেটাকে নয়েজ থেকে সুরক্ষার জন্য প্রতি জোড়া তার এলুমিনিয়াম ফয়েল ও প্রটেকটিভ কপার শিল্ডিং দ্বারা আবৃত থাকে না।</a:t>
            </a:r>
          </a:p>
          <a:p>
            <a:pPr>
              <a:lnSpc>
                <a:spcPct val="150000"/>
              </a:lnSpc>
            </a:pPr>
            <a:endParaRPr lang="as-IN" sz="2000" dirty="0"/>
          </a:p>
          <a:p>
            <a:pPr>
              <a:lnSpc>
                <a:spcPct val="150000"/>
              </a:lnSpc>
            </a:pPr>
            <a:r>
              <a:rPr lang="as-IN" sz="2000" dirty="0"/>
              <a:t>ব্যান্ডউইথ                 : ১০ </a:t>
            </a:r>
            <a:r>
              <a:rPr lang="en-US" sz="2000" dirty="0"/>
              <a:t>Mbps</a:t>
            </a:r>
          </a:p>
          <a:p>
            <a:pPr>
              <a:lnSpc>
                <a:spcPct val="150000"/>
              </a:lnSpc>
            </a:pPr>
            <a:endParaRPr lang="en-US" sz="2000" dirty="0"/>
          </a:p>
          <a:p>
            <a:pPr>
              <a:lnSpc>
                <a:spcPct val="150000"/>
              </a:lnSpc>
            </a:pPr>
            <a:r>
              <a:rPr lang="as-IN" sz="2000" dirty="0"/>
              <a:t>ট্রান্সমিশন ডিসটেন্স  : ১৫৫ মিটার (রিপিটার ছাড়া)</a:t>
            </a:r>
          </a:p>
        </p:txBody>
      </p:sp>
      <p:sp>
        <p:nvSpPr>
          <p:cNvPr id="2" name="Rectangle 1"/>
          <p:cNvSpPr/>
          <p:nvPr/>
        </p:nvSpPr>
        <p:spPr>
          <a:xfrm>
            <a:off x="1734583" y="939673"/>
            <a:ext cx="6810839" cy="523220"/>
          </a:xfrm>
          <a:prstGeom prst="rect">
            <a:avLst/>
          </a:prstGeom>
        </p:spPr>
        <p:txBody>
          <a:bodyPr wrap="none">
            <a:spAutoFit/>
          </a:bodyPr>
          <a:lstStyle/>
          <a:p>
            <a:pPr algn="ctr"/>
            <a:r>
              <a:rPr lang="as-IN" sz="2800" b="1" dirty="0"/>
              <a:t>ইউটিপি (</a:t>
            </a:r>
            <a:r>
              <a:rPr lang="en-US" sz="2800" b="1" dirty="0"/>
              <a:t>Unshielded Twisted Pair-UTP):</a:t>
            </a:r>
          </a:p>
        </p:txBody>
      </p:sp>
      <p:pic>
        <p:nvPicPr>
          <p:cNvPr id="5" name="Picture 4"/>
          <p:cNvPicPr>
            <a:picLocks noChangeAspect="1"/>
          </p:cNvPicPr>
          <p:nvPr/>
        </p:nvPicPr>
        <p:blipFill>
          <a:blip r:embed="rId3"/>
          <a:stretch>
            <a:fillRect/>
          </a:stretch>
        </p:blipFill>
        <p:spPr>
          <a:xfrm>
            <a:off x="6421405" y="3335413"/>
            <a:ext cx="4411436" cy="2589526"/>
          </a:xfrm>
          <a:prstGeom prst="rect">
            <a:avLst/>
          </a:prstGeom>
        </p:spPr>
      </p:pic>
    </p:spTree>
    <p:extLst>
      <p:ext uri="{BB962C8B-B14F-4D97-AF65-F5344CB8AC3E}">
        <p14:creationId xmlns:p14="http://schemas.microsoft.com/office/powerpoint/2010/main" val="225221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93231175"/>
              </p:ext>
            </p:extLst>
          </p:nvPr>
        </p:nvGraphicFramePr>
        <p:xfrm>
          <a:off x="1343511" y="2211353"/>
          <a:ext cx="9613900" cy="3993503"/>
        </p:xfrm>
        <a:graphic>
          <a:graphicData uri="http://schemas.openxmlformats.org/drawingml/2006/table">
            <a:tbl>
              <a:tblPr/>
              <a:tblGrid>
                <a:gridCol w="4852016"/>
                <a:gridCol w="4761884"/>
              </a:tblGrid>
              <a:tr h="550828">
                <a:tc>
                  <a:txBody>
                    <a:bodyPr/>
                    <a:lstStyle/>
                    <a:p>
                      <a:r>
                        <a:rPr lang="en-US" dirty="0"/>
                        <a:t>UTP</a:t>
                      </a:r>
                    </a:p>
                  </a:txBody>
                  <a:tcPr anchor="ctr">
                    <a:lnL>
                      <a:noFill/>
                    </a:lnL>
                    <a:lnR>
                      <a:noFill/>
                    </a:lnR>
                    <a:lnT>
                      <a:noFill/>
                    </a:lnT>
                    <a:lnB>
                      <a:noFill/>
                    </a:lnB>
                  </a:tcPr>
                </a:tc>
                <a:tc>
                  <a:txBody>
                    <a:bodyPr/>
                    <a:lstStyle/>
                    <a:p>
                      <a:r>
                        <a:rPr lang="en-US" dirty="0"/>
                        <a:t>STP</a:t>
                      </a:r>
                    </a:p>
                  </a:txBody>
                  <a:tcPr anchor="ctr">
                    <a:lnL>
                      <a:noFill/>
                    </a:lnL>
                    <a:lnR>
                      <a:noFill/>
                    </a:lnR>
                    <a:lnT>
                      <a:noFill/>
                    </a:lnT>
                    <a:lnB>
                      <a:noFill/>
                    </a:lnB>
                  </a:tcPr>
                </a:tc>
              </a:tr>
              <a:tr h="963949">
                <a:tc>
                  <a:txBody>
                    <a:bodyPr/>
                    <a:lstStyle/>
                    <a:p>
                      <a:r>
                        <a:rPr lang="as-IN" dirty="0"/>
                        <a:t>১। </a:t>
                      </a:r>
                      <a:r>
                        <a:rPr lang="en-US" dirty="0"/>
                        <a:t>UTP </a:t>
                      </a:r>
                      <a:r>
                        <a:rPr lang="as-IN" dirty="0"/>
                        <a:t>ক্যাবল </a:t>
                      </a:r>
                      <a:r>
                        <a:rPr lang="as-IN" dirty="0" smtClean="0"/>
                        <a:t>কোন</a:t>
                      </a:r>
                      <a:r>
                        <a:rPr lang="en-US" dirty="0" smtClean="0"/>
                        <a:t>ো</a:t>
                      </a:r>
                      <a:r>
                        <a:rPr lang="as-IN" dirty="0" smtClean="0"/>
                        <a:t> </a:t>
                      </a:r>
                      <a:r>
                        <a:rPr lang="as-IN" dirty="0"/>
                        <a:t>অতিরিক্ত শিল্ডিং বা আবরন থাকে না। </a:t>
                      </a:r>
                    </a:p>
                  </a:txBody>
                  <a:tcPr anchor="ctr">
                    <a:lnL>
                      <a:noFill/>
                    </a:lnL>
                    <a:lnR>
                      <a:noFill/>
                    </a:lnR>
                    <a:lnT>
                      <a:noFill/>
                    </a:lnT>
                    <a:lnB>
                      <a:noFill/>
                    </a:lnB>
                  </a:tcPr>
                </a:tc>
                <a:tc>
                  <a:txBody>
                    <a:bodyPr/>
                    <a:lstStyle/>
                    <a:p>
                      <a:r>
                        <a:rPr lang="as-IN" dirty="0"/>
                        <a:t>১। </a:t>
                      </a:r>
                      <a:r>
                        <a:rPr lang="en-US" dirty="0"/>
                        <a:t>STP </a:t>
                      </a:r>
                      <a:r>
                        <a:rPr lang="as-IN" dirty="0"/>
                        <a:t>ক্যাবলের </a:t>
                      </a:r>
                      <a:r>
                        <a:rPr lang="as-IN" dirty="0" smtClean="0"/>
                        <a:t>প্রতি</a:t>
                      </a:r>
                      <a:r>
                        <a:rPr lang="en-US" baseline="0" dirty="0" smtClean="0"/>
                        <a:t> </a:t>
                      </a:r>
                      <a:r>
                        <a:rPr lang="as-IN" dirty="0" smtClean="0"/>
                        <a:t>জোড়া </a:t>
                      </a:r>
                      <a:r>
                        <a:rPr lang="as-IN" dirty="0"/>
                        <a:t>তার একটি করে শক্ত শিল্ড বা আবরনের ভেতরে থাকে।</a:t>
                      </a:r>
                    </a:p>
                  </a:txBody>
                  <a:tcPr anchor="ctr">
                    <a:lnL>
                      <a:noFill/>
                    </a:lnL>
                    <a:lnR>
                      <a:noFill/>
                    </a:lnR>
                    <a:lnT>
                      <a:noFill/>
                    </a:lnT>
                    <a:lnB>
                      <a:noFill/>
                    </a:lnB>
                  </a:tcPr>
                </a:tc>
              </a:tr>
              <a:tr h="550828">
                <a:tc>
                  <a:txBody>
                    <a:bodyPr/>
                    <a:lstStyle/>
                    <a:p>
                      <a:r>
                        <a:rPr lang="as-IN" dirty="0"/>
                        <a:t>২। </a:t>
                      </a:r>
                      <a:r>
                        <a:rPr lang="en-US" dirty="0"/>
                        <a:t>UTP </a:t>
                      </a:r>
                      <a:r>
                        <a:rPr lang="as-IN" dirty="0"/>
                        <a:t>তেমন সুরক্ষিত না। </a:t>
                      </a:r>
                    </a:p>
                  </a:txBody>
                  <a:tcPr anchor="ctr">
                    <a:lnL>
                      <a:noFill/>
                    </a:lnL>
                    <a:lnR>
                      <a:noFill/>
                    </a:lnR>
                    <a:lnT>
                      <a:noFill/>
                    </a:lnT>
                    <a:lnB>
                      <a:noFill/>
                    </a:lnB>
                  </a:tcPr>
                </a:tc>
                <a:tc>
                  <a:txBody>
                    <a:bodyPr/>
                    <a:lstStyle/>
                    <a:p>
                      <a:r>
                        <a:rPr lang="as-IN" dirty="0"/>
                        <a:t>২। </a:t>
                      </a:r>
                      <a:r>
                        <a:rPr lang="en-US" dirty="0"/>
                        <a:t>STP </a:t>
                      </a:r>
                      <a:r>
                        <a:rPr lang="as-IN" dirty="0"/>
                        <a:t>শক্ত ও অনেক সুরক্ষিত। </a:t>
                      </a:r>
                    </a:p>
                  </a:txBody>
                  <a:tcPr anchor="ctr">
                    <a:lnL>
                      <a:noFill/>
                    </a:lnL>
                    <a:lnR>
                      <a:noFill/>
                    </a:lnR>
                    <a:lnT>
                      <a:noFill/>
                    </a:lnT>
                    <a:lnB>
                      <a:noFill/>
                    </a:lnB>
                  </a:tcPr>
                </a:tc>
              </a:tr>
              <a:tr h="963949">
                <a:tc>
                  <a:txBody>
                    <a:bodyPr/>
                    <a:lstStyle/>
                    <a:p>
                      <a:r>
                        <a:rPr lang="as-IN" dirty="0"/>
                        <a:t>৩। </a:t>
                      </a:r>
                      <a:r>
                        <a:rPr lang="en-US" dirty="0"/>
                        <a:t>UTP </a:t>
                      </a:r>
                      <a:r>
                        <a:rPr lang="as-IN" dirty="0"/>
                        <a:t>ক্যাবলের </a:t>
                      </a:r>
                      <a:r>
                        <a:rPr lang="as-IN" dirty="0" smtClean="0"/>
                        <a:t>ব্যান্ড </a:t>
                      </a:r>
                      <a:r>
                        <a:rPr lang="as-IN" dirty="0"/>
                        <a:t>উইডথ সাধারনত 10</a:t>
                      </a:r>
                      <a:r>
                        <a:rPr lang="en-US" dirty="0"/>
                        <a:t>Mbps</a:t>
                      </a:r>
                    </a:p>
                  </a:txBody>
                  <a:tcPr anchor="ctr">
                    <a:lnL>
                      <a:noFill/>
                    </a:lnL>
                    <a:lnR>
                      <a:noFill/>
                    </a:lnR>
                    <a:lnT>
                      <a:noFill/>
                    </a:lnT>
                    <a:lnB>
                      <a:noFill/>
                    </a:lnB>
                  </a:tcPr>
                </a:tc>
                <a:tc>
                  <a:txBody>
                    <a:bodyPr/>
                    <a:lstStyle/>
                    <a:p>
                      <a:r>
                        <a:rPr lang="as-IN"/>
                        <a:t>৩। </a:t>
                      </a:r>
                      <a:r>
                        <a:rPr lang="en-US"/>
                        <a:t>STP </a:t>
                      </a:r>
                      <a:r>
                        <a:rPr lang="as-IN"/>
                        <a:t>ক্যাবলের ব্যান্ড উইডথ সাধারনত 16</a:t>
                      </a:r>
                      <a:r>
                        <a:rPr lang="en-US"/>
                        <a:t>Mbps </a:t>
                      </a:r>
                    </a:p>
                  </a:txBody>
                  <a:tcPr anchor="ctr">
                    <a:lnL>
                      <a:noFill/>
                    </a:lnL>
                    <a:lnR>
                      <a:noFill/>
                    </a:lnR>
                    <a:lnT>
                      <a:noFill/>
                    </a:lnT>
                    <a:lnB>
                      <a:noFill/>
                    </a:lnB>
                  </a:tcPr>
                </a:tc>
              </a:tr>
              <a:tr h="963949">
                <a:tc>
                  <a:txBody>
                    <a:bodyPr/>
                    <a:lstStyle/>
                    <a:p>
                      <a:r>
                        <a:rPr lang="as-IN" dirty="0"/>
                        <a:t>৪।এতে </a:t>
                      </a:r>
                      <a:r>
                        <a:rPr lang="as-IN" dirty="0" smtClean="0"/>
                        <a:t>ইলেকট্রোম্যাগনেটিক</a:t>
                      </a:r>
                      <a:r>
                        <a:rPr lang="en-US" baseline="0" dirty="0" smtClean="0"/>
                        <a:t> </a:t>
                      </a:r>
                      <a:r>
                        <a:rPr lang="as-IN" dirty="0" smtClean="0"/>
                        <a:t> </a:t>
                      </a:r>
                      <a:r>
                        <a:rPr lang="as-IN" dirty="0"/>
                        <a:t>ইন্টারফারেন্স প্রভাব খুব বেশি।</a:t>
                      </a:r>
                    </a:p>
                  </a:txBody>
                  <a:tcPr anchor="ctr">
                    <a:lnL>
                      <a:noFill/>
                    </a:lnL>
                    <a:lnR>
                      <a:noFill/>
                    </a:lnR>
                    <a:lnT>
                      <a:noFill/>
                    </a:lnT>
                    <a:lnB>
                      <a:noFill/>
                    </a:lnB>
                  </a:tcPr>
                </a:tc>
                <a:tc>
                  <a:txBody>
                    <a:bodyPr/>
                    <a:lstStyle/>
                    <a:p>
                      <a:r>
                        <a:rPr lang="as-IN" dirty="0"/>
                        <a:t>৪। এর বড় সুবিধা </a:t>
                      </a:r>
                      <a:r>
                        <a:rPr lang="as-IN" dirty="0" smtClean="0"/>
                        <a:t>হল</a:t>
                      </a:r>
                      <a:r>
                        <a:rPr lang="en-US" dirty="0" smtClean="0"/>
                        <a:t>ো</a:t>
                      </a:r>
                      <a:r>
                        <a:rPr lang="as-IN" dirty="0" smtClean="0"/>
                        <a:t> </a:t>
                      </a:r>
                      <a:r>
                        <a:rPr lang="as-IN" dirty="0"/>
                        <a:t>ইলেকট্রোম্যাগনেটিক ইন্টারফারেন্স প্রভাব হ্রাস পায়। </a:t>
                      </a:r>
                    </a:p>
                  </a:txBody>
                  <a:tcPr anchor="ctr">
                    <a:lnL>
                      <a:noFill/>
                    </a:lnL>
                    <a:lnR>
                      <a:noFill/>
                    </a:lnR>
                    <a:lnT>
                      <a:noFill/>
                    </a:lnT>
                    <a:lnB>
                      <a:noFill/>
                    </a:lnB>
                  </a:tcPr>
                </a:tc>
              </a:tr>
            </a:tbl>
          </a:graphicData>
        </a:graphic>
      </p:graphicFrame>
      <p:sp>
        <p:nvSpPr>
          <p:cNvPr id="3" name="Rectangle 2"/>
          <p:cNvSpPr/>
          <p:nvPr/>
        </p:nvSpPr>
        <p:spPr>
          <a:xfrm>
            <a:off x="3539673" y="939672"/>
            <a:ext cx="4103559" cy="584775"/>
          </a:xfrm>
          <a:prstGeom prst="rect">
            <a:avLst/>
          </a:prstGeom>
        </p:spPr>
        <p:txBody>
          <a:bodyPr wrap="none">
            <a:spAutoFit/>
          </a:bodyPr>
          <a:lstStyle/>
          <a:p>
            <a:r>
              <a:rPr lang="en-US" sz="3200" dirty="0" smtClean="0"/>
              <a:t>UTP ও STP </a:t>
            </a:r>
            <a:r>
              <a:rPr lang="en-US" sz="3200" dirty="0" err="1" smtClean="0"/>
              <a:t>এর</a:t>
            </a:r>
            <a:r>
              <a:rPr lang="en-US" sz="3200" dirty="0" smtClean="0"/>
              <a:t> </a:t>
            </a:r>
            <a:r>
              <a:rPr lang="en-US" sz="3200" dirty="0" err="1" smtClean="0"/>
              <a:t>পার্থক্য</a:t>
            </a:r>
            <a:endParaRPr lang="en-US" sz="3200" dirty="0"/>
          </a:p>
        </p:txBody>
      </p:sp>
    </p:spTree>
    <p:extLst>
      <p:ext uri="{BB962C8B-B14F-4D97-AF65-F5344CB8AC3E}">
        <p14:creationId xmlns:p14="http://schemas.microsoft.com/office/powerpoint/2010/main" val="28333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513" y="2789403"/>
            <a:ext cx="9063135" cy="2805320"/>
          </a:xfrm>
          <a:prstGeom prst="rect">
            <a:avLst/>
          </a:prstGeom>
        </p:spPr>
        <p:txBody>
          <a:bodyPr wrap="square">
            <a:spAutoFit/>
          </a:bodyPr>
          <a:lstStyle/>
          <a:p>
            <a:pPr>
              <a:lnSpc>
                <a:spcPct val="150000"/>
              </a:lnSpc>
            </a:pPr>
            <a:r>
              <a:rPr lang="as-IN" sz="2000" dirty="0" smtClean="0"/>
              <a:t>১</a:t>
            </a:r>
            <a:r>
              <a:rPr lang="as-IN" sz="2000" dirty="0"/>
              <a:t>. কম দূরত্বে যোগাযোগের ক্ষেত্রে ব্যাপক ভাবে ব্যবহৃত হয়। </a:t>
            </a:r>
          </a:p>
          <a:p>
            <a:pPr>
              <a:lnSpc>
                <a:spcPct val="150000"/>
              </a:lnSpc>
            </a:pPr>
            <a:r>
              <a:rPr lang="as-IN" sz="2000" dirty="0"/>
              <a:t>২. টেলিফোন লাইনে সর্বপ্রথম টুইস্টেড পেয়ার ক্যাবল ব্যবহৃত হয়। </a:t>
            </a:r>
          </a:p>
          <a:p>
            <a:pPr>
              <a:lnSpc>
                <a:spcPct val="150000"/>
              </a:lnSpc>
            </a:pPr>
            <a:r>
              <a:rPr lang="as-IN" sz="2000" dirty="0"/>
              <a:t>৩. অন্যান্য ক্যাবলের চেয়ে দামে সস্তা। </a:t>
            </a:r>
          </a:p>
          <a:p>
            <a:pPr>
              <a:lnSpc>
                <a:spcPct val="150000"/>
              </a:lnSpc>
            </a:pPr>
            <a:r>
              <a:rPr lang="as-IN" sz="2000" dirty="0"/>
              <a:t>৪. সহজে স্থাপন করা যায়। </a:t>
            </a:r>
            <a:endParaRPr lang="en-US" sz="2000" dirty="0" smtClean="0"/>
          </a:p>
          <a:p>
            <a:pPr>
              <a:lnSpc>
                <a:spcPct val="150000"/>
              </a:lnSpc>
            </a:pPr>
            <a:r>
              <a:rPr lang="en-US" sz="2000" dirty="0" smtClean="0"/>
              <a:t>৫.</a:t>
            </a:r>
            <a:r>
              <a:rPr lang="as-IN" sz="2000" dirty="0"/>
              <a:t> অ্যানালগ এবং ডিজিটাল উভয় ডেটা ট্রান্সমিশনে এ ক্যাবল ব্যবহৃত হয়।</a:t>
            </a:r>
          </a:p>
          <a:p>
            <a:pPr>
              <a:lnSpc>
                <a:spcPct val="150000"/>
              </a:lnSpc>
            </a:pPr>
            <a:endParaRPr lang="as-IN" sz="2000" dirty="0"/>
          </a:p>
        </p:txBody>
      </p:sp>
      <p:sp>
        <p:nvSpPr>
          <p:cNvPr id="3" name="Rectangle 2"/>
          <p:cNvSpPr/>
          <p:nvPr/>
        </p:nvSpPr>
        <p:spPr>
          <a:xfrm>
            <a:off x="2591768" y="976995"/>
            <a:ext cx="6429965" cy="523220"/>
          </a:xfrm>
          <a:prstGeom prst="rect">
            <a:avLst/>
          </a:prstGeom>
        </p:spPr>
        <p:txBody>
          <a:bodyPr wrap="none">
            <a:spAutoFit/>
          </a:bodyPr>
          <a:lstStyle/>
          <a:p>
            <a:r>
              <a:rPr lang="as-IN" sz="2800" b="1" dirty="0"/>
              <a:t>টুইস্টেড পেয়ার ক্যাবলের </a:t>
            </a:r>
            <a:r>
              <a:rPr lang="as-IN" sz="2800" b="1" dirty="0" smtClean="0"/>
              <a:t>সুবিধাসমূহ</a:t>
            </a:r>
            <a:endParaRPr lang="as-IN" sz="2800" b="1" dirty="0"/>
          </a:p>
        </p:txBody>
      </p:sp>
    </p:spTree>
    <p:extLst>
      <p:ext uri="{BB962C8B-B14F-4D97-AF65-F5344CB8AC3E}">
        <p14:creationId xmlns:p14="http://schemas.microsoft.com/office/powerpoint/2010/main" val="381935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404" y="541016"/>
            <a:ext cx="8144134" cy="1373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dirty="0" err="1" smtClean="0"/>
              <a:t>শিক্ষক</a:t>
            </a:r>
            <a:r>
              <a:rPr lang="en-US" dirty="0" smtClean="0"/>
              <a:t> </a:t>
            </a:r>
            <a:r>
              <a:rPr lang="en-US" dirty="0" err="1" smtClean="0"/>
              <a:t>পরিচিতি</a:t>
            </a:r>
            <a:endParaRPr lang="en-US" dirty="0"/>
          </a:p>
        </p:txBody>
      </p:sp>
      <p:sp>
        <p:nvSpPr>
          <p:cNvPr id="6" name="Subtitle 2"/>
          <p:cNvSpPr txBox="1">
            <a:spLocks/>
          </p:cNvSpPr>
          <p:nvPr/>
        </p:nvSpPr>
        <p:spPr>
          <a:xfrm>
            <a:off x="529613" y="4955861"/>
            <a:ext cx="9788624" cy="1117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None/>
            </a:pPr>
            <a:r>
              <a:rPr lang="en-US" dirty="0" err="1" smtClean="0">
                <a:latin typeface="NikoshBAN" pitchFamily="2" charset="0"/>
                <a:cs typeface="NikoshBAN" pitchFamily="2" charset="0"/>
              </a:rPr>
              <a:t>রেহেনা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আক্তার</a:t>
            </a:r>
            <a:endParaRPr lang="en-US" dirty="0">
              <a:latin typeface="NikoshBAN" pitchFamily="2" charset="0"/>
              <a:cs typeface="NikoshBAN" pitchFamily="2" charset="0"/>
            </a:endParaRPr>
          </a:p>
          <a:p>
            <a:pPr marL="0" indent="0" algn="ctr">
              <a:spcBef>
                <a:spcPts val="0"/>
              </a:spcBef>
              <a:buNone/>
            </a:pPr>
            <a:r>
              <a:rPr lang="en-US" dirty="0" err="1" smtClean="0">
                <a:latin typeface="NikoshBAN" pitchFamily="2" charset="0"/>
                <a:cs typeface="NikoshBAN" pitchFamily="2" charset="0"/>
              </a:rPr>
              <a:t>প্রভাষক</a:t>
            </a:r>
            <a:endParaRPr lang="en-US" dirty="0" smtClean="0">
              <a:latin typeface="NikoshBAN" pitchFamily="2" charset="0"/>
              <a:cs typeface="NikoshBAN" pitchFamily="2" charset="0"/>
            </a:endParaRPr>
          </a:p>
          <a:p>
            <a:pPr marL="0" indent="0" algn="ctr">
              <a:lnSpc>
                <a:spcPct val="150000"/>
              </a:lnSpc>
              <a:spcBef>
                <a:spcPts val="0"/>
              </a:spcBef>
              <a:buNone/>
            </a:pPr>
            <a:r>
              <a:rPr lang="en-US" dirty="0">
                <a:latin typeface="NikoshBAN" pitchFamily="2" charset="0"/>
                <a:cs typeface="NikoshBAN" pitchFamily="2" charset="0"/>
              </a:rPr>
              <a:t>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তথ্য</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যোগাযোগ</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প্রযুক্তি</a:t>
            </a:r>
            <a:endParaRPr lang="en-US" dirty="0" smtClean="0">
              <a:latin typeface="NikoshBAN" pitchFamily="2" charset="0"/>
              <a:cs typeface="NikoshBAN" pitchFamily="2" charset="0"/>
            </a:endParaRPr>
          </a:p>
          <a:p>
            <a:pPr marL="0" indent="0" algn="ctr">
              <a:lnSpc>
                <a:spcPct val="150000"/>
              </a:lnSpc>
              <a:spcBef>
                <a:spcPts val="0"/>
              </a:spcBef>
              <a:buNone/>
            </a:pPr>
            <a:r>
              <a:rPr lang="bn-IN" dirty="0" smtClean="0">
                <a:latin typeface="SutonnyMJ"/>
              </a:rPr>
              <a:t> </a:t>
            </a:r>
            <a:r>
              <a:rPr lang="en-US" dirty="0" err="1" smtClean="0">
                <a:latin typeface="SutonnyMJ"/>
              </a:rPr>
              <a:t>আবেদা</a:t>
            </a:r>
            <a:r>
              <a:rPr lang="en-US" dirty="0" smtClean="0">
                <a:latin typeface="SutonnyMJ"/>
              </a:rPr>
              <a:t> </a:t>
            </a:r>
            <a:r>
              <a:rPr lang="en-US" dirty="0" err="1" smtClean="0">
                <a:latin typeface="SutonnyMJ"/>
              </a:rPr>
              <a:t>খানম</a:t>
            </a:r>
            <a:r>
              <a:rPr lang="en-US" dirty="0" smtClean="0">
                <a:latin typeface="SutonnyMJ"/>
              </a:rPr>
              <a:t> </a:t>
            </a:r>
            <a:r>
              <a:rPr lang="en-US" dirty="0" err="1" smtClean="0">
                <a:latin typeface="SutonnyMJ"/>
              </a:rPr>
              <a:t>গার্লস</a:t>
            </a:r>
            <a:r>
              <a:rPr lang="en-US" dirty="0" smtClean="0">
                <a:latin typeface="SutonnyMJ"/>
              </a:rPr>
              <a:t>  </a:t>
            </a:r>
            <a:r>
              <a:rPr lang="en-US" dirty="0" err="1" smtClean="0">
                <a:latin typeface="SutonnyMJ"/>
              </a:rPr>
              <a:t>হাই</a:t>
            </a:r>
            <a:r>
              <a:rPr lang="en-US" dirty="0" smtClean="0">
                <a:latin typeface="SutonnyMJ"/>
              </a:rPr>
              <a:t> </a:t>
            </a:r>
            <a:r>
              <a:rPr lang="en-US" dirty="0" err="1" smtClean="0">
                <a:latin typeface="SutonnyMJ"/>
              </a:rPr>
              <a:t>স্কুল</a:t>
            </a:r>
            <a:r>
              <a:rPr lang="en-US" dirty="0" smtClean="0">
                <a:latin typeface="SutonnyMJ"/>
              </a:rPr>
              <a:t> </a:t>
            </a:r>
            <a:r>
              <a:rPr lang="en-US" dirty="0" err="1" smtClean="0">
                <a:latin typeface="SutonnyMJ"/>
              </a:rPr>
              <a:t>এন্ড</a:t>
            </a:r>
            <a:r>
              <a:rPr lang="en-US" dirty="0" smtClean="0">
                <a:latin typeface="SutonnyMJ"/>
              </a:rPr>
              <a:t> </a:t>
            </a:r>
            <a:r>
              <a:rPr lang="en-US" dirty="0" err="1" smtClean="0">
                <a:latin typeface="SutonnyMJ"/>
              </a:rPr>
              <a:t>কলেজ,করটিয়া,টাঙ্গাইল</a:t>
            </a:r>
            <a:r>
              <a:rPr lang="en-US" dirty="0" smtClean="0">
                <a:latin typeface="SutonnyMJ"/>
              </a:rPr>
              <a:t> </a:t>
            </a:r>
            <a:endParaRPr lang="bn-BD"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27" y="2206149"/>
            <a:ext cx="3014022" cy="3016493"/>
          </a:xfrm>
          <a:prstGeom prst="ellipse">
            <a:avLst/>
          </a:prstGeom>
          <a:ln w="63500"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072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9035" y="3047820"/>
            <a:ext cx="9641634" cy="1938992"/>
          </a:xfrm>
          <a:prstGeom prst="rect">
            <a:avLst/>
          </a:prstGeom>
        </p:spPr>
        <p:txBody>
          <a:bodyPr wrap="square">
            <a:spAutoFit/>
          </a:bodyPr>
          <a:lstStyle/>
          <a:p>
            <a:r>
              <a:rPr lang="as-IN" sz="2000" dirty="0"/>
              <a:t>১। এ ধরনের ক্যাবল ব্যবহার করে ১০০ মিটারের বেশি দূরত্বে ডেটা প্রেরণ করা কষ্টকর।</a:t>
            </a:r>
          </a:p>
          <a:p>
            <a:endParaRPr lang="as-IN" sz="2000" dirty="0"/>
          </a:p>
          <a:p>
            <a:r>
              <a:rPr lang="as-IN" sz="2000" dirty="0"/>
              <a:t>২।  ট্রান্সমিশন লস অনেক বেশি হয়ে থাকে।</a:t>
            </a:r>
          </a:p>
          <a:p>
            <a:endParaRPr lang="as-IN" sz="2000" dirty="0"/>
          </a:p>
          <a:p>
            <a:r>
              <a:rPr lang="as-IN" sz="2000" dirty="0"/>
              <a:t>৩। তারের  দৈর্ঘ্য বৃদ্ধির সাথে ডেটা স্থানান্তরের হার হ্রাস পায়</a:t>
            </a:r>
            <a:r>
              <a:rPr lang="as-IN" sz="2000" dirty="0" smtClean="0"/>
              <a:t>।</a:t>
            </a:r>
            <a:endParaRPr lang="en-US" sz="2000" dirty="0" smtClean="0"/>
          </a:p>
          <a:p>
            <a:endParaRPr lang="as-IN" sz="2000" dirty="0"/>
          </a:p>
        </p:txBody>
      </p:sp>
      <p:sp>
        <p:nvSpPr>
          <p:cNvPr id="3" name="Rectangle 2"/>
          <p:cNvSpPr/>
          <p:nvPr/>
        </p:nvSpPr>
        <p:spPr>
          <a:xfrm>
            <a:off x="2591768" y="976995"/>
            <a:ext cx="5897768" cy="523220"/>
          </a:xfrm>
          <a:prstGeom prst="rect">
            <a:avLst/>
          </a:prstGeom>
        </p:spPr>
        <p:txBody>
          <a:bodyPr wrap="none">
            <a:spAutoFit/>
          </a:bodyPr>
          <a:lstStyle/>
          <a:p>
            <a:r>
              <a:rPr lang="as-IN" sz="2800" b="1" dirty="0"/>
              <a:t>টুইস্টেড পেয়ার ক্যাবলের </a:t>
            </a:r>
            <a:r>
              <a:rPr lang="as-IN" sz="2800" b="1" dirty="0" smtClean="0"/>
              <a:t>অসুবিধা</a:t>
            </a:r>
            <a:endParaRPr lang="as-IN" sz="2800" b="1" dirty="0"/>
          </a:p>
        </p:txBody>
      </p:sp>
    </p:spTree>
    <p:extLst>
      <p:ext uri="{BB962C8B-B14F-4D97-AF65-F5344CB8AC3E}">
        <p14:creationId xmlns:p14="http://schemas.microsoft.com/office/powerpoint/2010/main" val="255486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9035" y="3047820"/>
            <a:ext cx="9641634" cy="2459071"/>
          </a:xfrm>
          <a:prstGeom prst="rect">
            <a:avLst/>
          </a:prstGeom>
        </p:spPr>
        <p:txBody>
          <a:bodyPr wrap="square">
            <a:spAutoFit/>
          </a:bodyPr>
          <a:lstStyle/>
          <a:p>
            <a:pPr>
              <a:lnSpc>
                <a:spcPct val="200000"/>
              </a:lnSpc>
            </a:pPr>
            <a:r>
              <a:rPr lang="as-IN" sz="2000" dirty="0" smtClean="0"/>
              <a:t>১</a:t>
            </a:r>
            <a:r>
              <a:rPr lang="as-IN" sz="2000" dirty="0"/>
              <a:t>. লোকাল এরিয়া নেটওয়ার্ক বা </a:t>
            </a:r>
            <a:r>
              <a:rPr lang="en-US" sz="2000" dirty="0"/>
              <a:t>LAN </a:t>
            </a:r>
            <a:r>
              <a:rPr lang="as-IN" sz="2000" dirty="0"/>
              <a:t>এর ক্ষেত্রে অধিক ব্যবহৃত হয় </a:t>
            </a:r>
            <a:r>
              <a:rPr lang="as-IN" sz="2000" dirty="0" smtClean="0"/>
              <a:t>। </a:t>
            </a:r>
            <a:endParaRPr lang="as-IN" sz="2000" dirty="0"/>
          </a:p>
          <a:p>
            <a:pPr>
              <a:lnSpc>
                <a:spcPct val="200000"/>
              </a:lnSpc>
            </a:pPr>
            <a:r>
              <a:rPr lang="as-IN" sz="2000" dirty="0"/>
              <a:t>২. সকল ধরনের টেলিফোন নেটওয়ার্ক। </a:t>
            </a:r>
          </a:p>
          <a:p>
            <a:pPr>
              <a:lnSpc>
                <a:spcPct val="200000"/>
              </a:lnSpc>
            </a:pPr>
            <a:r>
              <a:rPr lang="as-IN" sz="2000" dirty="0"/>
              <a:t>৩. বাসাবাড়িতে ব্রডব্যান্ড ইন্টারনেট কানেকশন লাইন দিতে। </a:t>
            </a:r>
          </a:p>
          <a:p>
            <a:pPr>
              <a:lnSpc>
                <a:spcPct val="200000"/>
              </a:lnSpc>
            </a:pPr>
            <a:endParaRPr lang="as-IN" sz="2000" dirty="0"/>
          </a:p>
        </p:txBody>
      </p:sp>
      <p:sp>
        <p:nvSpPr>
          <p:cNvPr id="3" name="Rectangle 2"/>
          <p:cNvSpPr/>
          <p:nvPr/>
        </p:nvSpPr>
        <p:spPr>
          <a:xfrm>
            <a:off x="2591768" y="976995"/>
            <a:ext cx="5745484" cy="523220"/>
          </a:xfrm>
          <a:prstGeom prst="rect">
            <a:avLst/>
          </a:prstGeom>
        </p:spPr>
        <p:txBody>
          <a:bodyPr wrap="none">
            <a:spAutoFit/>
          </a:bodyPr>
          <a:lstStyle/>
          <a:p>
            <a:r>
              <a:rPr lang="as-IN" sz="2800" b="1" dirty="0"/>
              <a:t>টুইস্টেড পেয়ার ক্যাবলের ব্যবহার</a:t>
            </a:r>
          </a:p>
        </p:txBody>
      </p:sp>
    </p:spTree>
    <p:extLst>
      <p:ext uri="{BB962C8B-B14F-4D97-AF65-F5344CB8AC3E}">
        <p14:creationId xmlns:p14="http://schemas.microsoft.com/office/powerpoint/2010/main" val="40769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6052" y="2521047"/>
            <a:ext cx="9641634" cy="3266985"/>
          </a:xfrm>
          <a:prstGeom prst="rect">
            <a:avLst/>
          </a:prstGeom>
        </p:spPr>
        <p:txBody>
          <a:bodyPr wrap="square">
            <a:spAutoFit/>
          </a:bodyPr>
          <a:lstStyle/>
          <a:p>
            <a:pPr>
              <a:lnSpc>
                <a:spcPct val="150000"/>
              </a:lnSpc>
            </a:pPr>
            <a:r>
              <a:rPr lang="as-IN" sz="2000" dirty="0"/>
              <a:t/>
            </a:r>
            <a:br>
              <a:rPr lang="as-IN" sz="2000" dirty="0"/>
            </a:br>
            <a:r>
              <a:rPr lang="as-IN" sz="2000" dirty="0"/>
              <a:t>ক) কম দূরত্বে </a:t>
            </a:r>
            <a:r>
              <a:rPr lang="en-US" sz="2000" dirty="0" err="1" smtClean="0"/>
              <a:t>যোগাযোগ</a:t>
            </a:r>
            <a:r>
              <a:rPr lang="en-US" sz="2000" dirty="0" smtClean="0"/>
              <a:t> </a:t>
            </a:r>
            <a:r>
              <a:rPr lang="as-IN" sz="2000" dirty="0"/>
              <a:t>স্থাপনে </a:t>
            </a:r>
            <a:r>
              <a:rPr lang="en-US" sz="2000" dirty="0" smtClean="0"/>
              <a:t> </a:t>
            </a:r>
            <a:r>
              <a:rPr lang="en-US" sz="2000" dirty="0" err="1" smtClean="0"/>
              <a:t>এই</a:t>
            </a:r>
            <a:r>
              <a:rPr lang="en-US" sz="2000" dirty="0" smtClean="0"/>
              <a:t> </a:t>
            </a:r>
            <a:r>
              <a:rPr lang="as-IN" sz="2000" dirty="0" smtClean="0"/>
              <a:t>ক্যাবল </a:t>
            </a:r>
            <a:r>
              <a:rPr lang="as-IN" sz="2000" dirty="0"/>
              <a:t>ব্যবহৃত হয়।</a:t>
            </a:r>
            <a:br>
              <a:rPr lang="as-IN" sz="2000" dirty="0"/>
            </a:br>
            <a:r>
              <a:rPr lang="as-IN" sz="2000" dirty="0"/>
              <a:t>খ) সহজে স্থাপন করা যায়।</a:t>
            </a:r>
            <a:br>
              <a:rPr lang="as-IN" sz="2000" dirty="0"/>
            </a:br>
            <a:r>
              <a:rPr lang="as-IN" sz="2000" dirty="0"/>
              <a:t>গ) অ্যানালগ ও ডিজিটাল উভয় ডেটা প্রেরন করে।</a:t>
            </a:r>
            <a:br>
              <a:rPr lang="as-IN" sz="2000" dirty="0"/>
            </a:br>
            <a:r>
              <a:rPr lang="as-IN" sz="2000" dirty="0"/>
              <a:t>ঘ) এতে রিপিটারের </a:t>
            </a:r>
            <a:r>
              <a:rPr lang="as-IN" sz="2000" dirty="0" smtClean="0"/>
              <a:t>প্রয়</a:t>
            </a:r>
            <a:r>
              <a:rPr lang="en-US" sz="2000" dirty="0" smtClean="0"/>
              <a:t>ো</a:t>
            </a:r>
            <a:r>
              <a:rPr lang="as-IN" sz="2000" dirty="0" smtClean="0"/>
              <a:t>জন </a:t>
            </a:r>
            <a:r>
              <a:rPr lang="as-IN" sz="2000" dirty="0"/>
              <a:t>হয়।</a:t>
            </a:r>
            <a:br>
              <a:rPr lang="as-IN" sz="2000" dirty="0"/>
            </a:br>
            <a:r>
              <a:rPr lang="as-IN" sz="2000" dirty="0"/>
              <a:t>ঙ) নয়েজ সিগন্যাল দ্বারা প্রভাবিত হয়।</a:t>
            </a:r>
            <a:br>
              <a:rPr lang="as-IN" sz="2000" dirty="0"/>
            </a:br>
            <a:endParaRPr lang="as-IN" sz="2000" dirty="0"/>
          </a:p>
        </p:txBody>
      </p:sp>
      <p:sp>
        <p:nvSpPr>
          <p:cNvPr id="3" name="Rectangle 2"/>
          <p:cNvSpPr/>
          <p:nvPr/>
        </p:nvSpPr>
        <p:spPr>
          <a:xfrm>
            <a:off x="2591768" y="976995"/>
            <a:ext cx="5844870" cy="954107"/>
          </a:xfrm>
          <a:prstGeom prst="rect">
            <a:avLst/>
          </a:prstGeom>
        </p:spPr>
        <p:txBody>
          <a:bodyPr wrap="none">
            <a:spAutoFit/>
          </a:bodyPr>
          <a:lstStyle/>
          <a:p>
            <a:r>
              <a:rPr lang="as-IN" sz="2800" b="1" dirty="0"/>
              <a:t>টুইস্টেড পেয়ার ক্যাবলের বৈশিষ্ট্য </a:t>
            </a:r>
          </a:p>
          <a:p>
            <a:endParaRPr lang="as-IN" sz="2800" b="1" dirty="0"/>
          </a:p>
        </p:txBody>
      </p:sp>
    </p:spTree>
    <p:extLst>
      <p:ext uri="{BB962C8B-B14F-4D97-AF65-F5344CB8AC3E}">
        <p14:creationId xmlns:p14="http://schemas.microsoft.com/office/powerpoint/2010/main" val="18184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191" y="2113542"/>
            <a:ext cx="10635478" cy="5324535"/>
          </a:xfrm>
          <a:prstGeom prst="rect">
            <a:avLst/>
          </a:prstGeom>
        </p:spPr>
        <p:txBody>
          <a:bodyPr wrap="square">
            <a:spAutoFit/>
          </a:bodyPr>
          <a:lstStyle/>
          <a:p>
            <a:pPr>
              <a:lnSpc>
                <a:spcPct val="150000"/>
              </a:lnSpc>
            </a:pPr>
            <a:r>
              <a:rPr lang="as-IN" sz="2000" dirty="0" smtClean="0"/>
              <a:t>দুটি </a:t>
            </a:r>
            <a:r>
              <a:rPr lang="as-IN" sz="2000" dirty="0"/>
              <a:t>তড়িৎ পরিবাহী ও দুটি তড়িৎ অপরিবাহী স্তরের সাহায্যে কো-এক্সিয়াল ক্যাবল তৈরি করা হয়। এই ক্যাবলে দুটি তড়িৎ পরিবাহী স্তর একই অক্ষ বরাবর থাকে বলে একে কো-এক্সিয়াল ক্যাবল বলা হয়। ভেতরের তড়িৎ পরিবাহী তারটি কপার ওয়্যার যার মধ্য দিয়ে তড়িৎ সিগন্যাল প্রবাহিত হয়। ভেতরের পরিবাহী ও বাইরের পরিবাহী তারকে পৃথক রাখার জন্য এদের মাঝখানে অন্তরক পদার্থ হিসেবে ফোমের ইন্সুলেশন ব্যবহার করা হয় এবং বাইরের পরিবাহী তারকে প্লাস্টিকের জ্যাকেট দ্বারা </a:t>
            </a:r>
            <a:r>
              <a:rPr lang="en-US" sz="2000" dirty="0" err="1" smtClean="0"/>
              <a:t>ঢেকে</a:t>
            </a:r>
            <a:r>
              <a:rPr lang="en-US" sz="2000" dirty="0" smtClean="0"/>
              <a:t> </a:t>
            </a:r>
            <a:r>
              <a:rPr lang="as-IN" sz="2000" dirty="0" smtClean="0"/>
              <a:t>রাখা </a:t>
            </a:r>
            <a:r>
              <a:rPr lang="as-IN" sz="2000" dirty="0"/>
              <a:t>হয়</a:t>
            </a:r>
            <a:r>
              <a:rPr lang="as-IN" sz="2000" dirty="0" smtClean="0"/>
              <a:t>।</a:t>
            </a:r>
            <a:endParaRPr lang="en-US" sz="2000" dirty="0" smtClean="0"/>
          </a:p>
          <a:p>
            <a:endParaRPr lang="en-US" sz="2000" dirty="0"/>
          </a:p>
          <a:p>
            <a:endParaRPr lang="en-US" sz="2000" dirty="0" smtClean="0"/>
          </a:p>
          <a:p>
            <a:pPr lvl="0" defTabSz="914400" eaLnBrk="0" fontAlgn="base" hangingPunct="0">
              <a:spcBef>
                <a:spcPct val="0"/>
              </a:spcBef>
              <a:spcAft>
                <a:spcPct val="0"/>
              </a:spcAft>
            </a:pPr>
            <a:r>
              <a:rPr lang="bn-IN" sz="2000" dirty="0" smtClean="0">
                <a:latin typeface="Arial" panose="020B0604020202020204" pitchFamily="34" charset="0"/>
              </a:rPr>
              <a:t>এটি </a:t>
            </a:r>
            <a:r>
              <a:rPr lang="bn-IN" sz="2000" dirty="0">
                <a:latin typeface="Arial" panose="020B0604020202020204" pitchFamily="34" charset="0"/>
              </a:rPr>
              <a:t>১ কি.মি. পর্যন্ত দূরত্বের ডিজিটাল ডেটা প্রেরন করে ।এর ডেটা ট্রান্সফার রেট 200</a:t>
            </a:r>
            <a:r>
              <a:rPr lang="en-US" sz="2000" dirty="0">
                <a:latin typeface="Arial" panose="020B0604020202020204" pitchFamily="34" charset="0"/>
              </a:rPr>
              <a:t>Mbps </a:t>
            </a:r>
            <a:r>
              <a:rPr lang="bn-IN" sz="2000" dirty="0">
                <a:latin typeface="Arial" panose="020B0604020202020204" pitchFamily="34" charset="0"/>
              </a:rPr>
              <a:t>পর্যন্ত হতে পারে</a:t>
            </a:r>
            <a:r>
              <a:rPr lang="bn-IN" sz="2000" dirty="0" smtClean="0">
                <a:latin typeface="Arial" panose="020B0604020202020204" pitchFamily="34" charset="0"/>
              </a:rPr>
              <a:t>।সাধারনত </a:t>
            </a:r>
            <a:r>
              <a:rPr lang="en-US" sz="2000" dirty="0" smtClean="0">
                <a:latin typeface="Arial" panose="020B0604020202020204" pitchFamily="34" charset="0"/>
                <a:cs typeface="Vrinda"/>
              </a:rPr>
              <a:t>BNC </a:t>
            </a:r>
            <a:r>
              <a:rPr lang="bn-IN" sz="2000" dirty="0" smtClean="0">
                <a:latin typeface="Arial" panose="020B0604020202020204" pitchFamily="34" charset="0"/>
              </a:rPr>
              <a:t>কানেক্টর দিয়ে এই ধরণের ক্যাবল কানেকশন দেওয়া হয়।</a:t>
            </a:r>
            <a:endParaRPr lang="en-US" sz="2000" dirty="0" smtClean="0">
              <a:latin typeface="Arial" panose="020B0604020202020204" pitchFamily="34" charset="0"/>
            </a:endParaRPr>
          </a:p>
          <a:p>
            <a:pPr lvl="0" defTabSz="914400" eaLnBrk="0" fontAlgn="base" hangingPunct="0">
              <a:spcBef>
                <a:spcPct val="0"/>
              </a:spcBef>
              <a:spcAft>
                <a:spcPct val="0"/>
              </a:spcAft>
            </a:pPr>
            <a:r>
              <a:rPr lang="en-US" sz="2000" dirty="0" smtClean="0">
                <a:latin typeface="Arial" panose="020B0604020202020204" pitchFamily="34" charset="0"/>
              </a:rPr>
              <a:t>  </a:t>
            </a:r>
            <a:endParaRPr lang="en-US" sz="11000" dirty="0">
              <a:latin typeface="Arial" panose="020B0604020202020204" pitchFamily="34" charset="0"/>
            </a:endParaRPr>
          </a:p>
          <a:p>
            <a:endParaRPr lang="en-US" sz="2000" dirty="0" smtClean="0"/>
          </a:p>
          <a:p>
            <a:endParaRPr lang="en-US" sz="2000" dirty="0"/>
          </a:p>
          <a:p>
            <a:endParaRPr lang="as-IN" sz="2000" dirty="0"/>
          </a:p>
        </p:txBody>
      </p:sp>
      <p:sp>
        <p:nvSpPr>
          <p:cNvPr id="3" name="Rectangle 2"/>
          <p:cNvSpPr/>
          <p:nvPr/>
        </p:nvSpPr>
        <p:spPr>
          <a:xfrm>
            <a:off x="2591768" y="976995"/>
            <a:ext cx="3669594" cy="523220"/>
          </a:xfrm>
          <a:prstGeom prst="rect">
            <a:avLst/>
          </a:prstGeom>
        </p:spPr>
        <p:txBody>
          <a:bodyPr wrap="none">
            <a:spAutoFit/>
          </a:bodyPr>
          <a:lstStyle/>
          <a:p>
            <a:r>
              <a:rPr lang="as-IN" sz="2800" b="1" dirty="0"/>
              <a:t>কো-এক্সিয়েল </a:t>
            </a:r>
            <a:r>
              <a:rPr lang="as-IN" sz="2800" b="1" dirty="0" smtClean="0"/>
              <a:t>ক্যাবল</a:t>
            </a:r>
            <a:endParaRPr lang="as-IN" sz="2800" b="1" dirty="0">
              <a:effectLst/>
            </a:endParaRPr>
          </a:p>
        </p:txBody>
      </p:sp>
    </p:spTree>
    <p:extLst>
      <p:ext uri="{BB962C8B-B14F-4D97-AF65-F5344CB8AC3E}">
        <p14:creationId xmlns:p14="http://schemas.microsoft.com/office/powerpoint/2010/main" val="318377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1768" y="976995"/>
            <a:ext cx="3669594" cy="523220"/>
          </a:xfrm>
          <a:prstGeom prst="rect">
            <a:avLst/>
          </a:prstGeom>
        </p:spPr>
        <p:txBody>
          <a:bodyPr wrap="none">
            <a:spAutoFit/>
          </a:bodyPr>
          <a:lstStyle/>
          <a:p>
            <a:r>
              <a:rPr lang="as-IN" sz="2800" b="1" dirty="0"/>
              <a:t>কো-এক্সিয়েল </a:t>
            </a:r>
            <a:r>
              <a:rPr lang="as-IN" sz="2800" b="1" dirty="0" smtClean="0"/>
              <a:t>ক্যাবল</a:t>
            </a:r>
            <a:endParaRPr lang="as-IN" sz="2800" b="1" dirty="0">
              <a:effectLst/>
            </a:endParaRPr>
          </a:p>
        </p:txBody>
      </p:sp>
      <p:pic>
        <p:nvPicPr>
          <p:cNvPr id="9" name="Picture 8"/>
          <p:cNvPicPr>
            <a:picLocks noChangeAspect="1"/>
          </p:cNvPicPr>
          <p:nvPr/>
        </p:nvPicPr>
        <p:blipFill>
          <a:blip r:embed="rId3"/>
          <a:stretch>
            <a:fillRect/>
          </a:stretch>
        </p:blipFill>
        <p:spPr>
          <a:xfrm>
            <a:off x="6690624" y="2479073"/>
            <a:ext cx="4659234" cy="2404284"/>
          </a:xfrm>
          <a:prstGeom prst="rect">
            <a:avLst/>
          </a:prstGeom>
        </p:spPr>
      </p:pic>
      <p:sp>
        <p:nvSpPr>
          <p:cNvPr id="2" name="Rectangle 1"/>
          <p:cNvSpPr/>
          <p:nvPr/>
        </p:nvSpPr>
        <p:spPr>
          <a:xfrm>
            <a:off x="334617" y="2559182"/>
            <a:ext cx="6096000" cy="1015663"/>
          </a:xfrm>
          <a:prstGeom prst="rect">
            <a:avLst/>
          </a:prstGeom>
        </p:spPr>
        <p:txBody>
          <a:bodyPr>
            <a:spAutoFit/>
          </a:bodyPr>
          <a:lstStyle/>
          <a:p>
            <a:r>
              <a:rPr lang="as-IN" sz="2000" b="1" dirty="0"/>
              <a:t>আউট সাইড </a:t>
            </a:r>
            <a:r>
              <a:rPr lang="as-IN" sz="2000" b="1" dirty="0" smtClean="0"/>
              <a:t>ইনসুলেশন</a:t>
            </a:r>
            <a:r>
              <a:rPr lang="en-US" sz="2000" b="1" dirty="0" smtClean="0"/>
              <a:t>/</a:t>
            </a:r>
            <a:r>
              <a:rPr lang="as-IN" sz="2000" b="1" dirty="0"/>
              <a:t> জ্যাকেট </a:t>
            </a:r>
            <a:r>
              <a:rPr lang="as-IN" sz="2000" dirty="0" smtClean="0"/>
              <a:t>: </a:t>
            </a:r>
            <a:r>
              <a:rPr lang="as-IN" sz="2000" dirty="0"/>
              <a:t>তার যাতে বাহিরের আঘাতে নষ্ট না হয়ে যায় সেজন্য প্ল্যাস্টিকের জ্যাকেট ব্যবহৃত হয়।</a:t>
            </a:r>
          </a:p>
        </p:txBody>
      </p:sp>
      <p:sp>
        <p:nvSpPr>
          <p:cNvPr id="5" name="Rectangle 4"/>
          <p:cNvSpPr/>
          <p:nvPr/>
        </p:nvSpPr>
        <p:spPr>
          <a:xfrm>
            <a:off x="334617" y="4221637"/>
            <a:ext cx="6096000" cy="1323439"/>
          </a:xfrm>
          <a:prstGeom prst="rect">
            <a:avLst/>
          </a:prstGeom>
        </p:spPr>
        <p:txBody>
          <a:bodyPr>
            <a:spAutoFit/>
          </a:bodyPr>
          <a:lstStyle/>
          <a:p>
            <a:r>
              <a:rPr lang="as-IN" sz="2000" b="1" dirty="0"/>
              <a:t>কপার মেস</a:t>
            </a:r>
            <a:r>
              <a:rPr lang="as-IN" sz="2000" dirty="0"/>
              <a:t>: বাইরের তাপ, চাপ ও </a:t>
            </a:r>
            <a:r>
              <a:rPr lang="en-US" sz="2000" dirty="0"/>
              <a:t>EMI </a:t>
            </a:r>
            <a:r>
              <a:rPr lang="as-IN" sz="2000" dirty="0"/>
              <a:t>থেকে কপার ওয়্যারকে রক্ষা করে যাতে নির্বিঘ্নে ডেটা চলাচল করতে পারে অর্থাৎ ইহা ভিতরের তারে প্রেরিত উপাত্ত সিগনালের ব্যাতিচার রোধ করে।</a:t>
            </a:r>
          </a:p>
        </p:txBody>
      </p:sp>
    </p:spTree>
    <p:extLst>
      <p:ext uri="{BB962C8B-B14F-4D97-AF65-F5344CB8AC3E}">
        <p14:creationId xmlns:p14="http://schemas.microsoft.com/office/powerpoint/2010/main" val="17710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1768" y="976995"/>
            <a:ext cx="5947462" cy="523220"/>
          </a:xfrm>
          <a:prstGeom prst="rect">
            <a:avLst/>
          </a:prstGeom>
        </p:spPr>
        <p:txBody>
          <a:bodyPr wrap="none">
            <a:spAutoFit/>
          </a:bodyPr>
          <a:lstStyle/>
          <a:p>
            <a:r>
              <a:rPr lang="as-IN" sz="2800" b="1" dirty="0"/>
              <a:t>কো-এক্সিয়েল ক্যাবলের অংশ </a:t>
            </a:r>
            <a:r>
              <a:rPr lang="as-IN" sz="2800" b="1" dirty="0" smtClean="0"/>
              <a:t>সমূহ</a:t>
            </a:r>
            <a:endParaRPr lang="as-IN" sz="2800" b="1" dirty="0">
              <a:effectLst/>
            </a:endParaRPr>
          </a:p>
        </p:txBody>
      </p:sp>
      <p:sp>
        <p:nvSpPr>
          <p:cNvPr id="4" name="Rectangle 3"/>
          <p:cNvSpPr/>
          <p:nvPr/>
        </p:nvSpPr>
        <p:spPr>
          <a:xfrm>
            <a:off x="672547" y="4394778"/>
            <a:ext cx="6096000" cy="707886"/>
          </a:xfrm>
          <a:prstGeom prst="rect">
            <a:avLst/>
          </a:prstGeom>
        </p:spPr>
        <p:txBody>
          <a:bodyPr>
            <a:spAutoFit/>
          </a:bodyPr>
          <a:lstStyle/>
          <a:p>
            <a:r>
              <a:rPr lang="as-IN" sz="2000" b="1" dirty="0"/>
              <a:t>কপার </a:t>
            </a:r>
            <a:r>
              <a:rPr lang="as-IN" sz="2000" b="1" dirty="0" smtClean="0"/>
              <a:t>ওয়্যার</a:t>
            </a:r>
            <a:r>
              <a:rPr lang="en-US" sz="2000" b="1" dirty="0" smtClean="0"/>
              <a:t>/</a:t>
            </a:r>
            <a:r>
              <a:rPr lang="en-US" sz="2000" b="1" dirty="0" err="1" smtClean="0"/>
              <a:t>কোর</a:t>
            </a:r>
            <a:r>
              <a:rPr lang="en-US" sz="2000" b="1" dirty="0" smtClean="0"/>
              <a:t> </a:t>
            </a:r>
            <a:r>
              <a:rPr lang="as-IN" sz="2000" dirty="0" smtClean="0"/>
              <a:t>: </a:t>
            </a:r>
            <a:r>
              <a:rPr lang="as-IN" sz="2000" dirty="0"/>
              <a:t>এর মধ্য দিয়ে ডেটা প্রবাহিত হয়।</a:t>
            </a:r>
          </a:p>
          <a:p>
            <a:endParaRPr lang="as-IN" sz="2000" dirty="0"/>
          </a:p>
        </p:txBody>
      </p:sp>
      <p:sp>
        <p:nvSpPr>
          <p:cNvPr id="5" name="Rectangle 4"/>
          <p:cNvSpPr/>
          <p:nvPr/>
        </p:nvSpPr>
        <p:spPr>
          <a:xfrm>
            <a:off x="483704" y="2755136"/>
            <a:ext cx="6096000" cy="707886"/>
          </a:xfrm>
          <a:prstGeom prst="rect">
            <a:avLst/>
          </a:prstGeom>
        </p:spPr>
        <p:txBody>
          <a:bodyPr>
            <a:spAutoFit/>
          </a:bodyPr>
          <a:lstStyle/>
          <a:p>
            <a:r>
              <a:rPr lang="as-IN" sz="2000" b="1" dirty="0"/>
              <a:t>ফোমের </a:t>
            </a:r>
            <a:r>
              <a:rPr lang="as-IN" sz="2000" b="1" dirty="0" smtClean="0"/>
              <a:t>ইনসুলেশন</a:t>
            </a:r>
            <a:r>
              <a:rPr lang="en-US" sz="2000" b="1" dirty="0" smtClean="0"/>
              <a:t> </a:t>
            </a:r>
            <a:r>
              <a:rPr lang="as-IN" sz="2000" dirty="0" smtClean="0"/>
              <a:t>: </a:t>
            </a:r>
            <a:r>
              <a:rPr lang="as-IN" sz="2000" dirty="0"/>
              <a:t>কপার ওয়্যার যাতে বেঁকে বা কুঁচকে না যায় সেজন্য ব্যবহৃত হয়।</a:t>
            </a:r>
          </a:p>
        </p:txBody>
      </p:sp>
      <p:pic>
        <p:nvPicPr>
          <p:cNvPr id="6" name="Picture 5"/>
          <p:cNvPicPr>
            <a:picLocks noChangeAspect="1"/>
          </p:cNvPicPr>
          <p:nvPr/>
        </p:nvPicPr>
        <p:blipFill>
          <a:blip r:embed="rId3"/>
          <a:stretch>
            <a:fillRect/>
          </a:stretch>
        </p:blipFill>
        <p:spPr>
          <a:xfrm>
            <a:off x="6839711" y="3109079"/>
            <a:ext cx="4659234" cy="2404284"/>
          </a:xfrm>
          <a:prstGeom prst="rect">
            <a:avLst/>
          </a:prstGeom>
        </p:spPr>
      </p:pic>
    </p:spTree>
    <p:extLst>
      <p:ext uri="{BB962C8B-B14F-4D97-AF65-F5344CB8AC3E}">
        <p14:creationId xmlns:p14="http://schemas.microsoft.com/office/powerpoint/2010/main" val="21707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1768" y="976995"/>
            <a:ext cx="3669594" cy="523220"/>
          </a:xfrm>
          <a:prstGeom prst="rect">
            <a:avLst/>
          </a:prstGeom>
        </p:spPr>
        <p:txBody>
          <a:bodyPr wrap="none">
            <a:spAutoFit/>
          </a:bodyPr>
          <a:lstStyle/>
          <a:p>
            <a:r>
              <a:rPr lang="as-IN" sz="2800" b="1" dirty="0"/>
              <a:t>কো-এক্সিয়েল </a:t>
            </a:r>
            <a:r>
              <a:rPr lang="as-IN" sz="2800" b="1" dirty="0" smtClean="0"/>
              <a:t>ক্যাবল</a:t>
            </a:r>
            <a:endParaRPr lang="as-IN" sz="2800" b="1" dirty="0">
              <a:effectLst/>
            </a:endParaRPr>
          </a:p>
        </p:txBody>
      </p:sp>
      <p:pic>
        <p:nvPicPr>
          <p:cNvPr id="9" name="Picture 8"/>
          <p:cNvPicPr>
            <a:picLocks noChangeAspect="1"/>
          </p:cNvPicPr>
          <p:nvPr/>
        </p:nvPicPr>
        <p:blipFill>
          <a:blip r:embed="rId3"/>
          <a:stretch>
            <a:fillRect/>
          </a:stretch>
        </p:blipFill>
        <p:spPr>
          <a:xfrm>
            <a:off x="1409700" y="2708891"/>
            <a:ext cx="4659234" cy="2404284"/>
          </a:xfrm>
          <a:prstGeom prst="rect">
            <a:avLst/>
          </a:prstGeom>
        </p:spPr>
      </p:pic>
      <p:pic>
        <p:nvPicPr>
          <p:cNvPr id="4" name="Picture 3"/>
          <p:cNvPicPr>
            <a:picLocks noChangeAspect="1"/>
          </p:cNvPicPr>
          <p:nvPr/>
        </p:nvPicPr>
        <p:blipFill>
          <a:blip r:embed="rId4"/>
          <a:stretch>
            <a:fillRect/>
          </a:stretch>
        </p:blipFill>
        <p:spPr>
          <a:xfrm>
            <a:off x="6712684" y="2708891"/>
            <a:ext cx="4293364" cy="2404284"/>
          </a:xfrm>
          <a:prstGeom prst="rect">
            <a:avLst/>
          </a:prstGeom>
        </p:spPr>
      </p:pic>
      <p:sp>
        <p:nvSpPr>
          <p:cNvPr id="2" name="Rectangle 1"/>
          <p:cNvSpPr/>
          <p:nvPr/>
        </p:nvSpPr>
        <p:spPr>
          <a:xfrm>
            <a:off x="8135454" y="5520395"/>
            <a:ext cx="1810111" cy="400110"/>
          </a:xfrm>
          <a:prstGeom prst="rect">
            <a:avLst/>
          </a:prstGeom>
        </p:spPr>
        <p:txBody>
          <a:bodyPr wrap="none">
            <a:spAutoFit/>
          </a:bodyPr>
          <a:lstStyle/>
          <a:p>
            <a:r>
              <a:rPr lang="en-US" sz="2000" dirty="0">
                <a:latin typeface="Arial" panose="020B0604020202020204" pitchFamily="34" charset="0"/>
                <a:cs typeface="Vrinda"/>
              </a:rPr>
              <a:t>BNC </a:t>
            </a:r>
            <a:r>
              <a:rPr lang="bn-IN" sz="2000" dirty="0">
                <a:latin typeface="Arial" panose="020B0604020202020204" pitchFamily="34" charset="0"/>
              </a:rPr>
              <a:t>কানেক্টর </a:t>
            </a:r>
            <a:endParaRPr lang="en-US" sz="2000" dirty="0"/>
          </a:p>
        </p:txBody>
      </p:sp>
      <p:sp>
        <p:nvSpPr>
          <p:cNvPr id="5" name="Rectangle 4"/>
          <p:cNvSpPr/>
          <p:nvPr/>
        </p:nvSpPr>
        <p:spPr>
          <a:xfrm>
            <a:off x="2447279" y="5646387"/>
            <a:ext cx="2427268" cy="369332"/>
          </a:xfrm>
          <a:prstGeom prst="rect">
            <a:avLst/>
          </a:prstGeom>
        </p:spPr>
        <p:txBody>
          <a:bodyPr wrap="none">
            <a:spAutoFit/>
          </a:bodyPr>
          <a:lstStyle/>
          <a:p>
            <a:r>
              <a:rPr lang="as-IN" b="1" dirty="0"/>
              <a:t>কো-এক্সিয়েল ক্যাবল</a:t>
            </a:r>
          </a:p>
        </p:txBody>
      </p:sp>
    </p:spTree>
    <p:extLst>
      <p:ext uri="{BB962C8B-B14F-4D97-AF65-F5344CB8AC3E}">
        <p14:creationId xmlns:p14="http://schemas.microsoft.com/office/powerpoint/2010/main" val="131145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751" y="2543967"/>
            <a:ext cx="6096000" cy="738664"/>
          </a:xfrm>
          <a:prstGeom prst="rect">
            <a:avLst/>
          </a:prstGeom>
        </p:spPr>
        <p:txBody>
          <a:bodyPr>
            <a:spAutoFit/>
          </a:bodyPr>
          <a:lstStyle/>
          <a:p>
            <a:r>
              <a:rPr lang="as-IN" sz="2400" b="1" dirty="0"/>
              <a:t>কো-এক্সিয়েল ক্যাবল দুই প্রকার। যথাঃ </a:t>
            </a:r>
            <a:endParaRPr lang="en-US" sz="2400" b="1" dirty="0" smtClean="0"/>
          </a:p>
          <a:p>
            <a:endParaRPr lang="as-IN" dirty="0"/>
          </a:p>
        </p:txBody>
      </p:sp>
      <p:sp>
        <p:nvSpPr>
          <p:cNvPr id="3" name="Rectangle 2"/>
          <p:cNvSpPr/>
          <p:nvPr/>
        </p:nvSpPr>
        <p:spPr>
          <a:xfrm>
            <a:off x="3952904" y="1023648"/>
            <a:ext cx="6154249" cy="523220"/>
          </a:xfrm>
          <a:prstGeom prst="rect">
            <a:avLst/>
          </a:prstGeom>
        </p:spPr>
        <p:txBody>
          <a:bodyPr wrap="none">
            <a:spAutoFit/>
          </a:bodyPr>
          <a:lstStyle/>
          <a:p>
            <a:r>
              <a:rPr lang="as-IN" sz="2800" b="1" dirty="0"/>
              <a:t>কো-এক্সিয়েল </a:t>
            </a:r>
            <a:r>
              <a:rPr lang="as-IN" sz="2800" b="1" dirty="0" smtClean="0"/>
              <a:t>ক্যাবল</a:t>
            </a:r>
            <a:r>
              <a:rPr lang="en-US" sz="2800" b="1" dirty="0" smtClean="0"/>
              <a:t> </a:t>
            </a:r>
            <a:r>
              <a:rPr lang="en-US" sz="2800" b="1" dirty="0" err="1" smtClean="0"/>
              <a:t>এর</a:t>
            </a:r>
            <a:r>
              <a:rPr lang="en-US" sz="2800" b="1" dirty="0" smtClean="0"/>
              <a:t> </a:t>
            </a:r>
            <a:r>
              <a:rPr lang="en-US" sz="2800" b="1" dirty="0" err="1" smtClean="0"/>
              <a:t>প্রকারভেদ</a:t>
            </a:r>
            <a:endParaRPr lang="as-IN" sz="2800" b="1" dirty="0"/>
          </a:p>
        </p:txBody>
      </p:sp>
      <p:sp>
        <p:nvSpPr>
          <p:cNvPr id="4" name="Rectangle 3"/>
          <p:cNvSpPr/>
          <p:nvPr/>
        </p:nvSpPr>
        <p:spPr>
          <a:xfrm>
            <a:off x="5068314" y="3244334"/>
            <a:ext cx="2055371" cy="369332"/>
          </a:xfrm>
          <a:prstGeom prst="rect">
            <a:avLst/>
          </a:prstGeom>
        </p:spPr>
        <p:txBody>
          <a:bodyPr wrap="none">
            <a:spAutoFit/>
          </a:bodyPr>
          <a:lstStyle/>
          <a:p>
            <a:r>
              <a:rPr lang="as-IN" b="1" dirty="0"/>
              <a:t>থিননেট(</a:t>
            </a:r>
            <a:r>
              <a:rPr lang="en-US" b="1" dirty="0" err="1"/>
              <a:t>thinnet</a:t>
            </a:r>
            <a:r>
              <a:rPr lang="en-US" b="1" dirty="0"/>
              <a:t>):</a:t>
            </a:r>
            <a:endParaRPr lang="en-US" dirty="0"/>
          </a:p>
        </p:txBody>
      </p:sp>
      <p:sp>
        <p:nvSpPr>
          <p:cNvPr id="5" name="Rectangle 4"/>
          <p:cNvSpPr/>
          <p:nvPr/>
        </p:nvSpPr>
        <p:spPr>
          <a:xfrm>
            <a:off x="5068314" y="3995048"/>
            <a:ext cx="2223686" cy="369332"/>
          </a:xfrm>
          <a:prstGeom prst="rect">
            <a:avLst/>
          </a:prstGeom>
        </p:spPr>
        <p:txBody>
          <a:bodyPr wrap="none">
            <a:spAutoFit/>
          </a:bodyPr>
          <a:lstStyle/>
          <a:p>
            <a:r>
              <a:rPr lang="as-IN" b="1" dirty="0"/>
              <a:t>থিকনেট(</a:t>
            </a:r>
            <a:r>
              <a:rPr lang="en-US" b="1" dirty="0" err="1"/>
              <a:t>thicknet</a:t>
            </a:r>
            <a:r>
              <a:rPr lang="en-US" b="1" dirty="0"/>
              <a:t>):</a:t>
            </a:r>
            <a:endParaRPr lang="en-US" dirty="0"/>
          </a:p>
        </p:txBody>
      </p:sp>
    </p:spTree>
    <p:extLst>
      <p:ext uri="{BB962C8B-B14F-4D97-AF65-F5344CB8AC3E}">
        <p14:creationId xmlns:p14="http://schemas.microsoft.com/office/powerpoint/2010/main" val="194063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8" y="2305428"/>
            <a:ext cx="10903226" cy="3785652"/>
          </a:xfrm>
          <a:prstGeom prst="rect">
            <a:avLst/>
          </a:prstGeom>
        </p:spPr>
        <p:txBody>
          <a:bodyPr wrap="square">
            <a:spAutoFit/>
          </a:bodyPr>
          <a:lstStyle/>
          <a:p>
            <a:pPr>
              <a:lnSpc>
                <a:spcPct val="150000"/>
              </a:lnSpc>
            </a:pPr>
            <a:r>
              <a:rPr lang="as-IN" sz="2000" dirty="0"/>
              <a:t>থিন কোএক্সিয়াল ক্যাবল ব্যবহার করে যে নেটওয়ার্ক গড়ে ওঠে তাকে বলা হয় থিননেট</a:t>
            </a:r>
            <a:r>
              <a:rPr lang="as-IN" sz="2000" dirty="0" smtClean="0"/>
              <a:t>।</a:t>
            </a:r>
            <a:endParaRPr lang="en-US" sz="2000" dirty="0" smtClean="0"/>
          </a:p>
          <a:p>
            <a:pPr>
              <a:lnSpc>
                <a:spcPct val="150000"/>
              </a:lnSpc>
            </a:pPr>
            <a:endParaRPr lang="en-US" sz="2000" dirty="0"/>
          </a:p>
          <a:p>
            <a:pPr>
              <a:lnSpc>
                <a:spcPct val="150000"/>
              </a:lnSpc>
            </a:pPr>
            <a:r>
              <a:rPr lang="as-IN" sz="2000" dirty="0" smtClean="0"/>
              <a:t> </a:t>
            </a:r>
            <a:r>
              <a:rPr lang="as-IN" sz="2000" dirty="0"/>
              <a:t>থিন কোএক্সিয়াল ক্যাবলে ব্যাস হয়ে থাকে প্রায় ০.২৫ ইঞ্চি এবং </a:t>
            </a:r>
            <a:r>
              <a:rPr lang="as-IN" sz="2000" dirty="0" smtClean="0"/>
              <a:t>কোন</a:t>
            </a:r>
            <a:r>
              <a:rPr lang="en-US" sz="2000" dirty="0" smtClean="0"/>
              <a:t>ো </a:t>
            </a:r>
            <a:r>
              <a:rPr lang="as-IN" sz="2000" dirty="0" smtClean="0"/>
              <a:t>প্রকার </a:t>
            </a:r>
            <a:r>
              <a:rPr lang="as-IN" sz="2000" dirty="0"/>
              <a:t>রিপিটার ছাড়া ১৮৫ মিটার দৈর্ঘ্যের ক্যাবল ব্যবহার করা যায়</a:t>
            </a:r>
            <a:r>
              <a:rPr lang="as-IN" sz="2000" dirty="0" smtClean="0"/>
              <a:t>।</a:t>
            </a:r>
            <a:endParaRPr lang="en-US" sz="2000" dirty="0" smtClean="0"/>
          </a:p>
          <a:p>
            <a:pPr>
              <a:lnSpc>
                <a:spcPct val="150000"/>
              </a:lnSpc>
            </a:pPr>
            <a:endParaRPr lang="en-US" sz="2000" dirty="0" smtClean="0"/>
          </a:p>
          <a:p>
            <a:pPr>
              <a:lnSpc>
                <a:spcPct val="150000"/>
              </a:lnSpc>
            </a:pPr>
            <a:r>
              <a:rPr lang="as-IN" sz="2000" dirty="0" smtClean="0"/>
              <a:t>এ </a:t>
            </a:r>
            <a:r>
              <a:rPr lang="as-IN" sz="2000" dirty="0"/>
              <a:t>ধরনের নেটওয়ার্ককে ১০বেজ২ (10</a:t>
            </a:r>
            <a:r>
              <a:rPr lang="en-US" sz="2000" dirty="0"/>
              <a:t>Base2) </a:t>
            </a:r>
            <a:r>
              <a:rPr lang="as-IN" sz="2000" dirty="0"/>
              <a:t>নেটওয়ার্কও বলা হয়ে থাকে। এখানে ১০ </a:t>
            </a:r>
            <a:r>
              <a:rPr lang="as-IN" sz="2000" dirty="0" smtClean="0"/>
              <a:t>হল</a:t>
            </a:r>
            <a:r>
              <a:rPr lang="en-US" sz="2000" dirty="0" smtClean="0"/>
              <a:t>ো</a:t>
            </a:r>
            <a:r>
              <a:rPr lang="as-IN" sz="2000" dirty="0" smtClean="0"/>
              <a:t> </a:t>
            </a:r>
            <a:r>
              <a:rPr lang="as-IN" sz="2000" dirty="0"/>
              <a:t>এর ব্যান্ডউইডথ (১০ এমবিপিএস) এবং ২ </a:t>
            </a:r>
            <a:r>
              <a:rPr lang="as-IN" sz="2000" dirty="0" smtClean="0"/>
              <a:t>হল</a:t>
            </a:r>
            <a:r>
              <a:rPr lang="en-US" sz="2000" dirty="0" smtClean="0"/>
              <a:t>ো</a:t>
            </a:r>
            <a:r>
              <a:rPr lang="as-IN" sz="2000" dirty="0" smtClean="0"/>
              <a:t> </a:t>
            </a:r>
            <a:r>
              <a:rPr lang="as-IN" sz="2000" dirty="0"/>
              <a:t>ক্যাবল দৈর্ঘ্য (২০০ মিটার)। বাস্তবে ২০০ মিটার ক্যাবল ব্যবহার করা না গেলেও </a:t>
            </a:r>
            <a:r>
              <a:rPr lang="as-IN" sz="2000" dirty="0" smtClean="0"/>
              <a:t>ব</a:t>
            </a:r>
            <a:r>
              <a:rPr lang="en-US" sz="2000" dirty="0" smtClean="0"/>
              <a:t>ো</a:t>
            </a:r>
            <a:r>
              <a:rPr lang="as-IN" sz="2000" dirty="0" smtClean="0"/>
              <a:t>ঝার </a:t>
            </a:r>
            <a:r>
              <a:rPr lang="as-IN" sz="2000" dirty="0"/>
              <a:t>সুবিধার জন্য ২ ব্যবহার করা হয়।</a:t>
            </a:r>
            <a:endParaRPr lang="as-IN" sz="1600" dirty="0"/>
          </a:p>
        </p:txBody>
      </p:sp>
      <p:sp>
        <p:nvSpPr>
          <p:cNvPr id="3" name="Rectangle 2"/>
          <p:cNvSpPr/>
          <p:nvPr/>
        </p:nvSpPr>
        <p:spPr>
          <a:xfrm>
            <a:off x="2526846" y="964014"/>
            <a:ext cx="6559809" cy="954107"/>
          </a:xfrm>
          <a:prstGeom prst="rect">
            <a:avLst/>
          </a:prstGeom>
        </p:spPr>
        <p:txBody>
          <a:bodyPr wrap="none">
            <a:spAutoFit/>
          </a:bodyPr>
          <a:lstStyle/>
          <a:p>
            <a:r>
              <a:rPr lang="as-IN" sz="2800" b="1" dirty="0" smtClean="0"/>
              <a:t>থিননেট</a:t>
            </a:r>
            <a:r>
              <a:rPr lang="en-US" sz="2800" b="1" dirty="0" smtClean="0"/>
              <a:t> </a:t>
            </a:r>
            <a:r>
              <a:rPr lang="as-IN" sz="2800" b="1" dirty="0" smtClean="0"/>
              <a:t>(</a:t>
            </a:r>
            <a:r>
              <a:rPr lang="en-US" sz="2800" b="1" dirty="0" err="1" smtClean="0"/>
              <a:t>Thinnet</a:t>
            </a:r>
            <a:r>
              <a:rPr lang="en-US" sz="2800" b="1" dirty="0" smtClean="0"/>
              <a:t>) </a:t>
            </a:r>
            <a:r>
              <a:rPr lang="as-IN" sz="2800" b="1" dirty="0" smtClean="0"/>
              <a:t>কোএক্সিয়াল </a:t>
            </a:r>
            <a:r>
              <a:rPr lang="as-IN" sz="2800" b="1" dirty="0"/>
              <a:t>ক্যাবল</a:t>
            </a:r>
          </a:p>
          <a:p>
            <a:endParaRPr lang="as-IN" sz="2800" b="1" dirty="0"/>
          </a:p>
        </p:txBody>
      </p:sp>
    </p:spTree>
    <p:extLst>
      <p:ext uri="{BB962C8B-B14F-4D97-AF65-F5344CB8AC3E}">
        <p14:creationId xmlns:p14="http://schemas.microsoft.com/office/powerpoint/2010/main" val="15122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7615" y="2338693"/>
            <a:ext cx="8913845" cy="4216539"/>
          </a:xfrm>
          <a:prstGeom prst="rect">
            <a:avLst/>
          </a:prstGeom>
        </p:spPr>
        <p:txBody>
          <a:bodyPr wrap="square">
            <a:spAutoFit/>
          </a:bodyPr>
          <a:lstStyle/>
          <a:p>
            <a:pPr fontAlgn="ctr"/>
            <a:r>
              <a:rPr lang="as-IN" sz="2400" dirty="0" smtClean="0">
                <a:solidFill>
                  <a:srgbClr val="FFFFFF"/>
                </a:solidFill>
                <a:latin typeface="Trebuchet MS" panose="020B0603020202020204" pitchFamily="34" charset="0"/>
              </a:rPr>
              <a:t>থিক </a:t>
            </a:r>
            <a:r>
              <a:rPr lang="as-IN" sz="2400" dirty="0">
                <a:solidFill>
                  <a:srgbClr val="FFFFFF"/>
                </a:solidFill>
                <a:latin typeface="Trebuchet MS" panose="020B0603020202020204" pitchFamily="34" charset="0"/>
              </a:rPr>
              <a:t>কো-এক্সিয়াল </a:t>
            </a:r>
            <a:r>
              <a:rPr lang="as-IN" sz="2400" dirty="0" smtClean="0">
                <a:solidFill>
                  <a:srgbClr val="FFFFFF"/>
                </a:solidFill>
                <a:latin typeface="Trebuchet MS" panose="020B0603020202020204" pitchFamily="34" charset="0"/>
              </a:rPr>
              <a:t>ক্যাবল</a:t>
            </a:r>
            <a:r>
              <a:rPr lang="en-US" sz="2400" dirty="0">
                <a:solidFill>
                  <a:srgbClr val="FFFFFF"/>
                </a:solidFill>
                <a:latin typeface="Trebuchet MS" panose="020B0603020202020204" pitchFamily="34" charset="0"/>
              </a:rPr>
              <a:t> </a:t>
            </a:r>
            <a:r>
              <a:rPr lang="as-IN" sz="2400" dirty="0" smtClean="0">
                <a:solidFill>
                  <a:srgbClr val="FFFFFF"/>
                </a:solidFill>
                <a:latin typeface="Trebuchet MS" panose="020B0603020202020204" pitchFamily="34" charset="0"/>
              </a:rPr>
              <a:t>ব্যবহার </a:t>
            </a:r>
            <a:r>
              <a:rPr lang="as-IN" sz="2400" dirty="0">
                <a:solidFill>
                  <a:srgbClr val="FFFFFF"/>
                </a:solidFill>
                <a:latin typeface="Trebuchet MS" panose="020B0603020202020204" pitchFamily="34" charset="0"/>
              </a:rPr>
              <a:t>করে যে নেটওয়ার্ক গড়ে উঠে তাকে </a:t>
            </a:r>
            <a:r>
              <a:rPr lang="as-IN" sz="2400" b="1" dirty="0" smtClean="0"/>
              <a:t>থিকনেট</a:t>
            </a:r>
            <a:r>
              <a:rPr lang="en-US" sz="2400" b="1" dirty="0" smtClean="0"/>
              <a:t> </a:t>
            </a:r>
            <a:r>
              <a:rPr lang="as-IN" sz="2400" dirty="0" smtClean="0">
                <a:solidFill>
                  <a:srgbClr val="FFFFFF"/>
                </a:solidFill>
                <a:latin typeface="Trebuchet MS" panose="020B0603020202020204" pitchFamily="34" charset="0"/>
              </a:rPr>
              <a:t>বলে।থিক কো-এক্সিয়াল </a:t>
            </a:r>
            <a:r>
              <a:rPr lang="as-IN" sz="2400" dirty="0">
                <a:solidFill>
                  <a:srgbClr val="FFFFFF"/>
                </a:solidFill>
                <a:latin typeface="Trebuchet MS" panose="020B0603020202020204" pitchFamily="34" charset="0"/>
              </a:rPr>
              <a:t>ক্যাবলের ব্যাস ০.৫ ইঞ্চি। </a:t>
            </a:r>
            <a:endParaRPr lang="en-US" sz="2400" dirty="0">
              <a:latin typeface="Arial" panose="020B0604020202020204" pitchFamily="34" charset="0"/>
            </a:endParaRPr>
          </a:p>
          <a:p>
            <a:pPr fontAlgn="ctr"/>
            <a:r>
              <a:rPr lang="as-IN" sz="2400" dirty="0" smtClean="0">
                <a:solidFill>
                  <a:srgbClr val="FFFFFF"/>
                </a:solidFill>
                <a:latin typeface="Trebuchet MS" panose="020B0603020202020204" pitchFamily="34" charset="0"/>
              </a:rPr>
              <a:t>কোনাে </a:t>
            </a:r>
            <a:r>
              <a:rPr lang="as-IN" sz="2400" dirty="0">
                <a:solidFill>
                  <a:srgbClr val="FFFFFF"/>
                </a:solidFill>
                <a:latin typeface="Trebuchet MS" panose="020B0603020202020204" pitchFamily="34" charset="0"/>
              </a:rPr>
              <a:t>প্রকার রিপিটার ছাড়া এটি ৫০০ মিটার পর্যন্ত ব্যবহার করা যায়। </a:t>
            </a:r>
            <a:r>
              <a:rPr lang="as-IN" sz="2400" dirty="0" smtClean="0">
                <a:solidFill>
                  <a:srgbClr val="FFFFFF"/>
                </a:solidFill>
                <a:latin typeface="Trebuchet MS" panose="020B0603020202020204" pitchFamily="34" charset="0"/>
              </a:rPr>
              <a:t>এ </a:t>
            </a:r>
            <a:r>
              <a:rPr lang="as-IN" sz="2400" dirty="0">
                <a:solidFill>
                  <a:srgbClr val="FFFFFF"/>
                </a:solidFill>
                <a:latin typeface="Trebuchet MS" panose="020B0603020202020204" pitchFamily="34" charset="0"/>
              </a:rPr>
              <a:t>ধরনের নেটওয়ার্ককে ১০ বেজ ৫ নেটওয়ার্কও বলা হয়। </a:t>
            </a:r>
            <a:endParaRPr lang="en-US" sz="2400" dirty="0">
              <a:latin typeface="Arial" panose="020B0604020202020204" pitchFamily="34" charset="0"/>
            </a:endParaRPr>
          </a:p>
          <a:p>
            <a:endParaRPr lang="en-US" sz="2400" dirty="0" smtClean="0"/>
          </a:p>
          <a:p>
            <a:endParaRPr lang="en-US" sz="2400" dirty="0"/>
          </a:p>
          <a:p>
            <a:r>
              <a:rPr lang="as-IN" sz="2400" dirty="0" smtClean="0"/>
              <a:t>পুরুত্ব                            </a:t>
            </a:r>
            <a:r>
              <a:rPr lang="as-IN" sz="2400" dirty="0"/>
              <a:t>: ০.৫ ইঞ্চি</a:t>
            </a:r>
          </a:p>
          <a:p>
            <a:endParaRPr lang="as-IN" sz="2400" dirty="0"/>
          </a:p>
          <a:p>
            <a:r>
              <a:rPr lang="as-IN" sz="2400" dirty="0"/>
              <a:t>ট্রান্সমিশন ডিসটেন্স       : 500 মিটার(রিপিটার ছাড়া)</a:t>
            </a:r>
          </a:p>
          <a:p>
            <a:endParaRPr lang="as-IN" sz="2400" dirty="0"/>
          </a:p>
          <a:p>
            <a:r>
              <a:rPr lang="as-IN" sz="2400" dirty="0"/>
              <a:t>ট্রান্সমিশন স্পীড            : ১০</a:t>
            </a:r>
            <a:r>
              <a:rPr lang="en-US" sz="2400" dirty="0"/>
              <a:t>Mbps</a:t>
            </a:r>
            <a:endParaRPr lang="as-IN" dirty="0"/>
          </a:p>
        </p:txBody>
      </p:sp>
      <p:sp>
        <p:nvSpPr>
          <p:cNvPr id="3" name="Rectangle 2"/>
          <p:cNvSpPr/>
          <p:nvPr/>
        </p:nvSpPr>
        <p:spPr>
          <a:xfrm>
            <a:off x="2273191" y="993831"/>
            <a:ext cx="6744154" cy="954107"/>
          </a:xfrm>
          <a:prstGeom prst="rect">
            <a:avLst/>
          </a:prstGeom>
        </p:spPr>
        <p:txBody>
          <a:bodyPr wrap="none">
            <a:spAutoFit/>
          </a:bodyPr>
          <a:lstStyle/>
          <a:p>
            <a:r>
              <a:rPr lang="as-IN" sz="2800" b="1" dirty="0" smtClean="0"/>
              <a:t>থিকনেট(</a:t>
            </a:r>
            <a:r>
              <a:rPr lang="en-US" sz="2800" b="1" dirty="0" err="1" smtClean="0"/>
              <a:t>Thicknet</a:t>
            </a:r>
            <a:r>
              <a:rPr lang="en-US" sz="2800" b="1" dirty="0" smtClean="0"/>
              <a:t>) </a:t>
            </a:r>
            <a:r>
              <a:rPr lang="as-IN" sz="2800" b="1" dirty="0" smtClean="0"/>
              <a:t>কোএক্সিয়াল </a:t>
            </a:r>
            <a:r>
              <a:rPr lang="as-IN" sz="2800" b="1" dirty="0"/>
              <a:t>ক্যাবল</a:t>
            </a:r>
          </a:p>
          <a:p>
            <a:endParaRPr lang="as-IN" sz="2800" b="1" dirty="0"/>
          </a:p>
        </p:txBody>
      </p:sp>
    </p:spTree>
    <p:extLst>
      <p:ext uri="{BB962C8B-B14F-4D97-AF65-F5344CB8AC3E}">
        <p14:creationId xmlns:p14="http://schemas.microsoft.com/office/powerpoint/2010/main" val="19364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Two men look at a plan">
            <a:extLst>
              <a:ext uri="{FF2B5EF4-FFF2-40B4-BE49-F238E27FC236}">
                <a16:creationId xmlns:a16="http://schemas.microsoft.com/office/drawing/2014/main" xmlns="" id="{97D2A81D-F7D1-4144-9EC5-03531DC5260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912813" y="1"/>
            <a:ext cx="11277598" cy="6857999"/>
          </a:xfrm>
        </p:spPr>
      </p:pic>
      <p:sp>
        <p:nvSpPr>
          <p:cNvPr id="16" name="object 3" descr="Beige rectangle">
            <a:extLst>
              <a:ext uri="{FF2B5EF4-FFF2-40B4-BE49-F238E27FC236}">
                <a16:creationId xmlns:a16="http://schemas.microsoft.com/office/drawing/2014/main" xmlns="" id="{C6CF32E2-A869-4259-A659-5EEE6BDA3B59}"/>
              </a:ext>
            </a:extLst>
          </p:cNvPr>
          <p:cNvSpPr/>
          <p:nvPr/>
        </p:nvSpPr>
        <p:spPr>
          <a:xfrm>
            <a:off x="165252" y="93644"/>
            <a:ext cx="11660707" cy="6764356"/>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pPr defTabSz="914400"/>
            <a:endParaRPr lang="en-US" dirty="0">
              <a:solidFill>
                <a:prstClr val="black"/>
              </a:solidFill>
            </a:endParaRPr>
          </a:p>
        </p:txBody>
      </p:sp>
      <p:sp>
        <p:nvSpPr>
          <p:cNvPr id="14" name="Oval 13" descr="Beige oval">
            <a:extLst>
              <a:ext uri="{FF2B5EF4-FFF2-40B4-BE49-F238E27FC236}">
                <a16:creationId xmlns:a16="http://schemas.microsoft.com/office/drawing/2014/main" xmlns="" id="{B8809DE3-0F1D-442A-8935-B40AD580864B}"/>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object 6" descr="Blue rectangle">
            <a:extLst>
              <a:ext uri="{FF2B5EF4-FFF2-40B4-BE49-F238E27FC236}">
                <a16:creationId xmlns:a16="http://schemas.microsoft.com/office/drawing/2014/main" xmlns="" id="{882E2F92-EB16-4B55-B49A-3C6AB7B2BF30}"/>
              </a:ext>
            </a:extLst>
          </p:cNvPr>
          <p:cNvSpPr/>
          <p:nvPr/>
        </p:nvSpPr>
        <p:spPr>
          <a:xfrm>
            <a:off x="911225" y="220337"/>
            <a:ext cx="11280775" cy="651096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pPr defTabSz="914400"/>
            <a:endParaRPr lang="en-US" dirty="0">
              <a:solidFill>
                <a:prstClr val="black"/>
              </a:solidFill>
            </a:endParaRPr>
          </a:p>
        </p:txBody>
      </p:sp>
      <p:sp>
        <p:nvSpPr>
          <p:cNvPr id="3" name="Title 2">
            <a:extLst>
              <a:ext uri="{FF2B5EF4-FFF2-40B4-BE49-F238E27FC236}">
                <a16:creationId xmlns:a16="http://schemas.microsoft.com/office/drawing/2014/main" xmlns="" id="{302303BC-9A39-470F-8733-A268BC16B299}"/>
              </a:ext>
            </a:extLst>
          </p:cNvPr>
          <p:cNvSpPr>
            <a:spLocks noGrp="1"/>
          </p:cNvSpPr>
          <p:nvPr>
            <p:ph type="title"/>
          </p:nvPr>
        </p:nvSpPr>
        <p:spPr>
          <a:xfrm>
            <a:off x="1473385" y="910279"/>
            <a:ext cx="6067679" cy="646604"/>
          </a:xfrm>
        </p:spPr>
        <p:txBody>
          <a:bodyPr>
            <a:normAutofit/>
          </a:bodyPr>
          <a:lstStyle/>
          <a:p>
            <a:r>
              <a:rPr lang="as-IN" sz="3000" dirty="0">
                <a:solidFill>
                  <a:schemeClr val="bg1"/>
                </a:solidFill>
              </a:rPr>
              <a:t>চিত্রগুলো দেখ</a:t>
            </a:r>
          </a:p>
        </p:txBody>
      </p:sp>
      <p:sp>
        <p:nvSpPr>
          <p:cNvPr id="5" name="Slide Number Placeholder 4">
            <a:extLst>
              <a:ext uri="{FF2B5EF4-FFF2-40B4-BE49-F238E27FC236}">
                <a16:creationId xmlns:a16="http://schemas.microsoft.com/office/drawing/2014/main" xmlns="" id="{77C2D5CA-E2DA-4224-B2BC-C872D2EF6596}"/>
              </a:ext>
            </a:extLst>
          </p:cNvPr>
          <p:cNvSpPr>
            <a:spLocks noGrp="1"/>
          </p:cNvSpPr>
          <p:nvPr>
            <p:ph type="sldNum" sz="quarter" idx="12"/>
          </p:nvPr>
        </p:nvSpPr>
        <p:spPr/>
        <p:txBody>
          <a:bodyPr/>
          <a:lstStyle/>
          <a:p>
            <a:fld id="{82EE24B5-652C-4DB5-B7C3-B5BBEC1280B1}" type="slidenum">
              <a:rPr lang="en-US" smtClean="0">
                <a:solidFill>
                  <a:srgbClr val="00292E">
                    <a:alpha val="70000"/>
                  </a:srgbClr>
                </a:solidFill>
              </a:rPr>
              <a:pPr/>
              <a:t>3</a:t>
            </a:fld>
            <a:endParaRPr lang="en-US" dirty="0">
              <a:solidFill>
                <a:srgbClr val="00292E">
                  <a:alpha val="70000"/>
                </a:srgbClr>
              </a:solidFill>
            </a:endParaRPr>
          </a:p>
        </p:txBody>
      </p:sp>
      <p:sp>
        <p:nvSpPr>
          <p:cNvPr id="15" name="object 27" descr="Beige rectangle">
            <a:extLst>
              <a:ext uri="{FF2B5EF4-FFF2-40B4-BE49-F238E27FC236}">
                <a16:creationId xmlns:a16="http://schemas.microsoft.com/office/drawing/2014/main" xmlns="" id="{C5B67D68-F2A3-48A2-B2A0-C9DF8BA55D80}"/>
              </a:ext>
            </a:extLst>
          </p:cNvPr>
          <p:cNvSpPr/>
          <p:nvPr/>
        </p:nvSpPr>
        <p:spPr>
          <a:xfrm flipV="1">
            <a:off x="1473384" y="1409700"/>
            <a:ext cx="2822391" cy="6655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pPr defTabSz="914400"/>
            <a:endParaRPr lang="en-US" dirty="0">
              <a:solidFill>
                <a:prstClr val="black"/>
              </a:solidFill>
            </a:endParaRPr>
          </a:p>
        </p:txBody>
      </p:sp>
      <p:pic>
        <p:nvPicPr>
          <p:cNvPr id="13" name="Picture 12"/>
          <p:cNvPicPr>
            <a:picLocks noChangeAspect="1"/>
          </p:cNvPicPr>
          <p:nvPr/>
        </p:nvPicPr>
        <p:blipFill>
          <a:blip r:embed="rId4"/>
          <a:stretch>
            <a:fillRect/>
          </a:stretch>
        </p:blipFill>
        <p:spPr>
          <a:xfrm>
            <a:off x="2443768" y="1703482"/>
            <a:ext cx="2648332" cy="2347574"/>
          </a:xfrm>
          <a:prstGeom prst="rect">
            <a:avLst/>
          </a:prstGeom>
        </p:spPr>
      </p:pic>
      <p:pic>
        <p:nvPicPr>
          <p:cNvPr id="21" name="Picture 20"/>
          <p:cNvPicPr>
            <a:picLocks noChangeAspect="1"/>
          </p:cNvPicPr>
          <p:nvPr/>
        </p:nvPicPr>
        <p:blipFill>
          <a:blip r:embed="rId5"/>
          <a:stretch>
            <a:fillRect/>
          </a:stretch>
        </p:blipFill>
        <p:spPr>
          <a:xfrm>
            <a:off x="6623055" y="1703482"/>
            <a:ext cx="2619375" cy="2324857"/>
          </a:xfrm>
          <a:prstGeom prst="rect">
            <a:avLst/>
          </a:prstGeom>
        </p:spPr>
      </p:pic>
      <p:pic>
        <p:nvPicPr>
          <p:cNvPr id="23" name="Picture 22"/>
          <p:cNvPicPr>
            <a:picLocks noChangeAspect="1"/>
          </p:cNvPicPr>
          <p:nvPr/>
        </p:nvPicPr>
        <p:blipFill>
          <a:blip r:embed="rId6"/>
          <a:stretch>
            <a:fillRect/>
          </a:stretch>
        </p:blipFill>
        <p:spPr>
          <a:xfrm>
            <a:off x="6623055" y="4313587"/>
            <a:ext cx="2687513" cy="2166781"/>
          </a:xfrm>
          <a:prstGeom prst="rect">
            <a:avLst/>
          </a:prstGeom>
        </p:spPr>
      </p:pic>
      <p:pic>
        <p:nvPicPr>
          <p:cNvPr id="31" name="Picture 2" descr="Dial, handset, landline, phone, rotary telephone, telephone icon - Download  on Iconfin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3768" y="4313587"/>
            <a:ext cx="2648332" cy="226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52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5550" y="1107623"/>
            <a:ext cx="4039888" cy="369332"/>
          </a:xfrm>
          <a:prstGeom prst="rect">
            <a:avLst/>
          </a:prstGeom>
        </p:spPr>
        <p:txBody>
          <a:bodyPr wrap="none">
            <a:spAutoFit/>
          </a:bodyPr>
          <a:lstStyle/>
          <a:p>
            <a:r>
              <a:rPr lang="as-IN" b="1" dirty="0"/>
              <a:t>থিকনেট ও থিননেট এর মধ্যে পার্থক্য</a:t>
            </a:r>
          </a:p>
        </p:txBody>
      </p:sp>
      <p:graphicFrame>
        <p:nvGraphicFramePr>
          <p:cNvPr id="5" name="Table 4"/>
          <p:cNvGraphicFramePr>
            <a:graphicFrameLocks noGrp="1"/>
          </p:cNvGraphicFramePr>
          <p:nvPr>
            <p:extLst>
              <p:ext uri="{D42A27DB-BD31-4B8C-83A1-F6EECF244321}">
                <p14:modId xmlns:p14="http://schemas.microsoft.com/office/powerpoint/2010/main" val="1117008634"/>
              </p:ext>
            </p:extLst>
          </p:nvPr>
        </p:nvGraphicFramePr>
        <p:xfrm>
          <a:off x="830328" y="2754368"/>
          <a:ext cx="9613900" cy="3743337"/>
        </p:xfrm>
        <a:graphic>
          <a:graphicData uri="http://schemas.openxmlformats.org/drawingml/2006/table">
            <a:tbl>
              <a:tblPr/>
              <a:tblGrid>
                <a:gridCol w="4806950"/>
                <a:gridCol w="4806950"/>
              </a:tblGrid>
              <a:tr h="496521">
                <a:tc>
                  <a:txBody>
                    <a:bodyPr/>
                    <a:lstStyle/>
                    <a:p>
                      <a:r>
                        <a:rPr lang="as-IN" dirty="0" smtClean="0"/>
                        <a:t>থিন নেট (</a:t>
                      </a:r>
                      <a:r>
                        <a:rPr lang="en-US" dirty="0" smtClean="0"/>
                        <a:t>Thin net)</a:t>
                      </a:r>
                      <a:endParaRPr lang="en-US" dirty="0"/>
                    </a:p>
                  </a:txBody>
                  <a:tcPr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s-IN" dirty="0" smtClean="0"/>
                        <a:t>থিকনেট (</a:t>
                      </a:r>
                      <a:r>
                        <a:rPr lang="en-US" dirty="0" err="1" smtClean="0"/>
                        <a:t>Thik</a:t>
                      </a:r>
                      <a:r>
                        <a:rPr lang="en-US" dirty="0" smtClean="0"/>
                        <a:t> net)</a:t>
                      </a:r>
                    </a:p>
                    <a:p>
                      <a:endParaRPr lang="en-US" dirty="0"/>
                    </a:p>
                  </a:txBody>
                  <a:tcPr anchor="ctr">
                    <a:lnL>
                      <a:noFill/>
                    </a:lnL>
                    <a:lnR>
                      <a:noFill/>
                    </a:lnR>
                    <a:lnT>
                      <a:noFill/>
                    </a:lnT>
                    <a:lnB>
                      <a:noFill/>
                    </a:lnB>
                  </a:tcPr>
                </a:tc>
              </a:tr>
              <a:tr h="868912">
                <a:tc>
                  <a:txBody>
                    <a:bodyPr/>
                    <a:lstStyle/>
                    <a:p>
                      <a:r>
                        <a:rPr lang="as-IN" dirty="0"/>
                        <a:t>১। থিন কো-এক্সিয়াল ক্যাবল ব্যবহার করে যে নেটওয়ার্ক গড়ে উঠে তাকে </a:t>
                      </a:r>
                      <a:r>
                        <a:rPr lang="as-IN" dirty="0" smtClean="0"/>
                        <a:t>থিন নেট বলে</a:t>
                      </a:r>
                      <a:r>
                        <a:rPr lang="as-IN" dirty="0"/>
                        <a:t>। </a:t>
                      </a:r>
                    </a:p>
                  </a:txBody>
                  <a:tcPr anchor="ctr">
                    <a:lnL>
                      <a:noFill/>
                    </a:lnL>
                    <a:lnR>
                      <a:noFill/>
                    </a:lnR>
                    <a:lnT>
                      <a:noFill/>
                    </a:lnT>
                    <a:lnB>
                      <a:noFill/>
                    </a:lnB>
                  </a:tcPr>
                </a:tc>
                <a:tc>
                  <a:txBody>
                    <a:bodyPr/>
                    <a:lstStyle/>
                    <a:p>
                      <a:r>
                        <a:rPr lang="as-IN" dirty="0"/>
                        <a:t>১। থিক কো-এক্সিয়াল ক্যাবল। ব্যবহার করে যে নেটওয়ার্ক গড়ে উঠে তাকে </a:t>
                      </a:r>
                      <a:r>
                        <a:rPr lang="as-IN" dirty="0" smtClean="0"/>
                        <a:t>থিকনেট বলে</a:t>
                      </a:r>
                      <a:r>
                        <a:rPr lang="as-IN" dirty="0"/>
                        <a:t>। </a:t>
                      </a:r>
                    </a:p>
                  </a:txBody>
                  <a:tcPr anchor="ctr">
                    <a:lnL>
                      <a:noFill/>
                    </a:lnL>
                    <a:lnR>
                      <a:noFill/>
                    </a:lnR>
                    <a:lnT>
                      <a:noFill/>
                    </a:lnT>
                    <a:lnB>
                      <a:noFill/>
                    </a:lnB>
                  </a:tcPr>
                </a:tc>
              </a:tr>
              <a:tr h="496521">
                <a:tc>
                  <a:txBody>
                    <a:bodyPr/>
                    <a:lstStyle/>
                    <a:p>
                      <a:r>
                        <a:rPr lang="as-IN"/>
                        <a:t>২। থিন কো-এক্সিয়াল ক্যাবলের ব্যাস ০.২৫ ইঞ্চি। </a:t>
                      </a:r>
                    </a:p>
                  </a:txBody>
                  <a:tcPr anchor="ctr">
                    <a:lnL>
                      <a:noFill/>
                    </a:lnL>
                    <a:lnR>
                      <a:noFill/>
                    </a:lnR>
                    <a:lnT>
                      <a:noFill/>
                    </a:lnT>
                    <a:lnB>
                      <a:noFill/>
                    </a:lnB>
                  </a:tcPr>
                </a:tc>
                <a:tc>
                  <a:txBody>
                    <a:bodyPr/>
                    <a:lstStyle/>
                    <a:p>
                      <a:r>
                        <a:rPr lang="as-IN" dirty="0"/>
                        <a:t>২। থিক কো-এক্সিয়াল। ক্যাবলের ব্যাস ০.৫ ইঞ্চি। </a:t>
                      </a:r>
                    </a:p>
                  </a:txBody>
                  <a:tcPr anchor="ctr">
                    <a:lnL>
                      <a:noFill/>
                    </a:lnL>
                    <a:lnR>
                      <a:noFill/>
                    </a:lnR>
                    <a:lnT>
                      <a:noFill/>
                    </a:lnT>
                    <a:lnB>
                      <a:noFill/>
                    </a:lnB>
                  </a:tcPr>
                </a:tc>
              </a:tr>
              <a:tr h="868912">
                <a:tc>
                  <a:txBody>
                    <a:bodyPr/>
                    <a:lstStyle/>
                    <a:p>
                      <a:r>
                        <a:rPr lang="as-IN"/>
                        <a:t>৩। কোনাে প্রকার রিপিটার ছাড়া এটি ১৮৫ মিটার পর্যন্ত ব্যবহার করা যায়। </a:t>
                      </a:r>
                    </a:p>
                  </a:txBody>
                  <a:tcPr anchor="ctr">
                    <a:lnL>
                      <a:noFill/>
                    </a:lnL>
                    <a:lnR>
                      <a:noFill/>
                    </a:lnR>
                    <a:lnT>
                      <a:noFill/>
                    </a:lnT>
                    <a:lnB>
                      <a:noFill/>
                    </a:lnB>
                  </a:tcPr>
                </a:tc>
                <a:tc>
                  <a:txBody>
                    <a:bodyPr/>
                    <a:lstStyle/>
                    <a:p>
                      <a:r>
                        <a:rPr lang="as-IN" dirty="0"/>
                        <a:t>৩। কোনাে প্রকার রিপিটার ছাড়া এটি ৫০০ মিটার পর্যন্ত ব্যবহার করা যায়। </a:t>
                      </a:r>
                    </a:p>
                  </a:txBody>
                  <a:tcPr anchor="ctr">
                    <a:lnL>
                      <a:noFill/>
                    </a:lnL>
                    <a:lnR>
                      <a:noFill/>
                    </a:lnR>
                    <a:lnT>
                      <a:noFill/>
                    </a:lnT>
                    <a:lnB>
                      <a:noFill/>
                    </a:lnB>
                  </a:tcPr>
                </a:tc>
              </a:tr>
              <a:tr h="868912">
                <a:tc>
                  <a:txBody>
                    <a:bodyPr/>
                    <a:lstStyle/>
                    <a:p>
                      <a:r>
                        <a:rPr lang="as-IN" dirty="0"/>
                        <a:t>৪। এ ধরনের নেটওয়ার্ককে ১০ বেজ ২ নেটওয়ার্কও বলা হয়। </a:t>
                      </a:r>
                    </a:p>
                  </a:txBody>
                  <a:tcPr anchor="ctr">
                    <a:lnL>
                      <a:noFill/>
                    </a:lnL>
                    <a:lnR>
                      <a:noFill/>
                    </a:lnR>
                    <a:lnT>
                      <a:noFill/>
                    </a:lnT>
                    <a:lnB>
                      <a:noFill/>
                    </a:lnB>
                  </a:tcPr>
                </a:tc>
                <a:tc>
                  <a:txBody>
                    <a:bodyPr/>
                    <a:lstStyle/>
                    <a:p>
                      <a:r>
                        <a:rPr lang="as-IN" dirty="0"/>
                        <a:t>৪। এ ধরনের নেটওয়ার্ককে ১০ বেজ ৫ নেটওয়ার্কও বলা হয়। </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686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750" y="2543967"/>
            <a:ext cx="8204719" cy="3477875"/>
          </a:xfrm>
          <a:prstGeom prst="rect">
            <a:avLst/>
          </a:prstGeom>
        </p:spPr>
        <p:txBody>
          <a:bodyPr wrap="square">
            <a:spAutoFit/>
          </a:bodyPr>
          <a:lstStyle/>
          <a:p>
            <a:r>
              <a:rPr lang="as-IN" sz="2000" dirty="0"/>
              <a:t>১। এই ধরনের ক্যাবলের ট্রান্সমিশন লস অপেক্ষাকৃত কম হয়।</a:t>
            </a:r>
          </a:p>
          <a:p>
            <a:endParaRPr lang="as-IN" sz="2000" dirty="0"/>
          </a:p>
          <a:p>
            <a:r>
              <a:rPr lang="as-IN" sz="2000" dirty="0"/>
              <a:t>২। ডেটা স্থানান্তরের গতি বেশি।</a:t>
            </a:r>
          </a:p>
          <a:p>
            <a:endParaRPr lang="as-IN" sz="2000" dirty="0"/>
          </a:p>
          <a:p>
            <a:r>
              <a:rPr lang="as-IN" sz="2000" dirty="0"/>
              <a:t>৩। অ্যানালগ এবং ডিজিটাল উভয় ডেটা ট্রান্সমিশনে এ ক্যাবল ব্যবহৃত হয়।</a:t>
            </a:r>
          </a:p>
          <a:p>
            <a:endParaRPr lang="as-IN" sz="2000" dirty="0"/>
          </a:p>
          <a:p>
            <a:r>
              <a:rPr lang="as-IN" sz="2000" dirty="0"/>
              <a:t>৪। টুইস্টেড পেয়ার ক্যাবল অপেক্ষা এ ক্যাবলের মাধ্যমে অধিক দূরত্বে(1</a:t>
            </a:r>
            <a:r>
              <a:rPr lang="en-US" sz="2000" dirty="0"/>
              <a:t>km) </a:t>
            </a:r>
            <a:r>
              <a:rPr lang="as-IN" sz="2000" dirty="0"/>
              <a:t>তথ্য পাঠানো যায়</a:t>
            </a:r>
            <a:r>
              <a:rPr lang="as-IN" sz="2000" dirty="0" smtClean="0"/>
              <a:t>।</a:t>
            </a:r>
            <a:endParaRPr lang="en-US" sz="2000" dirty="0" smtClean="0"/>
          </a:p>
          <a:p>
            <a:endParaRPr lang="en-US" sz="2000" dirty="0"/>
          </a:p>
          <a:p>
            <a:r>
              <a:rPr lang="as-IN" sz="2000" dirty="0"/>
              <a:t>৫। এটি ফাইবার অপটিক ক্যাবল অপেক্ষা কম ব্যয়বহুল এবং সহজে বহনযোগ্য।</a:t>
            </a:r>
          </a:p>
        </p:txBody>
      </p:sp>
      <p:sp>
        <p:nvSpPr>
          <p:cNvPr id="3" name="Rectangle 2"/>
          <p:cNvSpPr/>
          <p:nvPr/>
        </p:nvSpPr>
        <p:spPr>
          <a:xfrm>
            <a:off x="3952904" y="1023648"/>
            <a:ext cx="5287025" cy="523220"/>
          </a:xfrm>
          <a:prstGeom prst="rect">
            <a:avLst/>
          </a:prstGeom>
        </p:spPr>
        <p:txBody>
          <a:bodyPr wrap="none">
            <a:spAutoFit/>
          </a:bodyPr>
          <a:lstStyle/>
          <a:p>
            <a:r>
              <a:rPr lang="as-IN" sz="2800" b="1" dirty="0"/>
              <a:t>কো-এক্সিয়াল ক্যাবেলের </a:t>
            </a:r>
            <a:r>
              <a:rPr lang="as-IN" sz="2800" b="1" dirty="0" smtClean="0"/>
              <a:t>সুবিধা</a:t>
            </a:r>
            <a:endParaRPr lang="as-IN" sz="2800" b="1" dirty="0"/>
          </a:p>
        </p:txBody>
      </p:sp>
    </p:spTree>
    <p:extLst>
      <p:ext uri="{BB962C8B-B14F-4D97-AF65-F5344CB8AC3E}">
        <p14:creationId xmlns:p14="http://schemas.microsoft.com/office/powerpoint/2010/main" val="37451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750" y="2543967"/>
            <a:ext cx="8204719" cy="1631216"/>
          </a:xfrm>
          <a:prstGeom prst="rect">
            <a:avLst/>
          </a:prstGeom>
        </p:spPr>
        <p:txBody>
          <a:bodyPr wrap="square">
            <a:spAutoFit/>
          </a:bodyPr>
          <a:lstStyle/>
          <a:p>
            <a:endParaRPr lang="as-IN" sz="2000" dirty="0"/>
          </a:p>
          <a:p>
            <a:r>
              <a:rPr lang="as-IN" sz="2000" dirty="0"/>
              <a:t>১। ডেটা ট্রান্সফার রেট নির্ভর করে তারের দৈর্ঘ্যের উপর।</a:t>
            </a:r>
          </a:p>
          <a:p>
            <a:endParaRPr lang="as-IN" sz="2000" dirty="0"/>
          </a:p>
          <a:p>
            <a:r>
              <a:rPr lang="as-IN" sz="2000" dirty="0"/>
              <a:t>২। কো-এক্সিয়াল ক্যাবল টুইস্টেড পেয়ার ক্যাবল অপেক্ষা কিছুটা ব্যয়বহুল।</a:t>
            </a:r>
          </a:p>
          <a:p>
            <a:endParaRPr lang="as-IN" sz="2000" dirty="0"/>
          </a:p>
        </p:txBody>
      </p:sp>
      <p:sp>
        <p:nvSpPr>
          <p:cNvPr id="3" name="Rectangle 2"/>
          <p:cNvSpPr/>
          <p:nvPr/>
        </p:nvSpPr>
        <p:spPr>
          <a:xfrm>
            <a:off x="2870553" y="958334"/>
            <a:ext cx="6487673" cy="523220"/>
          </a:xfrm>
          <a:prstGeom prst="rect">
            <a:avLst/>
          </a:prstGeom>
        </p:spPr>
        <p:txBody>
          <a:bodyPr wrap="none">
            <a:spAutoFit/>
          </a:bodyPr>
          <a:lstStyle/>
          <a:p>
            <a:r>
              <a:rPr lang="as-IN" sz="2800" b="1" dirty="0"/>
              <a:t>কো-এক্সিয়াল ক্যাবেলের অসুবিধাসমূহ</a:t>
            </a:r>
          </a:p>
        </p:txBody>
      </p:sp>
    </p:spTree>
    <p:extLst>
      <p:ext uri="{BB962C8B-B14F-4D97-AF65-F5344CB8AC3E}">
        <p14:creationId xmlns:p14="http://schemas.microsoft.com/office/powerpoint/2010/main" val="254452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5458546" cy="954107"/>
          </a:xfrm>
          <a:prstGeom prst="rect">
            <a:avLst/>
          </a:prstGeom>
        </p:spPr>
        <p:txBody>
          <a:bodyPr wrap="none">
            <a:spAutoFit/>
          </a:bodyPr>
          <a:lstStyle/>
          <a:p>
            <a:r>
              <a:rPr lang="as-IN" sz="2800" b="1" dirty="0"/>
              <a:t>কো-এক্সিয়াল ক্যাবলের বৈশিষ্ট্য </a:t>
            </a:r>
          </a:p>
          <a:p>
            <a:endParaRPr lang="as-IN" sz="2800" b="1" dirty="0"/>
          </a:p>
        </p:txBody>
      </p:sp>
      <p:sp>
        <p:nvSpPr>
          <p:cNvPr id="4" name="Rectangle 3"/>
          <p:cNvSpPr/>
          <p:nvPr/>
        </p:nvSpPr>
        <p:spPr>
          <a:xfrm>
            <a:off x="3066661" y="2370176"/>
            <a:ext cx="7738188" cy="3347840"/>
          </a:xfrm>
          <a:prstGeom prst="rect">
            <a:avLst/>
          </a:prstGeom>
        </p:spPr>
        <p:txBody>
          <a:bodyPr wrap="square">
            <a:spAutoFit/>
          </a:bodyPr>
          <a:lstStyle/>
          <a:p>
            <a:pPr>
              <a:lnSpc>
                <a:spcPct val="150000"/>
              </a:lnSpc>
            </a:pPr>
            <a:r>
              <a:rPr lang="as-IN" sz="2400" dirty="0"/>
              <a:t>ক) সহজে স্থাপন করা যায়।</a:t>
            </a:r>
            <a:br>
              <a:rPr lang="as-IN" sz="2400" dirty="0"/>
            </a:br>
            <a:r>
              <a:rPr lang="as-IN" sz="2400" dirty="0"/>
              <a:t>খ) অধিক নিরাপদ। </a:t>
            </a:r>
            <a:br>
              <a:rPr lang="as-IN" sz="2400" dirty="0"/>
            </a:br>
            <a:r>
              <a:rPr lang="as-IN" sz="2400" dirty="0"/>
              <a:t>গ) দামে কম।</a:t>
            </a:r>
            <a:br>
              <a:rPr lang="as-IN" sz="2400" dirty="0"/>
            </a:br>
            <a:r>
              <a:rPr lang="as-IN" sz="2400" dirty="0"/>
              <a:t>ঘ) অধিক দূরত্বে ডেটা প্রেরন।</a:t>
            </a:r>
            <a:br>
              <a:rPr lang="as-IN" sz="2400" dirty="0"/>
            </a:br>
            <a:r>
              <a:rPr lang="as-IN" sz="2400" dirty="0"/>
              <a:t>ঙ) অধিক গতিতে ডেটা প্রেরন।</a:t>
            </a:r>
            <a:br>
              <a:rPr lang="as-IN" sz="2400" dirty="0"/>
            </a:br>
            <a:endParaRPr lang="as-IN" sz="2400" dirty="0"/>
          </a:p>
        </p:txBody>
      </p:sp>
    </p:spTree>
    <p:extLst>
      <p:ext uri="{BB962C8B-B14F-4D97-AF65-F5344CB8AC3E}">
        <p14:creationId xmlns:p14="http://schemas.microsoft.com/office/powerpoint/2010/main" val="113707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5359159" cy="523220"/>
          </a:xfrm>
          <a:prstGeom prst="rect">
            <a:avLst/>
          </a:prstGeom>
        </p:spPr>
        <p:txBody>
          <a:bodyPr wrap="none">
            <a:spAutoFit/>
          </a:bodyPr>
          <a:lstStyle/>
          <a:p>
            <a:r>
              <a:rPr lang="as-IN" sz="2800" b="1" dirty="0"/>
              <a:t>কো-এক্সিয়াল ক্যাবলের </a:t>
            </a:r>
            <a:r>
              <a:rPr lang="as-IN" sz="2800" b="1" dirty="0" smtClean="0"/>
              <a:t>ব্যবহার</a:t>
            </a:r>
            <a:endParaRPr lang="as-IN" sz="2800" b="1" dirty="0"/>
          </a:p>
        </p:txBody>
      </p:sp>
      <p:sp>
        <p:nvSpPr>
          <p:cNvPr id="4" name="Rectangle 3"/>
          <p:cNvSpPr/>
          <p:nvPr/>
        </p:nvSpPr>
        <p:spPr>
          <a:xfrm>
            <a:off x="3066661" y="2370176"/>
            <a:ext cx="7738188" cy="3970318"/>
          </a:xfrm>
          <a:prstGeom prst="rect">
            <a:avLst/>
          </a:prstGeom>
        </p:spPr>
        <p:txBody>
          <a:bodyPr wrap="square">
            <a:spAutoFit/>
          </a:bodyPr>
          <a:lstStyle/>
          <a:p>
            <a:pPr>
              <a:lnSpc>
                <a:spcPct val="150000"/>
              </a:lnSpc>
            </a:pPr>
            <a:r>
              <a:rPr lang="as-IN" sz="2400" dirty="0"/>
              <a:t>১। টেলিভিশন নেটওয়ার্ক</a:t>
            </a:r>
          </a:p>
          <a:p>
            <a:pPr>
              <a:lnSpc>
                <a:spcPct val="150000"/>
              </a:lnSpc>
            </a:pPr>
            <a:endParaRPr lang="as-IN" sz="2400" dirty="0"/>
          </a:p>
          <a:p>
            <a:pPr>
              <a:lnSpc>
                <a:spcPct val="150000"/>
              </a:lnSpc>
            </a:pPr>
            <a:r>
              <a:rPr lang="as-IN" sz="2400" dirty="0"/>
              <a:t>২। ডিশ টিভি বা ক্যাবল টিভি নেটওয়ার্ক</a:t>
            </a:r>
          </a:p>
          <a:p>
            <a:pPr>
              <a:lnSpc>
                <a:spcPct val="150000"/>
              </a:lnSpc>
            </a:pPr>
            <a:endParaRPr lang="as-IN" sz="2400" dirty="0"/>
          </a:p>
          <a:p>
            <a:pPr>
              <a:lnSpc>
                <a:spcPct val="150000"/>
              </a:lnSpc>
            </a:pPr>
            <a:r>
              <a:rPr lang="as-IN" sz="2400" dirty="0"/>
              <a:t>৩। সিসি টিভি নেটওয়ার্ক</a:t>
            </a:r>
          </a:p>
          <a:p>
            <a:pPr>
              <a:lnSpc>
                <a:spcPct val="150000"/>
              </a:lnSpc>
            </a:pPr>
            <a:endParaRPr lang="as-IN" sz="2400" dirty="0"/>
          </a:p>
          <a:p>
            <a:pPr>
              <a:lnSpc>
                <a:spcPct val="150000"/>
              </a:lnSpc>
            </a:pPr>
            <a:r>
              <a:rPr lang="as-IN" sz="2400" dirty="0"/>
              <a:t>৪। লোকাল এরিয়া নেটওয়ার্কে বহুল ব্যবহৃত হয়।</a:t>
            </a:r>
          </a:p>
        </p:txBody>
      </p:sp>
    </p:spTree>
    <p:extLst>
      <p:ext uri="{BB962C8B-B14F-4D97-AF65-F5344CB8AC3E}">
        <p14:creationId xmlns:p14="http://schemas.microsoft.com/office/powerpoint/2010/main" val="244748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4363695" cy="523220"/>
          </a:xfrm>
          <a:prstGeom prst="rect">
            <a:avLst/>
          </a:prstGeom>
        </p:spPr>
        <p:txBody>
          <a:bodyPr wrap="none">
            <a:spAutoFit/>
          </a:bodyPr>
          <a:lstStyle/>
          <a:p>
            <a:r>
              <a:rPr lang="as-IN" sz="2800" b="1" dirty="0"/>
              <a:t>ফাইবার অপটিক </a:t>
            </a:r>
            <a:r>
              <a:rPr lang="as-IN" sz="2800" b="1" dirty="0" smtClean="0"/>
              <a:t>ক্যাবল</a:t>
            </a:r>
            <a:endParaRPr lang="as-IN" sz="2800" b="1" dirty="0">
              <a:effectLst/>
            </a:endParaRPr>
          </a:p>
        </p:txBody>
      </p:sp>
      <p:sp>
        <p:nvSpPr>
          <p:cNvPr id="4" name="Rectangle 3"/>
          <p:cNvSpPr/>
          <p:nvPr/>
        </p:nvSpPr>
        <p:spPr>
          <a:xfrm>
            <a:off x="429081" y="2118249"/>
            <a:ext cx="11411339" cy="3970318"/>
          </a:xfrm>
          <a:prstGeom prst="rect">
            <a:avLst/>
          </a:prstGeom>
        </p:spPr>
        <p:txBody>
          <a:bodyPr wrap="square">
            <a:spAutoFit/>
          </a:bodyPr>
          <a:lstStyle/>
          <a:p>
            <a:pPr>
              <a:lnSpc>
                <a:spcPct val="150000"/>
              </a:lnSpc>
            </a:pPr>
            <a:r>
              <a:rPr lang="as-IN" sz="2400" dirty="0"/>
              <a:t>ফাইবার অপটিক ক্যাবল কতোগুলো অপটিক্যাল ফাইবারের সমন্বয়ে তৈরি। ফাইবার হ’ল ট্রান্সমিশন ক্যাবল প্রযুক্তির নতুনতম রূপ। ফাইবারগুলো এক ধরনের ডাই-ইলেকট্রিক (অন্তরক) পদার্থ বা সিলিকা বা মাল্টি কম্পোনেন্ট কাঁচ দ্বারা তৈরি, যা রাসায়নিকভাবে নিরপেক্ষ হয় এবং আলো পরিবহনে সক্ষম। অপটিক্যাল ফাইবারের সবচেয়ে বড় বৈশিষ্ট্য হলো এটি তড়িৎ সিগন্যালের পরিবর্তে আলোক বা লাইট সিগন্যাল ট্রান্সমিট করে। পৃথকভাবে প্রতিটি ফাইবার প্লাস্টিকের স্তর দ্বারা আবৃত থাকে এবং একটি প্রতিরক্ষামূলক টিউবে থাকে যা বাহ্যিক হস্তক্ষেপের জন্য অত্যন্ত প্রতিরোধী করে তোলে।</a:t>
            </a:r>
          </a:p>
        </p:txBody>
      </p:sp>
    </p:spTree>
    <p:extLst>
      <p:ext uri="{BB962C8B-B14F-4D97-AF65-F5344CB8AC3E}">
        <p14:creationId xmlns:p14="http://schemas.microsoft.com/office/powerpoint/2010/main" val="302004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4363695" cy="523220"/>
          </a:xfrm>
          <a:prstGeom prst="rect">
            <a:avLst/>
          </a:prstGeom>
        </p:spPr>
        <p:txBody>
          <a:bodyPr wrap="none">
            <a:spAutoFit/>
          </a:bodyPr>
          <a:lstStyle/>
          <a:p>
            <a:r>
              <a:rPr lang="as-IN" sz="2800" b="1" dirty="0"/>
              <a:t>ফাইবার অপটিক </a:t>
            </a:r>
            <a:r>
              <a:rPr lang="as-IN" sz="2800" b="1" dirty="0" smtClean="0"/>
              <a:t>ক্যাবল</a:t>
            </a:r>
            <a:endParaRPr lang="as-IN" sz="2800" b="1" dirty="0">
              <a:effectLst/>
            </a:endParaRPr>
          </a:p>
        </p:txBody>
      </p:sp>
      <p:sp>
        <p:nvSpPr>
          <p:cNvPr id="4" name="Rectangle 3"/>
          <p:cNvSpPr/>
          <p:nvPr/>
        </p:nvSpPr>
        <p:spPr>
          <a:xfrm>
            <a:off x="429081" y="2118249"/>
            <a:ext cx="11411339" cy="2308324"/>
          </a:xfrm>
          <a:prstGeom prst="rect">
            <a:avLst/>
          </a:prstGeom>
        </p:spPr>
        <p:txBody>
          <a:bodyPr wrap="square">
            <a:spAutoFit/>
          </a:bodyPr>
          <a:lstStyle/>
          <a:p>
            <a:r>
              <a:rPr lang="as-IN" sz="2400" dirty="0"/>
              <a:t>অপটিক্যাল ফাইবারের মধ্য  দিয়ে আলোর পূর্ণ অভ্যন্তরীণ প্রতিফলনের মাধ্যমে অতি  দ্রুত ডেটা প্রেরণ করা যায়।  অপটিক্যাল ফাইবার কাঁচের তন্তু হওয়ায় তড়িৎ চৌম্বক প্রভাব হতে মুক্ত। বর্তমানে যেসব অপটিক্যাল ফাইবার পাওয়া যায় তার ডেটা ট্রান্সমিশন হার ১০০ </a:t>
            </a:r>
            <a:r>
              <a:rPr lang="en-US" sz="2400" dirty="0"/>
              <a:t>mbps </a:t>
            </a:r>
            <a:r>
              <a:rPr lang="as-IN" sz="2400" dirty="0"/>
              <a:t>থেকে ২ </a:t>
            </a:r>
            <a:r>
              <a:rPr lang="en-US" sz="2400" dirty="0" err="1"/>
              <a:t>gbps</a:t>
            </a:r>
            <a:r>
              <a:rPr lang="en-US" sz="2400" dirty="0"/>
              <a:t>।</a:t>
            </a:r>
          </a:p>
          <a:p>
            <a:r>
              <a:rPr lang="en-US" sz="2400" dirty="0"/>
              <a:t>SC-</a:t>
            </a:r>
            <a:r>
              <a:rPr lang="as-IN" sz="2400" dirty="0"/>
              <a:t>কানেক্টর, </a:t>
            </a:r>
            <a:r>
              <a:rPr lang="en-US" sz="2400" dirty="0"/>
              <a:t>ST-</a:t>
            </a:r>
            <a:r>
              <a:rPr lang="as-IN" sz="2400" dirty="0"/>
              <a:t>কানেক্টর, </a:t>
            </a:r>
            <a:r>
              <a:rPr lang="en-US" sz="2400" dirty="0"/>
              <a:t>MT-RJ-</a:t>
            </a:r>
            <a:r>
              <a:rPr lang="as-IN" sz="2400" dirty="0"/>
              <a:t>কানেক্টর এর সাহায্যে ডিভাইসের সাথে কানেকশন দেওয়া হয়।</a:t>
            </a:r>
          </a:p>
        </p:txBody>
      </p:sp>
    </p:spTree>
    <p:extLst>
      <p:ext uri="{BB962C8B-B14F-4D97-AF65-F5344CB8AC3E}">
        <p14:creationId xmlns:p14="http://schemas.microsoft.com/office/powerpoint/2010/main" val="131698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4363695" cy="523220"/>
          </a:xfrm>
          <a:prstGeom prst="rect">
            <a:avLst/>
          </a:prstGeom>
        </p:spPr>
        <p:txBody>
          <a:bodyPr wrap="none">
            <a:spAutoFit/>
          </a:bodyPr>
          <a:lstStyle/>
          <a:p>
            <a:r>
              <a:rPr lang="as-IN" sz="2800" b="1" dirty="0"/>
              <a:t>ফাইবার অপটিক </a:t>
            </a:r>
            <a:r>
              <a:rPr lang="as-IN" sz="2800" b="1" dirty="0" smtClean="0"/>
              <a:t>ক্যাবল</a:t>
            </a:r>
            <a:endParaRPr lang="as-IN" sz="2800" b="1"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721" y="2686050"/>
            <a:ext cx="3743325" cy="3314700"/>
          </a:xfrm>
          <a:prstGeom prst="rect">
            <a:avLst/>
          </a:prstGeom>
        </p:spPr>
      </p:pic>
      <p:pic>
        <p:nvPicPr>
          <p:cNvPr id="5" name="Picture 4"/>
          <p:cNvPicPr>
            <a:picLocks noChangeAspect="1"/>
          </p:cNvPicPr>
          <p:nvPr/>
        </p:nvPicPr>
        <p:blipFill>
          <a:blip r:embed="rId4"/>
          <a:stretch>
            <a:fillRect/>
          </a:stretch>
        </p:blipFill>
        <p:spPr>
          <a:xfrm>
            <a:off x="2295331" y="2846517"/>
            <a:ext cx="3556518" cy="2779842"/>
          </a:xfrm>
          <a:prstGeom prst="rect">
            <a:avLst/>
          </a:prstGeom>
        </p:spPr>
      </p:pic>
    </p:spTree>
    <p:extLst>
      <p:ext uri="{BB962C8B-B14F-4D97-AF65-F5344CB8AC3E}">
        <p14:creationId xmlns:p14="http://schemas.microsoft.com/office/powerpoint/2010/main" val="231626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7916" y="958333"/>
            <a:ext cx="6872394" cy="523220"/>
          </a:xfrm>
          <a:prstGeom prst="rect">
            <a:avLst/>
          </a:prstGeom>
        </p:spPr>
        <p:txBody>
          <a:bodyPr wrap="none">
            <a:spAutoFit/>
          </a:bodyPr>
          <a:lstStyle/>
          <a:p>
            <a:r>
              <a:rPr lang="as-IN" sz="2800" b="1" dirty="0"/>
              <a:t>ফাইবার অপটিক ক্যাবলের বিভিন্ন </a:t>
            </a:r>
            <a:r>
              <a:rPr lang="as-IN" sz="2800" b="1" dirty="0" smtClean="0"/>
              <a:t>অংশ</a:t>
            </a:r>
            <a:endParaRPr lang="as-IN" sz="2800" b="1"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76" y="2726191"/>
            <a:ext cx="5236126" cy="3170665"/>
          </a:xfrm>
          <a:prstGeom prst="rect">
            <a:avLst/>
          </a:prstGeom>
        </p:spPr>
      </p:pic>
    </p:spTree>
    <p:extLst>
      <p:ext uri="{BB962C8B-B14F-4D97-AF65-F5344CB8AC3E}">
        <p14:creationId xmlns:p14="http://schemas.microsoft.com/office/powerpoint/2010/main" val="398619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7916" y="958333"/>
            <a:ext cx="6872394" cy="523220"/>
          </a:xfrm>
          <a:prstGeom prst="rect">
            <a:avLst/>
          </a:prstGeom>
        </p:spPr>
        <p:txBody>
          <a:bodyPr wrap="none">
            <a:spAutoFit/>
          </a:bodyPr>
          <a:lstStyle/>
          <a:p>
            <a:r>
              <a:rPr lang="as-IN" sz="2800" b="1" dirty="0"/>
              <a:t>ফাইবার অপটিক ক্যাবলের বিভিন্ন </a:t>
            </a:r>
            <a:r>
              <a:rPr lang="as-IN" sz="2800" b="1" dirty="0" smtClean="0"/>
              <a:t>অংশ</a:t>
            </a:r>
            <a:endParaRPr lang="as-IN" sz="2800" b="1" dirty="0">
              <a:effectLst/>
            </a:endParaRPr>
          </a:p>
        </p:txBody>
      </p:sp>
      <p:sp>
        <p:nvSpPr>
          <p:cNvPr id="4" name="Rectangle 3"/>
          <p:cNvSpPr/>
          <p:nvPr/>
        </p:nvSpPr>
        <p:spPr>
          <a:xfrm>
            <a:off x="622041" y="2972602"/>
            <a:ext cx="6096000" cy="1754326"/>
          </a:xfrm>
          <a:prstGeom prst="rect">
            <a:avLst/>
          </a:prstGeom>
        </p:spPr>
        <p:txBody>
          <a:bodyPr>
            <a:spAutoFit/>
          </a:bodyPr>
          <a:lstStyle/>
          <a:p>
            <a:r>
              <a:rPr lang="as-IN" dirty="0"/>
              <a:t>জ্যাকেট: এক বা একাধিক তন্তুকে ক্যাবলের মধ্যে ধারণ করে।</a:t>
            </a:r>
            <a:endParaRPr lang="en-US" dirty="0"/>
          </a:p>
          <a:p>
            <a:endParaRPr lang="en-US" dirty="0" smtClean="0"/>
          </a:p>
          <a:p>
            <a:endParaRPr lang="en-US" dirty="0"/>
          </a:p>
          <a:p>
            <a:r>
              <a:rPr lang="as-IN" dirty="0" smtClean="0"/>
              <a:t>বাফারঃ </a:t>
            </a:r>
            <a:r>
              <a:rPr lang="as-IN" dirty="0"/>
              <a:t>তন্তুকে বাইরের পরিবেশের ক্ষতিকর প্রভাব থেকে রক্ষা করে।</a:t>
            </a:r>
          </a:p>
          <a:p>
            <a:endParaRPr lang="as-I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289" y="2412765"/>
            <a:ext cx="4861249" cy="2943663"/>
          </a:xfrm>
          <a:prstGeom prst="rect">
            <a:avLst/>
          </a:prstGeom>
        </p:spPr>
      </p:pic>
    </p:spTree>
    <p:extLst>
      <p:ext uri="{BB962C8B-B14F-4D97-AF65-F5344CB8AC3E}">
        <p14:creationId xmlns:p14="http://schemas.microsoft.com/office/powerpoint/2010/main" val="275840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14" y="578337"/>
            <a:ext cx="8144134" cy="1373070"/>
          </a:xfrm>
        </p:spPr>
        <p:txBody>
          <a:bodyPr/>
          <a:lstStyle/>
          <a:p>
            <a:r>
              <a:rPr lang="bn-BD" b="1" dirty="0" smtClean="0">
                <a:solidFill>
                  <a:schemeClr val="bg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 আলোচনা</a:t>
            </a:r>
            <a:endParaRPr lang="en-US" b="1"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185799" y="3069610"/>
            <a:ext cx="8144134" cy="13730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as-IN" sz="3600" dirty="0" smtClean="0"/>
              <a:t>দ্বিতীয় অধ্যায় : </a:t>
            </a:r>
            <a:r>
              <a:rPr lang="as-IN" sz="3600" dirty="0"/>
              <a:t>ডেটা </a:t>
            </a:r>
            <a:r>
              <a:rPr lang="as-IN" sz="3600" dirty="0" smtClean="0"/>
              <a:t>কমিউনিকেশন মাধ্যম</a:t>
            </a:r>
            <a:r>
              <a:rPr lang="en-US" sz="3600" dirty="0" smtClean="0"/>
              <a:t> (</a:t>
            </a:r>
            <a:r>
              <a:rPr lang="as-IN" sz="3600" dirty="0" smtClean="0"/>
              <a:t>তার মাধ্যম</a:t>
            </a:r>
            <a:r>
              <a:rPr lang="en-US" sz="3600" b="1" dirty="0" smtClean="0"/>
              <a:t>)</a:t>
            </a:r>
            <a:endParaRPr lang="as-IN" sz="3600" b="1" dirty="0"/>
          </a:p>
          <a:p>
            <a:endParaRPr lang="en-US" sz="3600" dirty="0"/>
          </a:p>
        </p:txBody>
      </p:sp>
    </p:spTree>
    <p:extLst>
      <p:ext uri="{BB962C8B-B14F-4D97-AF65-F5344CB8AC3E}">
        <p14:creationId xmlns:p14="http://schemas.microsoft.com/office/powerpoint/2010/main" val="3086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7916" y="958333"/>
            <a:ext cx="6872394" cy="523220"/>
          </a:xfrm>
          <a:prstGeom prst="rect">
            <a:avLst/>
          </a:prstGeom>
        </p:spPr>
        <p:txBody>
          <a:bodyPr wrap="none">
            <a:spAutoFit/>
          </a:bodyPr>
          <a:lstStyle/>
          <a:p>
            <a:r>
              <a:rPr lang="as-IN" sz="2800" b="1" dirty="0"/>
              <a:t>ফাইবার অপটিক ক্যাবলের বিভিন্ন </a:t>
            </a:r>
            <a:r>
              <a:rPr lang="as-IN" sz="2800" b="1" dirty="0" smtClean="0"/>
              <a:t>অংশ</a:t>
            </a:r>
            <a:endParaRPr lang="as-IN" sz="2800" b="1" dirty="0">
              <a:effectLst/>
            </a:endParaRPr>
          </a:p>
        </p:txBody>
      </p:sp>
      <p:sp>
        <p:nvSpPr>
          <p:cNvPr id="4" name="Rectangle 3"/>
          <p:cNvSpPr/>
          <p:nvPr/>
        </p:nvSpPr>
        <p:spPr>
          <a:xfrm>
            <a:off x="536413" y="2328790"/>
            <a:ext cx="6096000" cy="3693319"/>
          </a:xfrm>
          <a:prstGeom prst="rect">
            <a:avLst/>
          </a:prstGeom>
        </p:spPr>
        <p:txBody>
          <a:bodyPr>
            <a:spAutoFit/>
          </a:bodyPr>
          <a:lstStyle/>
          <a:p>
            <a:r>
              <a:rPr lang="as-IN" dirty="0"/>
              <a:t>কোর: ভিতরের ডাই-ইলেকট্রিক পদার্থ যা প্রধানত সিলিকা, প্লাস্টিক ও অন্যান্য উপাদানের মিশ্রনে তৈরি হয়। যার ব্যাস ৮-১০০ মাইক্রন হয়ে থাকে। কোরের মধ্য দিয়ে লাইট সিগন্যাল প্রবাহিত হয়। কোরের ক্ষেত্র যত বেশি হয় তত বেশি লাইট সিগন্যাল প্রবাহিত হয়।</a:t>
            </a:r>
          </a:p>
          <a:p>
            <a:endParaRPr lang="as-IN" dirty="0"/>
          </a:p>
          <a:p>
            <a:r>
              <a:rPr lang="as-IN" dirty="0"/>
              <a:t>ক্ল্যাডিং: ক্ল্যাডিং কাচের ঘনক স্তর হিসাবে পরিচিত। কোরকে আবদ্ধ করে রাখা বাইরের ডাই-ইলেকট্রিক পদার্থ যা আলোর প্রতিফলন করতে পারে। ক্ল্যাডিং এর প্রধান কাজ হ’ল কোর ইন্টারফেসে নিম্ন প্রতিসরাঙ্ক সরবরাহ করা, যাতে কোরের প্রতিসরাঙ্ক ক্ল্যাডিংয়ের প্রতিসরাংকের তুলনায় বেশি হয়। ফলে কোরের মধ্য দিয়ে পূর্ণ অভ্যন্তরীণ প্রতিফলনের মাধ্যমে লাইট সিগন্যাল ট্রান্সফার হয়।</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13" y="2412765"/>
            <a:ext cx="5236126" cy="3170665"/>
          </a:xfrm>
          <a:prstGeom prst="rect">
            <a:avLst/>
          </a:prstGeom>
        </p:spPr>
      </p:pic>
    </p:spTree>
    <p:extLst>
      <p:ext uri="{BB962C8B-B14F-4D97-AF65-F5344CB8AC3E}">
        <p14:creationId xmlns:p14="http://schemas.microsoft.com/office/powerpoint/2010/main" val="35700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7916" y="958333"/>
            <a:ext cx="6872394" cy="523220"/>
          </a:xfrm>
          <a:prstGeom prst="rect">
            <a:avLst/>
          </a:prstGeom>
        </p:spPr>
        <p:txBody>
          <a:bodyPr wrap="none">
            <a:spAutoFit/>
          </a:bodyPr>
          <a:lstStyle/>
          <a:p>
            <a:r>
              <a:rPr lang="as-IN" sz="2800" b="1" dirty="0"/>
              <a:t>ফাইবার অপটিক ক্যাবলের বিভিন্ন </a:t>
            </a:r>
            <a:r>
              <a:rPr lang="as-IN" sz="2800" b="1" dirty="0" smtClean="0"/>
              <a:t>অংশ</a:t>
            </a:r>
            <a:endParaRPr lang="as-IN" sz="2800" b="1" dirty="0">
              <a:effectLst/>
            </a:endParaRPr>
          </a:p>
        </p:txBody>
      </p:sp>
      <p:sp>
        <p:nvSpPr>
          <p:cNvPr id="4" name="Rectangle 3"/>
          <p:cNvSpPr/>
          <p:nvPr/>
        </p:nvSpPr>
        <p:spPr>
          <a:xfrm>
            <a:off x="536413" y="2328790"/>
            <a:ext cx="6096000" cy="3693319"/>
          </a:xfrm>
          <a:prstGeom prst="rect">
            <a:avLst/>
          </a:prstGeom>
        </p:spPr>
        <p:txBody>
          <a:bodyPr>
            <a:spAutoFit/>
          </a:bodyPr>
          <a:lstStyle/>
          <a:p>
            <a:r>
              <a:rPr lang="as-IN" dirty="0"/>
              <a:t>কোর: ভিতরের ডাই-ইলেকট্রিক পদার্থ যা প্রধানত সিলিকা, প্লাস্টিক ও অন্যান্য উপাদানের মিশ্রনে তৈরি হয়। যার ব্যাস ৮-১০০ মাইক্রন হয়ে থাকে। কোরের মধ্য দিয়ে লাইট সিগন্যাল প্রবাহিত হয়। কোরের ক্ষেত্র যত বেশি হয় তত বেশি লাইট সিগন্যাল প্রবাহিত হয়।</a:t>
            </a:r>
          </a:p>
          <a:p>
            <a:endParaRPr lang="as-IN" dirty="0"/>
          </a:p>
          <a:p>
            <a:r>
              <a:rPr lang="as-IN" dirty="0"/>
              <a:t>ক্ল্যাডিং: ক্ল্যাডিং কাচের ঘনক স্তর হিসাবে পরিচিত। কোরকে আবদ্ধ করে রাখা বাইরের ডাই-ইলেকট্রিক পদার্থ যা আলোর প্রতিফলন করতে পারে। ক্ল্যাডিং এর প্রধান কাজ হ’ল কোর ইন্টারফেসে নিম্ন প্রতিসরাঙ্ক সরবরাহ করা, যাতে কোরের প্রতিসরাঙ্ক ক্ল্যাডিংয়ের প্রতিসরাংকের তুলনায় বেশি হয়। ফলে কোরের মধ্য দিয়ে পূর্ণ অভ্যন্তরীণ প্রতিফলনের মাধ্যমে লাইট সিগন্যাল ট্রান্সফার হয়।</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13" y="2412765"/>
            <a:ext cx="5236126" cy="3170665"/>
          </a:xfrm>
          <a:prstGeom prst="rect">
            <a:avLst/>
          </a:prstGeom>
        </p:spPr>
      </p:pic>
    </p:spTree>
    <p:extLst>
      <p:ext uri="{BB962C8B-B14F-4D97-AF65-F5344CB8AC3E}">
        <p14:creationId xmlns:p14="http://schemas.microsoft.com/office/powerpoint/2010/main" val="25648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4569" y="1042309"/>
            <a:ext cx="6753772" cy="523220"/>
          </a:xfrm>
          <a:prstGeom prst="rect">
            <a:avLst/>
          </a:prstGeom>
        </p:spPr>
        <p:txBody>
          <a:bodyPr wrap="none">
            <a:spAutoFit/>
          </a:bodyPr>
          <a:lstStyle/>
          <a:p>
            <a:r>
              <a:rPr lang="as-IN" sz="2800" b="1" dirty="0"/>
              <a:t>ফাইবার  অপটিক ক্যাবলের </a:t>
            </a:r>
            <a:r>
              <a:rPr lang="as-IN" sz="2800" b="1" dirty="0" smtClean="0"/>
              <a:t>প্রকারভেদ</a:t>
            </a:r>
            <a:endParaRPr lang="as-IN" sz="2800" dirty="0"/>
          </a:p>
        </p:txBody>
      </p:sp>
      <p:sp>
        <p:nvSpPr>
          <p:cNvPr id="4" name="Rectangle 3"/>
          <p:cNvSpPr/>
          <p:nvPr/>
        </p:nvSpPr>
        <p:spPr>
          <a:xfrm>
            <a:off x="2198914" y="2304862"/>
            <a:ext cx="6096000" cy="830997"/>
          </a:xfrm>
          <a:prstGeom prst="rect">
            <a:avLst/>
          </a:prstGeom>
        </p:spPr>
        <p:txBody>
          <a:bodyPr>
            <a:spAutoFit/>
          </a:bodyPr>
          <a:lstStyle/>
          <a:p>
            <a:r>
              <a:rPr lang="as-IN" sz="2400" dirty="0" smtClean="0"/>
              <a:t>কোরের </a:t>
            </a:r>
            <a:r>
              <a:rPr lang="as-IN" sz="2400" dirty="0"/>
              <a:t>গঠন অনুসারে ফাইবার অপটিক ক্যাবল দু ধরণের। যথাঃ</a:t>
            </a:r>
          </a:p>
        </p:txBody>
      </p:sp>
      <p:sp>
        <p:nvSpPr>
          <p:cNvPr id="5" name="Rectangle 4"/>
          <p:cNvSpPr/>
          <p:nvPr/>
        </p:nvSpPr>
        <p:spPr>
          <a:xfrm>
            <a:off x="1657739" y="3221609"/>
            <a:ext cx="10220130" cy="2031325"/>
          </a:xfrm>
          <a:prstGeom prst="rect">
            <a:avLst/>
          </a:prstGeom>
        </p:spPr>
        <p:txBody>
          <a:bodyPr wrap="square">
            <a:spAutoFit/>
          </a:bodyPr>
          <a:lstStyle/>
          <a:p>
            <a:r>
              <a:rPr lang="as-IN" dirty="0"/>
              <a:t>সিঙ্গেলমোড ফাইবার অপটিক ক্যাবলঃ এই ক্যাবলে একসাথে কেবল একটি আলোক সংকেত বা লাইট সিগন্যাল প্রেরণের পথ থাকে। কোরের ব্যাস ৮-১০ মাইক্রোন হয়ে থাকে।  দীর্ঘ দূরত্বে ডেটা পাঠানোর ক্ষেত্রে উপযোগী। কলেজ, বিশ্ববিদ্যালয় ও টেলিফোন কোম্পানিতে ব্যবহৃত হয়।</a:t>
            </a:r>
          </a:p>
          <a:p>
            <a:endParaRPr lang="as-IN" dirty="0"/>
          </a:p>
          <a:p>
            <a:r>
              <a:rPr lang="as-IN" dirty="0"/>
              <a:t>মাল্টিমোড ফাইবার অপটিক ক্যাবলঃ এই ক্যাবলে একসাথে একাধিক আলোক সংকেত বা লাইট সিগন্যাল প্রেরণের পথ থাকে। কোরের ব্যাস ৫০-১০০ মাইক্রোন হয়ে থাকে। সল্প দূরত্বে ডেটা পাঠানোর ক্ষেত্রে উপযোগী। লোকাল এরিয়া নেটওয়ার্কে ডেটা এবং অডিও/ভিডিও প্রেরণে ব্যবহৃত হয়।</a:t>
            </a:r>
            <a:endParaRPr lang="en-US" dirty="0"/>
          </a:p>
        </p:txBody>
      </p:sp>
    </p:spTree>
    <p:extLst>
      <p:ext uri="{BB962C8B-B14F-4D97-AF65-F5344CB8AC3E}">
        <p14:creationId xmlns:p14="http://schemas.microsoft.com/office/powerpoint/2010/main" val="250403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4569" y="1042309"/>
            <a:ext cx="6753772" cy="523220"/>
          </a:xfrm>
          <a:prstGeom prst="rect">
            <a:avLst/>
          </a:prstGeom>
        </p:spPr>
        <p:txBody>
          <a:bodyPr wrap="none">
            <a:spAutoFit/>
          </a:bodyPr>
          <a:lstStyle/>
          <a:p>
            <a:r>
              <a:rPr lang="as-IN" sz="2800" b="1" dirty="0"/>
              <a:t>ফাইবার  অপটিক ক্যাবলের </a:t>
            </a:r>
            <a:r>
              <a:rPr lang="as-IN" sz="2800" b="1" dirty="0" smtClean="0"/>
              <a:t>প্রকারভেদ</a:t>
            </a:r>
            <a:endParaRPr lang="as-IN" sz="2800" dirty="0"/>
          </a:p>
        </p:txBody>
      </p:sp>
      <p:sp>
        <p:nvSpPr>
          <p:cNvPr id="6" name="Rectangle 5"/>
          <p:cNvSpPr/>
          <p:nvPr/>
        </p:nvSpPr>
        <p:spPr>
          <a:xfrm>
            <a:off x="3048000" y="2413338"/>
            <a:ext cx="6096000" cy="2031325"/>
          </a:xfrm>
          <a:prstGeom prst="rect">
            <a:avLst/>
          </a:prstGeom>
        </p:spPr>
        <p:txBody>
          <a:bodyPr>
            <a:spAutoFit/>
          </a:bodyPr>
          <a:lstStyle/>
          <a:p>
            <a:r>
              <a:rPr lang="as-IN" dirty="0"/>
              <a:t>মাল্টিমোড ফাইবার অপটিক ক্যাবল আবার দুই প্রকার। যথাঃ</a:t>
            </a:r>
          </a:p>
          <a:p>
            <a:endParaRPr lang="as-IN" dirty="0"/>
          </a:p>
          <a:p>
            <a:r>
              <a:rPr lang="as-IN" dirty="0"/>
              <a:t>স্টেপ ইনডেক্স মাল্টিমোডঃ কোরের প্রতিসরাঙ্ক সর্বত্র সমান হয়।</a:t>
            </a:r>
          </a:p>
          <a:p>
            <a:endParaRPr lang="as-IN" dirty="0"/>
          </a:p>
          <a:p>
            <a:r>
              <a:rPr lang="as-IN" dirty="0"/>
              <a:t>গ্রেডেড ইনডেক্স মাল্টিমোডঃ কোরের প্রতিসরাঙ্ক কেন্দ্র থেকে বাইরের দিকে কমতে থাকে।</a:t>
            </a:r>
            <a:endParaRPr lang="en-US" dirty="0"/>
          </a:p>
        </p:txBody>
      </p:sp>
    </p:spTree>
    <p:extLst>
      <p:ext uri="{BB962C8B-B14F-4D97-AF65-F5344CB8AC3E}">
        <p14:creationId xmlns:p14="http://schemas.microsoft.com/office/powerpoint/2010/main" val="32227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5751896" cy="523220"/>
          </a:xfrm>
          <a:prstGeom prst="rect">
            <a:avLst/>
          </a:prstGeom>
        </p:spPr>
        <p:txBody>
          <a:bodyPr wrap="none">
            <a:spAutoFit/>
          </a:bodyPr>
          <a:lstStyle/>
          <a:p>
            <a:r>
              <a:rPr lang="as-IN" sz="2800" b="1" dirty="0"/>
              <a:t>ফাইবার অপটিক ক্যাবলের </a:t>
            </a:r>
            <a:r>
              <a:rPr lang="as-IN" sz="2800" b="1" dirty="0" smtClean="0"/>
              <a:t>সুবিধা</a:t>
            </a:r>
            <a:endParaRPr lang="as-IN" sz="2800" dirty="0">
              <a:effectLst/>
            </a:endParaRPr>
          </a:p>
        </p:txBody>
      </p:sp>
      <p:sp>
        <p:nvSpPr>
          <p:cNvPr id="4" name="Rectangle 3"/>
          <p:cNvSpPr/>
          <p:nvPr/>
        </p:nvSpPr>
        <p:spPr>
          <a:xfrm>
            <a:off x="2273559" y="2631433"/>
            <a:ext cx="10033518" cy="3970318"/>
          </a:xfrm>
          <a:prstGeom prst="rect">
            <a:avLst/>
          </a:prstGeom>
        </p:spPr>
        <p:txBody>
          <a:bodyPr wrap="square">
            <a:spAutoFit/>
          </a:bodyPr>
          <a:lstStyle/>
          <a:p>
            <a:pPr>
              <a:lnSpc>
                <a:spcPct val="150000"/>
              </a:lnSpc>
            </a:pPr>
            <a:r>
              <a:rPr lang="as-IN" sz="2400" dirty="0"/>
              <a:t>১। অধিক দূরত্বে উচ্চ গতিতে ডেটা ট্রান্সমিট করতে পারে</a:t>
            </a:r>
            <a:r>
              <a:rPr lang="as-IN" sz="2400" dirty="0" smtClean="0"/>
              <a:t>।</a:t>
            </a:r>
            <a:endParaRPr lang="as-IN" sz="2400" dirty="0"/>
          </a:p>
          <a:p>
            <a:pPr>
              <a:lnSpc>
                <a:spcPct val="150000"/>
              </a:lnSpc>
            </a:pPr>
            <a:r>
              <a:rPr lang="as-IN" sz="2400" dirty="0"/>
              <a:t>২। ওজনে হালকা ও সহজে পরিবহনযোগ্য</a:t>
            </a:r>
            <a:r>
              <a:rPr lang="as-IN" sz="2400" dirty="0" smtClean="0"/>
              <a:t>।</a:t>
            </a:r>
            <a:endParaRPr lang="as-IN" sz="2400" dirty="0"/>
          </a:p>
          <a:p>
            <a:pPr>
              <a:lnSpc>
                <a:spcPct val="150000"/>
              </a:lnSpc>
            </a:pPr>
            <a:r>
              <a:rPr lang="as-IN" sz="2400" dirty="0"/>
              <a:t>৩। শক্তির অপচয় কম</a:t>
            </a:r>
            <a:r>
              <a:rPr lang="as-IN" sz="2400" dirty="0" smtClean="0"/>
              <a:t>।</a:t>
            </a:r>
            <a:endParaRPr lang="as-IN" sz="2400" dirty="0"/>
          </a:p>
          <a:p>
            <a:pPr>
              <a:lnSpc>
                <a:spcPct val="150000"/>
              </a:lnSpc>
            </a:pPr>
            <a:r>
              <a:rPr lang="as-IN" sz="2400" dirty="0"/>
              <a:t>৪। বিদ্যুৎ চৌম্বক প্রভাব(</a:t>
            </a:r>
            <a:r>
              <a:rPr lang="en-US" sz="2400" dirty="0"/>
              <a:t>EMI) </a:t>
            </a:r>
            <a:r>
              <a:rPr lang="as-IN" sz="2400" dirty="0"/>
              <a:t>হতে মুক্ত</a:t>
            </a:r>
            <a:r>
              <a:rPr lang="as-IN" sz="2400" dirty="0" smtClean="0"/>
              <a:t>।</a:t>
            </a:r>
            <a:endParaRPr lang="as-IN" sz="2400" dirty="0"/>
          </a:p>
          <a:p>
            <a:pPr>
              <a:lnSpc>
                <a:spcPct val="150000"/>
              </a:lnSpc>
            </a:pPr>
            <a:r>
              <a:rPr lang="as-IN" sz="2400" dirty="0"/>
              <a:t>৫। পরিবেশের তাপ-চাপ ইত্যাদি দ্বারা প্রভাবিত হয় না</a:t>
            </a:r>
            <a:r>
              <a:rPr lang="as-IN" sz="2400" dirty="0" smtClean="0"/>
              <a:t>।</a:t>
            </a:r>
            <a:endParaRPr lang="as-IN" sz="2400" dirty="0"/>
          </a:p>
          <a:p>
            <a:pPr>
              <a:lnSpc>
                <a:spcPct val="150000"/>
              </a:lnSpc>
            </a:pPr>
            <a:r>
              <a:rPr lang="as-IN" sz="2400" dirty="0"/>
              <a:t>৬। ডেটা সংরক্ষণের নিরাপত্তা ও গোপনীয়তা সবচেয়ে বেশি।</a:t>
            </a:r>
          </a:p>
          <a:p>
            <a:pPr>
              <a:lnSpc>
                <a:spcPct val="150000"/>
              </a:lnSpc>
            </a:pPr>
            <a:endParaRPr lang="as-IN" sz="2400" dirty="0"/>
          </a:p>
        </p:txBody>
      </p:sp>
    </p:spTree>
    <p:extLst>
      <p:ext uri="{BB962C8B-B14F-4D97-AF65-F5344CB8AC3E}">
        <p14:creationId xmlns:p14="http://schemas.microsoft.com/office/powerpoint/2010/main" val="26767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5908" y="976995"/>
            <a:ext cx="6266459" cy="523220"/>
          </a:xfrm>
          <a:prstGeom prst="rect">
            <a:avLst/>
          </a:prstGeom>
        </p:spPr>
        <p:txBody>
          <a:bodyPr wrap="none">
            <a:spAutoFit/>
          </a:bodyPr>
          <a:lstStyle/>
          <a:p>
            <a:r>
              <a:rPr lang="as-IN" sz="2800" b="1" dirty="0"/>
              <a:t>ফাইবার অপটিক ক্যাবলের </a:t>
            </a:r>
            <a:r>
              <a:rPr lang="as-IN" sz="2800" b="1" dirty="0" smtClean="0"/>
              <a:t>অসুবিধা</a:t>
            </a:r>
            <a:endParaRPr lang="as-IN" sz="2800" dirty="0">
              <a:effectLst/>
            </a:endParaRPr>
          </a:p>
        </p:txBody>
      </p:sp>
      <p:sp>
        <p:nvSpPr>
          <p:cNvPr id="4" name="Rectangle 3"/>
          <p:cNvSpPr/>
          <p:nvPr/>
        </p:nvSpPr>
        <p:spPr>
          <a:xfrm>
            <a:off x="1604865" y="2631433"/>
            <a:ext cx="10702212" cy="3970318"/>
          </a:xfrm>
          <a:prstGeom prst="rect">
            <a:avLst/>
          </a:prstGeom>
        </p:spPr>
        <p:txBody>
          <a:bodyPr wrap="square">
            <a:spAutoFit/>
          </a:bodyPr>
          <a:lstStyle/>
          <a:p>
            <a:pPr>
              <a:lnSpc>
                <a:spcPct val="150000"/>
              </a:lnSpc>
            </a:pPr>
            <a:r>
              <a:rPr lang="as-IN" sz="2400" dirty="0"/>
              <a:t>১। ফাইবার অপটিক ক্যাবলকে </a:t>
            </a:r>
            <a:r>
              <a:rPr lang="en-US" sz="2400" dirty="0"/>
              <a:t>U </a:t>
            </a:r>
            <a:r>
              <a:rPr lang="as-IN" sz="2400" dirty="0"/>
              <a:t>আকারে বাঁকানো যায় না।</a:t>
            </a:r>
          </a:p>
          <a:p>
            <a:pPr>
              <a:lnSpc>
                <a:spcPct val="150000"/>
              </a:lnSpc>
            </a:pPr>
            <a:endParaRPr lang="as-IN" sz="2400" dirty="0"/>
          </a:p>
          <a:p>
            <a:pPr>
              <a:lnSpc>
                <a:spcPct val="150000"/>
              </a:lnSpc>
            </a:pPr>
            <a:r>
              <a:rPr lang="as-IN" sz="2400" dirty="0"/>
              <a:t>২। ফাইবার অপটিক ক্যাবল অত্যন্ত দামি।</a:t>
            </a:r>
          </a:p>
          <a:p>
            <a:pPr>
              <a:lnSpc>
                <a:spcPct val="150000"/>
              </a:lnSpc>
            </a:pPr>
            <a:endParaRPr lang="as-IN" sz="2400" dirty="0"/>
          </a:p>
          <a:p>
            <a:pPr>
              <a:lnSpc>
                <a:spcPct val="150000"/>
              </a:lnSpc>
            </a:pPr>
            <a:r>
              <a:rPr lang="as-IN" sz="2400" dirty="0"/>
              <a:t>৩। ফাইবার অপটিক ক্যাবল ইনস্টল করা অন্যান্য ক্যাবলের </a:t>
            </a:r>
            <a:r>
              <a:rPr lang="as-IN" sz="2400" dirty="0" smtClean="0"/>
              <a:t>চেয়ে</a:t>
            </a:r>
            <a:endParaRPr lang="en-US" sz="2400" dirty="0" smtClean="0"/>
          </a:p>
          <a:p>
            <a:pPr>
              <a:lnSpc>
                <a:spcPct val="150000"/>
              </a:lnSpc>
            </a:pPr>
            <a:r>
              <a:rPr lang="as-IN" sz="2400" dirty="0" smtClean="0"/>
              <a:t> </a:t>
            </a:r>
            <a:r>
              <a:rPr lang="as-IN" sz="2400" dirty="0"/>
              <a:t>তুলনামূলক কঠিন।</a:t>
            </a:r>
          </a:p>
          <a:p>
            <a:pPr>
              <a:lnSpc>
                <a:spcPct val="150000"/>
              </a:lnSpc>
            </a:pPr>
            <a:endParaRPr lang="as-IN" sz="2400" dirty="0"/>
          </a:p>
        </p:txBody>
      </p:sp>
    </p:spTree>
    <p:extLst>
      <p:ext uri="{BB962C8B-B14F-4D97-AF65-F5344CB8AC3E}">
        <p14:creationId xmlns:p14="http://schemas.microsoft.com/office/powerpoint/2010/main" val="118639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904" y="1023648"/>
            <a:ext cx="6213560" cy="523220"/>
          </a:xfrm>
          <a:prstGeom prst="rect">
            <a:avLst/>
          </a:prstGeom>
        </p:spPr>
        <p:txBody>
          <a:bodyPr wrap="none">
            <a:spAutoFit/>
          </a:bodyPr>
          <a:lstStyle/>
          <a:p>
            <a:r>
              <a:rPr lang="as-IN" sz="2800" b="1" dirty="0"/>
              <a:t>ফাইবার অপটিক ক্যাবলের </a:t>
            </a:r>
            <a:r>
              <a:rPr lang="as-IN" sz="2800" b="1" dirty="0" smtClean="0"/>
              <a:t>বৈশিষ্ট্য</a:t>
            </a:r>
            <a:endParaRPr lang="as-IN" sz="2800" b="1" dirty="0"/>
          </a:p>
        </p:txBody>
      </p:sp>
      <p:sp>
        <p:nvSpPr>
          <p:cNvPr id="4" name="Rectangle 3"/>
          <p:cNvSpPr/>
          <p:nvPr/>
        </p:nvSpPr>
        <p:spPr>
          <a:xfrm>
            <a:off x="1891005" y="2231048"/>
            <a:ext cx="9053804" cy="5632311"/>
          </a:xfrm>
          <a:prstGeom prst="rect">
            <a:avLst/>
          </a:prstGeom>
        </p:spPr>
        <p:txBody>
          <a:bodyPr wrap="square">
            <a:spAutoFit/>
          </a:bodyPr>
          <a:lstStyle/>
          <a:p>
            <a:pPr marL="342900" indent="-342900">
              <a:lnSpc>
                <a:spcPct val="150000"/>
              </a:lnSpc>
              <a:buFont typeface="Wingdings" panose="05000000000000000000" pitchFamily="2" charset="2"/>
              <a:buChar char="q"/>
            </a:pPr>
            <a:r>
              <a:rPr lang="as-IN" sz="2400" dirty="0" smtClean="0"/>
              <a:t>এটি </a:t>
            </a:r>
            <a:r>
              <a:rPr lang="as-IN" sz="2400" dirty="0" smtClean="0"/>
              <a:t>ইলেক্ট্রিক্যাল বা তড়িৎ সিগন্যালের পরিবর্তে আলোক বা লাইট সিগন্যাল ট্রান্সমিট করে।</a:t>
            </a:r>
          </a:p>
          <a:p>
            <a:pPr marL="342900" indent="-342900">
              <a:lnSpc>
                <a:spcPct val="150000"/>
              </a:lnSpc>
              <a:buFont typeface="Wingdings" panose="05000000000000000000" pitchFamily="2" charset="2"/>
              <a:buChar char="q"/>
            </a:pPr>
            <a:r>
              <a:rPr lang="as-IN" sz="2400" dirty="0" smtClean="0"/>
              <a:t>এতে </a:t>
            </a:r>
            <a:r>
              <a:rPr lang="as-IN" sz="2400" dirty="0" smtClean="0"/>
              <a:t>আলোকের পূর্ণ অভ্যন্তরীণ প্রতিফলন পদ্ধতিতে ডেটা উৎস থেকে গন্তব্যে গমন করে।</a:t>
            </a:r>
            <a:endParaRPr lang="en-US" sz="2400" dirty="0" smtClean="0"/>
          </a:p>
          <a:p>
            <a:pPr marL="342900" indent="-342900">
              <a:lnSpc>
                <a:spcPct val="150000"/>
              </a:lnSpc>
              <a:buFont typeface="Wingdings" panose="05000000000000000000" pitchFamily="2" charset="2"/>
              <a:buChar char="q"/>
            </a:pPr>
            <a:r>
              <a:rPr lang="as-IN" sz="2400" dirty="0" smtClean="0"/>
              <a:t> </a:t>
            </a:r>
            <a:r>
              <a:rPr lang="as-IN" sz="2400" dirty="0"/>
              <a:t>এটি আলােক রশ্মি দ্বারা সিগন্যাল ট্রান্সমিট করে </a:t>
            </a:r>
            <a:r>
              <a:rPr lang="as-IN" sz="2400" dirty="0" smtClean="0"/>
              <a:t>।</a:t>
            </a:r>
            <a:endParaRPr lang="en-US" sz="2400" dirty="0"/>
          </a:p>
          <a:p>
            <a:pPr marL="342900" indent="-342900">
              <a:lnSpc>
                <a:spcPct val="150000"/>
              </a:lnSpc>
              <a:buFont typeface="Wingdings" panose="05000000000000000000" pitchFamily="2" charset="2"/>
              <a:buChar char="q"/>
            </a:pPr>
            <a:r>
              <a:rPr lang="as-IN" sz="2400" dirty="0" smtClean="0"/>
              <a:t> </a:t>
            </a:r>
            <a:r>
              <a:rPr lang="as-IN" sz="2400" dirty="0"/>
              <a:t>নেটওয়ার্কের ব্যাকবােন হিসেবে ফাইবার ক্যাবল ব্যবহৃত হয়</a:t>
            </a:r>
            <a:r>
              <a:rPr lang="as-IN" sz="2400" dirty="0" smtClean="0"/>
              <a:t>।</a:t>
            </a:r>
            <a:endParaRPr lang="en-US" sz="2400" dirty="0" smtClean="0"/>
          </a:p>
          <a:p>
            <a:pPr marL="342900" indent="-342900">
              <a:lnSpc>
                <a:spcPct val="150000"/>
              </a:lnSpc>
              <a:buFont typeface="Wingdings" panose="05000000000000000000" pitchFamily="2" charset="2"/>
              <a:buChar char="q"/>
            </a:pPr>
            <a:r>
              <a:rPr lang="as-IN" sz="2400" dirty="0" smtClean="0"/>
              <a:t> </a:t>
            </a:r>
            <a:r>
              <a:rPr lang="as-IN" sz="2400" dirty="0"/>
              <a:t>এতে </a:t>
            </a:r>
            <a:r>
              <a:rPr lang="en-US" sz="2400" dirty="0" err="1"/>
              <a:t>Gbps</a:t>
            </a:r>
            <a:r>
              <a:rPr lang="en-US" sz="2400" dirty="0"/>
              <a:t> </a:t>
            </a:r>
            <a:r>
              <a:rPr lang="as-IN" sz="2400" dirty="0"/>
              <a:t>রেঞ্জ বা তার বেশি গতিতে ডেটা চলাচল করতে </a:t>
            </a:r>
            <a:r>
              <a:rPr lang="as-IN" sz="2400" dirty="0" smtClean="0"/>
              <a:t>পারে</a:t>
            </a:r>
            <a:endParaRPr lang="en-US" sz="2400" dirty="0"/>
          </a:p>
          <a:p>
            <a:pPr marL="342900" indent="-342900">
              <a:lnSpc>
                <a:spcPct val="150000"/>
              </a:lnSpc>
              <a:buFont typeface="Wingdings" panose="05000000000000000000" pitchFamily="2" charset="2"/>
              <a:buChar char="q"/>
            </a:pPr>
            <a:r>
              <a:rPr lang="as-IN" sz="2400" dirty="0" smtClean="0"/>
              <a:t> </a:t>
            </a:r>
            <a:r>
              <a:rPr lang="as-IN" sz="2400" dirty="0"/>
              <a:t>ডেটা সংরক্ষনের নিরাপত্তা ও গােপনীয়তা অনেক বেশি। </a:t>
            </a:r>
            <a:br>
              <a:rPr lang="as-IN" sz="2400" dirty="0"/>
            </a:br>
            <a:r>
              <a:rPr lang="as-IN" sz="2400" dirty="0"/>
              <a:t>ঙ) শক্তি কম ক্ষয় হয়।</a:t>
            </a:r>
            <a:endParaRPr lang="as-IN" sz="2400" dirty="0" smtClean="0"/>
          </a:p>
          <a:p>
            <a:pPr>
              <a:lnSpc>
                <a:spcPct val="150000"/>
              </a:lnSpc>
            </a:pPr>
            <a:endParaRPr lang="as-IN" sz="2400" dirty="0"/>
          </a:p>
        </p:txBody>
      </p:sp>
    </p:spTree>
    <p:extLst>
      <p:ext uri="{BB962C8B-B14F-4D97-AF65-F5344CB8AC3E}">
        <p14:creationId xmlns:p14="http://schemas.microsoft.com/office/powerpoint/2010/main" val="21984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5908" y="1014318"/>
            <a:ext cx="6114174" cy="523220"/>
          </a:xfrm>
          <a:prstGeom prst="rect">
            <a:avLst/>
          </a:prstGeom>
        </p:spPr>
        <p:txBody>
          <a:bodyPr wrap="none">
            <a:spAutoFit/>
          </a:bodyPr>
          <a:lstStyle/>
          <a:p>
            <a:r>
              <a:rPr lang="as-IN" sz="2800" b="1" dirty="0"/>
              <a:t>ফাইবার অপটিক ক্যাবলের </a:t>
            </a:r>
            <a:r>
              <a:rPr lang="as-IN" sz="2800" b="1" dirty="0" smtClean="0"/>
              <a:t>ব্যবহার</a:t>
            </a:r>
            <a:endParaRPr lang="as-IN" sz="2800" b="1" dirty="0"/>
          </a:p>
        </p:txBody>
      </p:sp>
      <p:sp>
        <p:nvSpPr>
          <p:cNvPr id="4" name="Rectangle 3"/>
          <p:cNvSpPr/>
          <p:nvPr/>
        </p:nvSpPr>
        <p:spPr>
          <a:xfrm>
            <a:off x="867748" y="2332854"/>
            <a:ext cx="10842170" cy="3970318"/>
          </a:xfrm>
          <a:prstGeom prst="rect">
            <a:avLst/>
          </a:prstGeom>
        </p:spPr>
        <p:txBody>
          <a:bodyPr wrap="square">
            <a:spAutoFit/>
          </a:bodyPr>
          <a:lstStyle/>
          <a:p>
            <a:pPr>
              <a:lnSpc>
                <a:spcPct val="150000"/>
              </a:lnSpc>
            </a:pPr>
            <a:r>
              <a:rPr lang="as-IN" sz="2400" dirty="0"/>
              <a:t>১। নেটওয়ার্কের ব্যাকবোন হিসেবে ফাইবার অপটিক ক্যাবল অধিক ব্যবহৃত হয়।</a:t>
            </a:r>
          </a:p>
          <a:p>
            <a:pPr>
              <a:lnSpc>
                <a:spcPct val="150000"/>
              </a:lnSpc>
            </a:pPr>
            <a:endParaRPr lang="as-IN" sz="2400" dirty="0"/>
          </a:p>
          <a:p>
            <a:pPr>
              <a:lnSpc>
                <a:spcPct val="150000"/>
              </a:lnSpc>
            </a:pPr>
            <a:r>
              <a:rPr lang="as-IN" sz="2400" dirty="0"/>
              <a:t>২। বর্তমানে ফাইবার অপটিক ক্যাবলের মাধ্যমে আলোকসজ্জা, সেন্সর ও ছবি সম্পাদনের কাজ করা হয়।</a:t>
            </a:r>
          </a:p>
          <a:p>
            <a:pPr>
              <a:lnSpc>
                <a:spcPct val="150000"/>
              </a:lnSpc>
            </a:pPr>
            <a:endParaRPr lang="as-IN" sz="2400" dirty="0"/>
          </a:p>
          <a:p>
            <a:pPr>
              <a:lnSpc>
                <a:spcPct val="150000"/>
              </a:lnSpc>
            </a:pPr>
            <a:r>
              <a:rPr lang="as-IN" sz="2400" dirty="0"/>
              <a:t>৩। সমুদ্রের তলদেশ দিয়ে এক দেশের সাথে অন্য দেশের বা এক মহাদেশের সাথে অন্য মহাদেশের সংযোগে ব্যবহৃত হয়।</a:t>
            </a:r>
          </a:p>
        </p:txBody>
      </p:sp>
    </p:spTree>
    <p:extLst>
      <p:ext uri="{BB962C8B-B14F-4D97-AF65-F5344CB8AC3E}">
        <p14:creationId xmlns:p14="http://schemas.microsoft.com/office/powerpoint/2010/main" val="419807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7138" y="1077603"/>
            <a:ext cx="2704587" cy="584775"/>
          </a:xfrm>
          <a:prstGeom prst="rect">
            <a:avLst/>
          </a:prstGeom>
        </p:spPr>
        <p:txBody>
          <a:bodyPr wrap="none">
            <a:spAutoFit/>
          </a:bodyPr>
          <a:lstStyle/>
          <a:p>
            <a:r>
              <a:rPr lang="as-IN" sz="3200" b="1" dirty="0"/>
              <a:t>পাঠ মূল্যায়ন-</a:t>
            </a:r>
          </a:p>
        </p:txBody>
      </p:sp>
      <p:sp>
        <p:nvSpPr>
          <p:cNvPr id="4" name="Rectangle 3"/>
          <p:cNvSpPr/>
          <p:nvPr/>
        </p:nvSpPr>
        <p:spPr>
          <a:xfrm>
            <a:off x="1527313" y="2372284"/>
            <a:ext cx="8363136" cy="2031325"/>
          </a:xfrm>
          <a:prstGeom prst="rect">
            <a:avLst/>
          </a:prstGeom>
        </p:spPr>
        <p:txBody>
          <a:bodyPr wrap="square">
            <a:spAutoFit/>
          </a:bodyPr>
          <a:lstStyle/>
          <a:p>
            <a:r>
              <a:rPr lang="as-IN" b="1" u="sng" dirty="0"/>
              <a:t>বহুনির্বাচনি </a:t>
            </a:r>
            <a:r>
              <a:rPr lang="as-IN" b="1" u="sng" dirty="0" smtClean="0"/>
              <a:t>প্রশ্নসমূহঃ</a:t>
            </a:r>
            <a:endParaRPr lang="en-US" b="1" u="sng" dirty="0" smtClean="0"/>
          </a:p>
          <a:p>
            <a:endParaRPr lang="as-IN" dirty="0"/>
          </a:p>
          <a:p>
            <a:r>
              <a:rPr lang="as-IN" b="1" dirty="0"/>
              <a:t>১।</a:t>
            </a:r>
            <a:r>
              <a:rPr lang="as-IN" dirty="0"/>
              <a:t> তারগুলো পেঁচানো থাকে বলে ঐ তারকে বলা হয়-</a:t>
            </a:r>
          </a:p>
          <a:p>
            <a:r>
              <a:rPr lang="as-IN" dirty="0"/>
              <a:t>ক) টেলিফোন ক্যাবল</a:t>
            </a:r>
          </a:p>
          <a:p>
            <a:r>
              <a:rPr lang="as-IN" dirty="0"/>
              <a:t>খ) কো-এক্সিইয়াল ক্যাবল</a:t>
            </a:r>
          </a:p>
          <a:p>
            <a:r>
              <a:rPr lang="as-IN" dirty="0"/>
              <a:t>গ) টুইস্টেড পেয়ার ক্যাবল</a:t>
            </a:r>
          </a:p>
          <a:p>
            <a:r>
              <a:rPr lang="as-IN" dirty="0"/>
              <a:t>ঘ) ফাইবার অপটিক ক্যাবল</a:t>
            </a:r>
            <a:endParaRPr lang="as-IN" dirty="0">
              <a:effectLst/>
            </a:endParaRPr>
          </a:p>
        </p:txBody>
      </p:sp>
      <p:sp>
        <p:nvSpPr>
          <p:cNvPr id="5" name="Rectangle 4"/>
          <p:cNvSpPr/>
          <p:nvPr/>
        </p:nvSpPr>
        <p:spPr>
          <a:xfrm>
            <a:off x="1527313" y="4687453"/>
            <a:ext cx="8363136" cy="646331"/>
          </a:xfrm>
          <a:prstGeom prst="rect">
            <a:avLst/>
          </a:prstGeom>
        </p:spPr>
        <p:txBody>
          <a:bodyPr wrap="square">
            <a:spAutoFit/>
          </a:bodyPr>
          <a:lstStyle/>
          <a:p>
            <a:r>
              <a:rPr lang="as-IN" b="1" dirty="0"/>
              <a:t>২।</a:t>
            </a:r>
            <a:r>
              <a:rPr lang="as-IN" dirty="0"/>
              <a:t> টুইস্টেট পেয়ার ক্যাবলে কমন কালার কোনটি?</a:t>
            </a:r>
          </a:p>
          <a:p>
            <a:r>
              <a:rPr lang="as-IN" dirty="0"/>
              <a:t>ক) কমলা        খ) সবুজ          গ) লাল          ঘ) সাদা</a:t>
            </a:r>
            <a:endParaRPr lang="as-IN" dirty="0">
              <a:effectLst/>
            </a:endParaRPr>
          </a:p>
        </p:txBody>
      </p:sp>
    </p:spTree>
    <p:extLst>
      <p:ext uri="{BB962C8B-B14F-4D97-AF65-F5344CB8AC3E}">
        <p14:creationId xmlns:p14="http://schemas.microsoft.com/office/powerpoint/2010/main" val="196613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7138" y="1077603"/>
            <a:ext cx="2704587" cy="584775"/>
          </a:xfrm>
          <a:prstGeom prst="rect">
            <a:avLst/>
          </a:prstGeom>
        </p:spPr>
        <p:txBody>
          <a:bodyPr wrap="none">
            <a:spAutoFit/>
          </a:bodyPr>
          <a:lstStyle/>
          <a:p>
            <a:r>
              <a:rPr lang="as-IN" sz="3200" b="1" dirty="0"/>
              <a:t>পাঠ মূল্যায়ন-</a:t>
            </a:r>
          </a:p>
        </p:txBody>
      </p:sp>
      <p:sp>
        <p:nvSpPr>
          <p:cNvPr id="4" name="Rectangle 3"/>
          <p:cNvSpPr/>
          <p:nvPr/>
        </p:nvSpPr>
        <p:spPr>
          <a:xfrm>
            <a:off x="1527313" y="2372284"/>
            <a:ext cx="8363136" cy="2031325"/>
          </a:xfrm>
          <a:prstGeom prst="rect">
            <a:avLst/>
          </a:prstGeom>
        </p:spPr>
        <p:txBody>
          <a:bodyPr wrap="square">
            <a:spAutoFit/>
          </a:bodyPr>
          <a:lstStyle/>
          <a:p>
            <a:r>
              <a:rPr lang="as-IN" b="1" u="sng" dirty="0"/>
              <a:t>বহুনির্বাচনি </a:t>
            </a:r>
            <a:r>
              <a:rPr lang="as-IN" b="1" u="sng" dirty="0" smtClean="0"/>
              <a:t>প্রশ্নসমূহঃ</a:t>
            </a:r>
            <a:endParaRPr lang="en-US" b="1" u="sng" dirty="0" smtClean="0"/>
          </a:p>
          <a:p>
            <a:endParaRPr lang="as-IN" dirty="0"/>
          </a:p>
          <a:p>
            <a:r>
              <a:rPr lang="as-IN" b="1" dirty="0"/>
              <a:t>১।</a:t>
            </a:r>
            <a:r>
              <a:rPr lang="as-IN" dirty="0"/>
              <a:t> তারগুলো পেঁচানো থাকে বলে ঐ তারকে বলা হয়-</a:t>
            </a:r>
          </a:p>
          <a:p>
            <a:r>
              <a:rPr lang="as-IN" dirty="0"/>
              <a:t>ক) টেলিফোন ক্যাবল</a:t>
            </a:r>
          </a:p>
          <a:p>
            <a:r>
              <a:rPr lang="as-IN" dirty="0"/>
              <a:t>খ) কো-এক্সিইয়াল ক্যাবল</a:t>
            </a:r>
          </a:p>
          <a:p>
            <a:r>
              <a:rPr lang="as-IN" dirty="0"/>
              <a:t>গ) টুইস্টেড পেয়ার ক্যাবল</a:t>
            </a:r>
          </a:p>
          <a:p>
            <a:r>
              <a:rPr lang="as-IN" dirty="0"/>
              <a:t>ঘ) ফাইবার অপটিক ক্যাবল</a:t>
            </a:r>
            <a:endParaRPr lang="as-IN" dirty="0">
              <a:effectLst/>
            </a:endParaRPr>
          </a:p>
        </p:txBody>
      </p:sp>
      <p:sp>
        <p:nvSpPr>
          <p:cNvPr id="5" name="Rectangle 4"/>
          <p:cNvSpPr/>
          <p:nvPr/>
        </p:nvSpPr>
        <p:spPr>
          <a:xfrm>
            <a:off x="1527313" y="4687453"/>
            <a:ext cx="8363136" cy="646331"/>
          </a:xfrm>
          <a:prstGeom prst="rect">
            <a:avLst/>
          </a:prstGeom>
        </p:spPr>
        <p:txBody>
          <a:bodyPr wrap="square">
            <a:spAutoFit/>
          </a:bodyPr>
          <a:lstStyle/>
          <a:p>
            <a:r>
              <a:rPr lang="as-IN" b="1" dirty="0"/>
              <a:t>২।</a:t>
            </a:r>
            <a:r>
              <a:rPr lang="as-IN" dirty="0"/>
              <a:t> টুইস্টেট পেয়ার ক্যাবলে কমন কালার কোনটি?</a:t>
            </a:r>
          </a:p>
          <a:p>
            <a:r>
              <a:rPr lang="as-IN" dirty="0"/>
              <a:t>ক) কমলা        খ) সবুজ          গ) লাল          ঘ) সাদা</a:t>
            </a:r>
            <a:endParaRPr lang="as-IN" dirty="0">
              <a:effectLst/>
            </a:endParaRPr>
          </a:p>
        </p:txBody>
      </p:sp>
    </p:spTree>
    <p:extLst>
      <p:ext uri="{BB962C8B-B14F-4D97-AF65-F5344CB8AC3E}">
        <p14:creationId xmlns:p14="http://schemas.microsoft.com/office/powerpoint/2010/main" val="32957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এই</a:t>
            </a:r>
            <a:r>
              <a:rPr lang="en-US" dirty="0"/>
              <a:t> </a:t>
            </a:r>
            <a:r>
              <a:rPr lang="en-US" dirty="0" err="1"/>
              <a:t>পাঠ</a:t>
            </a:r>
            <a:r>
              <a:rPr lang="en-US" dirty="0"/>
              <a:t> </a:t>
            </a:r>
            <a:r>
              <a:rPr lang="en-US" dirty="0" err="1"/>
              <a:t>শেষে</a:t>
            </a:r>
            <a:r>
              <a:rPr lang="en-US" dirty="0"/>
              <a:t> </a:t>
            </a:r>
            <a:r>
              <a:rPr lang="en-US" dirty="0" err="1"/>
              <a:t>শিক্ষার্থীরা</a:t>
            </a:r>
            <a:r>
              <a:rPr lang="en-US" dirty="0"/>
              <a:t>--</a:t>
            </a:r>
          </a:p>
        </p:txBody>
      </p:sp>
      <p:sp>
        <p:nvSpPr>
          <p:cNvPr id="3" name="Content Placeholder 2"/>
          <p:cNvSpPr>
            <a:spLocks noGrp="1"/>
          </p:cNvSpPr>
          <p:nvPr>
            <p:ph idx="1"/>
          </p:nvPr>
        </p:nvSpPr>
        <p:spPr>
          <a:xfrm>
            <a:off x="988434" y="2462431"/>
            <a:ext cx="9613861" cy="3599316"/>
          </a:xfrm>
        </p:spPr>
        <p:txBody>
          <a:bodyPr>
            <a:normAutofit/>
          </a:bodyPr>
          <a:lstStyle/>
          <a:p>
            <a:pPr marL="0" indent="0">
              <a:lnSpc>
                <a:spcPct val="150000"/>
              </a:lnSpc>
              <a:buNone/>
            </a:pPr>
            <a:r>
              <a:rPr lang="as-IN" dirty="0"/>
              <a:t>১। ডেটা কমিউনিকেশনে মাধ্যমের ধারণা ব্যাখ্যা করতে পারবে।</a:t>
            </a:r>
          </a:p>
          <a:p>
            <a:pPr marL="0" indent="0">
              <a:lnSpc>
                <a:spcPct val="150000"/>
              </a:lnSpc>
              <a:buNone/>
            </a:pPr>
            <a:r>
              <a:rPr lang="as-IN" dirty="0"/>
              <a:t>২। তার মাধ্যমের প্রকারভেদ বর্ণনা করতে পারবে।</a:t>
            </a:r>
          </a:p>
          <a:p>
            <a:pPr marL="0" indent="0">
              <a:lnSpc>
                <a:spcPct val="150000"/>
              </a:lnSpc>
              <a:buNone/>
            </a:pPr>
            <a:r>
              <a:rPr lang="as-IN" dirty="0"/>
              <a:t>৩। টুইস্টেড পেয়ার ক্যাবল বর্ণনা করতে পারবে।</a:t>
            </a:r>
          </a:p>
          <a:p>
            <a:pPr marL="0" indent="0">
              <a:lnSpc>
                <a:spcPct val="150000"/>
              </a:lnSpc>
              <a:buNone/>
            </a:pPr>
            <a:r>
              <a:rPr lang="as-IN" dirty="0"/>
              <a:t>৪। কো-এক্সিয়াল ক্যাবল বর্ণনা করতে পারবে।</a:t>
            </a:r>
          </a:p>
          <a:p>
            <a:pPr marL="0" indent="0">
              <a:lnSpc>
                <a:spcPct val="150000"/>
              </a:lnSpc>
              <a:buNone/>
            </a:pPr>
            <a:r>
              <a:rPr lang="as-IN" dirty="0"/>
              <a:t>৫। ফাইবার অপটিক ক্যাবল বর্ণনা করতে পারবে।</a:t>
            </a:r>
            <a:endParaRPr lang="as-IN" dirty="0">
              <a:effectLst/>
            </a:endParaRPr>
          </a:p>
        </p:txBody>
      </p:sp>
    </p:spTree>
    <p:extLst>
      <p:ext uri="{BB962C8B-B14F-4D97-AF65-F5344CB8AC3E}">
        <p14:creationId xmlns:p14="http://schemas.microsoft.com/office/powerpoint/2010/main" val="411276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7138" y="1077603"/>
            <a:ext cx="2704587" cy="584775"/>
          </a:xfrm>
          <a:prstGeom prst="rect">
            <a:avLst/>
          </a:prstGeom>
        </p:spPr>
        <p:txBody>
          <a:bodyPr wrap="none">
            <a:spAutoFit/>
          </a:bodyPr>
          <a:lstStyle/>
          <a:p>
            <a:r>
              <a:rPr lang="as-IN" sz="3200" b="1" dirty="0"/>
              <a:t>পাঠ মূল্যায়ন-</a:t>
            </a:r>
          </a:p>
        </p:txBody>
      </p:sp>
      <p:sp>
        <p:nvSpPr>
          <p:cNvPr id="3" name="Rectangle 2"/>
          <p:cNvSpPr/>
          <p:nvPr/>
        </p:nvSpPr>
        <p:spPr>
          <a:xfrm>
            <a:off x="2189584" y="2548345"/>
            <a:ext cx="7812832" cy="4062651"/>
          </a:xfrm>
          <a:prstGeom prst="rect">
            <a:avLst/>
          </a:prstGeom>
        </p:spPr>
        <p:txBody>
          <a:bodyPr wrap="square">
            <a:spAutoFit/>
          </a:bodyPr>
          <a:lstStyle/>
          <a:p>
            <a:r>
              <a:rPr lang="as-IN" sz="2000" b="1" dirty="0"/>
              <a:t>৩।</a:t>
            </a:r>
            <a:r>
              <a:rPr lang="as-IN" sz="2000" dirty="0"/>
              <a:t> কো-এক্সিইয়াল ক্যাবল কয় ভাগে বিভক্ত?</a:t>
            </a:r>
          </a:p>
          <a:p>
            <a:r>
              <a:rPr lang="as-IN" sz="2000" dirty="0"/>
              <a:t>ক) দুই           খ) তিন          গ) চার           ঘ) </a:t>
            </a:r>
            <a:r>
              <a:rPr lang="as-IN" sz="2000" dirty="0" smtClean="0"/>
              <a:t>পাঁচ</a:t>
            </a:r>
            <a:endParaRPr lang="en-US" sz="2000" dirty="0" smtClean="0"/>
          </a:p>
          <a:p>
            <a:endParaRPr lang="en-US" sz="2000" dirty="0"/>
          </a:p>
          <a:p>
            <a:r>
              <a:rPr lang="as-IN" sz="2000" b="1" dirty="0" smtClean="0"/>
              <a:t>৪ ।</a:t>
            </a:r>
            <a:r>
              <a:rPr lang="as-IN" sz="2000" dirty="0" smtClean="0"/>
              <a:t> </a:t>
            </a:r>
            <a:r>
              <a:rPr lang="as-IN" sz="2000" dirty="0"/>
              <a:t>টেলিফোনের জন্য ব্যবহৃত ক্যাবল কোনটি?</a:t>
            </a:r>
          </a:p>
          <a:p>
            <a:r>
              <a:rPr lang="as-IN" sz="2000" dirty="0"/>
              <a:t>ক) সাধারণ       খ) টুইস্টেট পেয়ার        গ) কো-এক্সিয়াল         ঘ) ফাইবার অপটিক</a:t>
            </a:r>
          </a:p>
          <a:p>
            <a:endParaRPr lang="en-US" sz="2000" dirty="0" smtClean="0"/>
          </a:p>
          <a:p>
            <a:endParaRPr lang="as-IN" sz="2000" dirty="0"/>
          </a:p>
          <a:p>
            <a:r>
              <a:rPr lang="as-IN" sz="2000" b="1" dirty="0"/>
              <a:t>৫ </a:t>
            </a:r>
            <a:r>
              <a:rPr lang="as-IN" sz="2000" b="1" dirty="0" smtClean="0"/>
              <a:t>।</a:t>
            </a:r>
            <a:r>
              <a:rPr lang="as-IN" sz="2000" dirty="0" smtClean="0"/>
              <a:t> </a:t>
            </a:r>
            <a:r>
              <a:rPr lang="as-IN" sz="2000" dirty="0"/>
              <a:t>নিচের কোন ক্যাবলে ডেটা ট্রান্সফার হার সর্বোচ্চ?</a:t>
            </a:r>
          </a:p>
          <a:p>
            <a:r>
              <a:rPr lang="as-IN" sz="2000" dirty="0"/>
              <a:t>ক) শিল্ডেড টুইস্টেট পেয়ার ক্যাবল</a:t>
            </a:r>
          </a:p>
          <a:p>
            <a:r>
              <a:rPr lang="as-IN" sz="2000" dirty="0"/>
              <a:t>খ) আন-শিল্ডেড টুইস্টেট পেয়ার ক্যাবল</a:t>
            </a:r>
          </a:p>
          <a:p>
            <a:r>
              <a:rPr lang="as-IN" sz="2000" dirty="0"/>
              <a:t>গ) কো-এক্সিয়াল ক্যাবল</a:t>
            </a:r>
          </a:p>
          <a:p>
            <a:r>
              <a:rPr lang="as-IN" sz="2000" dirty="0"/>
              <a:t>ঘ) ফাইবার অপটিক </a:t>
            </a:r>
            <a:r>
              <a:rPr lang="as-IN" sz="2000" dirty="0" smtClean="0"/>
              <a:t>ক্যাবল</a:t>
            </a:r>
            <a:endParaRPr lang="as-IN" sz="2000" dirty="0"/>
          </a:p>
        </p:txBody>
      </p:sp>
    </p:spTree>
    <p:extLst>
      <p:ext uri="{BB962C8B-B14F-4D97-AF65-F5344CB8AC3E}">
        <p14:creationId xmlns:p14="http://schemas.microsoft.com/office/powerpoint/2010/main" val="312693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84" y="2712339"/>
            <a:ext cx="8144134" cy="1373070"/>
          </a:xfrm>
        </p:spPr>
        <p:txBody>
          <a:bodyPr/>
          <a:lstStyle/>
          <a:p>
            <a:r>
              <a:rPr lang="bn-BD" b="1" dirty="0">
                <a:solidFill>
                  <a:srgbClr val="FFFF00"/>
                </a:solidFill>
                <a:latin typeface="Kalpurush" panose="02000600000000000000" pitchFamily="2" charset="0"/>
                <a:cs typeface="Kalpurush" panose="02000600000000000000" pitchFamily="2" charset="0"/>
              </a:rPr>
              <a:t>ধন্যবাদ সবাইকে</a:t>
            </a:r>
            <a:endParaRPr lang="en-US" dirty="0"/>
          </a:p>
        </p:txBody>
      </p:sp>
      <p:pic>
        <p:nvPicPr>
          <p:cNvPr id="4" name="Picture 3"/>
          <p:cNvPicPr>
            <a:picLocks noChangeAspect="1"/>
          </p:cNvPicPr>
          <p:nvPr/>
        </p:nvPicPr>
        <p:blipFill>
          <a:blip r:embed="rId3"/>
          <a:stretch>
            <a:fillRect/>
          </a:stretch>
        </p:blipFill>
        <p:spPr>
          <a:xfrm>
            <a:off x="9110954" y="2527336"/>
            <a:ext cx="3149470" cy="1743075"/>
          </a:xfrm>
          <a:prstGeom prst="rect">
            <a:avLst/>
          </a:prstGeom>
        </p:spPr>
      </p:pic>
    </p:spTree>
    <p:extLst>
      <p:ext uri="{BB962C8B-B14F-4D97-AF65-F5344CB8AC3E}">
        <p14:creationId xmlns:p14="http://schemas.microsoft.com/office/powerpoint/2010/main" val="32965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5821" y="2427047"/>
            <a:ext cx="10627567" cy="3416320"/>
          </a:xfrm>
          <a:prstGeom prst="rect">
            <a:avLst/>
          </a:prstGeom>
        </p:spPr>
        <p:txBody>
          <a:bodyPr wrap="square">
            <a:spAutoFit/>
          </a:bodyPr>
          <a:lstStyle/>
          <a:p>
            <a:pPr>
              <a:lnSpc>
                <a:spcPct val="150000"/>
              </a:lnSpc>
            </a:pPr>
            <a:r>
              <a:rPr lang="as-IN" sz="2400" dirty="0"/>
              <a:t>ডেটা আদান-প্রদানের জন্য প্রেরক ও প্রাপকের মধ্যে সংযোগ স্থাপনের প্রয়োজন হয়। এই সংযোগকে চ্যানেল বা মাধ্যম বলে। </a:t>
            </a:r>
            <a:endParaRPr lang="en-US" sz="2400" dirty="0" smtClean="0"/>
          </a:p>
          <a:p>
            <a:pPr>
              <a:lnSpc>
                <a:spcPct val="150000"/>
              </a:lnSpc>
            </a:pPr>
            <a:r>
              <a:rPr lang="as-IN" sz="2400" dirty="0" smtClean="0"/>
              <a:t>প্রেরক</a:t>
            </a:r>
            <a:r>
              <a:rPr lang="en-US" sz="2400" dirty="0" smtClean="0"/>
              <a:t> </a:t>
            </a:r>
            <a:r>
              <a:rPr lang="as-IN" sz="2400" dirty="0" smtClean="0"/>
              <a:t>কম্পিউটারের </a:t>
            </a:r>
            <a:r>
              <a:rPr lang="as-IN" sz="2400" dirty="0"/>
              <a:t>সাথে </a:t>
            </a:r>
            <a:r>
              <a:rPr lang="as-IN" sz="2400" dirty="0" smtClean="0"/>
              <a:t>প্রাপক</a:t>
            </a:r>
            <a:r>
              <a:rPr lang="en-US" sz="2400" dirty="0" smtClean="0"/>
              <a:t> </a:t>
            </a:r>
            <a:r>
              <a:rPr lang="as-IN" sz="2400" dirty="0" smtClean="0"/>
              <a:t>কম্পিউটারের </a:t>
            </a:r>
            <a:r>
              <a:rPr lang="en-US" sz="2400" dirty="0" err="1" smtClean="0"/>
              <a:t>যোগাযোগ</a:t>
            </a:r>
            <a:r>
              <a:rPr lang="en-US" sz="2400" dirty="0" smtClean="0"/>
              <a:t> </a:t>
            </a:r>
            <a:r>
              <a:rPr lang="as-IN" sz="2400" dirty="0" smtClean="0"/>
              <a:t>করার </a:t>
            </a:r>
            <a:r>
              <a:rPr lang="as-IN" sz="2400" dirty="0"/>
              <a:t>জন্য যে ট্রান্সমিশন মাধ্যম ব্যবহার করা হয় তাকে কমিউনিকেশন </a:t>
            </a:r>
            <a:r>
              <a:rPr lang="as-IN" sz="2400" dirty="0" smtClean="0"/>
              <a:t>মাধ্যম</a:t>
            </a:r>
            <a:r>
              <a:rPr lang="en-US" sz="2400" dirty="0" smtClean="0"/>
              <a:t> (Data Transmission</a:t>
            </a:r>
            <a:r>
              <a:rPr lang="as-IN" sz="2400" dirty="0" smtClean="0"/>
              <a:t> </a:t>
            </a:r>
            <a:r>
              <a:rPr lang="en-US" sz="2400" dirty="0" smtClean="0"/>
              <a:t>Media) </a:t>
            </a:r>
            <a:r>
              <a:rPr lang="as-IN" sz="2400" dirty="0"/>
              <a:t>বলে।</a:t>
            </a:r>
            <a:endParaRPr lang="en-US" sz="2400" dirty="0"/>
          </a:p>
          <a:p>
            <a:pPr>
              <a:lnSpc>
                <a:spcPct val="150000"/>
              </a:lnSpc>
            </a:pPr>
            <a:endParaRPr lang="en-US" sz="2400" dirty="0" smtClean="0"/>
          </a:p>
        </p:txBody>
      </p:sp>
      <p:sp>
        <p:nvSpPr>
          <p:cNvPr id="2" name="Rectangle 1"/>
          <p:cNvSpPr/>
          <p:nvPr/>
        </p:nvSpPr>
        <p:spPr>
          <a:xfrm>
            <a:off x="2925435" y="911681"/>
            <a:ext cx="6167073" cy="646331"/>
          </a:xfrm>
          <a:prstGeom prst="rect">
            <a:avLst/>
          </a:prstGeom>
        </p:spPr>
        <p:txBody>
          <a:bodyPr wrap="none">
            <a:spAutoFit/>
          </a:bodyPr>
          <a:lstStyle/>
          <a:p>
            <a:r>
              <a:rPr lang="as-IN" sz="3600" b="1" dirty="0"/>
              <a:t>ডেটা কমিউনিকেশন </a:t>
            </a:r>
            <a:r>
              <a:rPr lang="as-IN" sz="3600" b="1" dirty="0" smtClean="0"/>
              <a:t>মাধ্যম</a:t>
            </a:r>
            <a:endParaRPr lang="as-IN" sz="3600" b="1" dirty="0">
              <a:effectLst/>
            </a:endParaRPr>
          </a:p>
        </p:txBody>
      </p:sp>
    </p:spTree>
    <p:extLst>
      <p:ext uri="{BB962C8B-B14F-4D97-AF65-F5344CB8AC3E}">
        <p14:creationId xmlns:p14="http://schemas.microsoft.com/office/powerpoint/2010/main" val="252814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0850" y="2809601"/>
            <a:ext cx="10627567" cy="2400657"/>
          </a:xfrm>
          <a:prstGeom prst="rect">
            <a:avLst/>
          </a:prstGeom>
        </p:spPr>
        <p:txBody>
          <a:bodyPr wrap="square">
            <a:spAutoFit/>
          </a:bodyPr>
          <a:lstStyle/>
          <a:p>
            <a:pPr>
              <a:lnSpc>
                <a:spcPct val="150000"/>
              </a:lnSpc>
            </a:pPr>
            <a:r>
              <a:rPr lang="as-IN" sz="2000" dirty="0"/>
              <a:t>ডেটা কমিউনিকেশন মাধ্যম ২ প্রকার যথা-</a:t>
            </a:r>
            <a:br>
              <a:rPr lang="as-IN" sz="2000" dirty="0"/>
            </a:br>
            <a:r>
              <a:rPr lang="as-IN" sz="2000" dirty="0"/>
              <a:t>ক) তার মাধ্যম(</a:t>
            </a:r>
            <a:r>
              <a:rPr lang="en-US" sz="2000" dirty="0"/>
              <a:t>Wire Media)।</a:t>
            </a:r>
            <a:br>
              <a:rPr lang="en-US" sz="2000" dirty="0"/>
            </a:br>
            <a:r>
              <a:rPr lang="as-IN" sz="2000" dirty="0"/>
              <a:t>খ) তারবিহীন বা বেতার মাধ্যম(</a:t>
            </a:r>
            <a:r>
              <a:rPr lang="en-US" sz="2000" dirty="0"/>
              <a:t>Wireless Media) ।</a:t>
            </a:r>
            <a:br>
              <a:rPr lang="en-US" sz="2000" dirty="0"/>
            </a:br>
            <a:r>
              <a:rPr lang="en-US" sz="2000" dirty="0"/>
              <a:t/>
            </a:r>
            <a:br>
              <a:rPr lang="en-US" sz="2000" dirty="0"/>
            </a:br>
            <a:endParaRPr lang="as-IN" sz="2000" dirty="0"/>
          </a:p>
        </p:txBody>
      </p:sp>
      <p:sp>
        <p:nvSpPr>
          <p:cNvPr id="2" name="Rectangle 1"/>
          <p:cNvSpPr/>
          <p:nvPr/>
        </p:nvSpPr>
        <p:spPr>
          <a:xfrm>
            <a:off x="816716" y="967664"/>
            <a:ext cx="9207970" cy="646331"/>
          </a:xfrm>
          <a:prstGeom prst="rect">
            <a:avLst/>
          </a:prstGeom>
        </p:spPr>
        <p:txBody>
          <a:bodyPr wrap="none">
            <a:spAutoFit/>
          </a:bodyPr>
          <a:lstStyle/>
          <a:p>
            <a:r>
              <a:rPr lang="as-IN" sz="3600" b="1" dirty="0"/>
              <a:t>ডেটা কমিউনিকেশন </a:t>
            </a:r>
            <a:r>
              <a:rPr lang="as-IN" sz="3600" b="1" dirty="0" smtClean="0"/>
              <a:t>মাধ্যম</a:t>
            </a:r>
            <a:r>
              <a:rPr lang="en-US" sz="3600" b="1" dirty="0" smtClean="0"/>
              <a:t> </a:t>
            </a:r>
            <a:r>
              <a:rPr lang="en-US" sz="3600" b="1" dirty="0" err="1" smtClean="0"/>
              <a:t>এর</a:t>
            </a:r>
            <a:r>
              <a:rPr lang="en-US" sz="3600" b="1" dirty="0" smtClean="0"/>
              <a:t> </a:t>
            </a:r>
            <a:r>
              <a:rPr lang="en-US" sz="3600" b="1" dirty="0" err="1" smtClean="0"/>
              <a:t>প্রকারভেদ</a:t>
            </a:r>
            <a:endParaRPr lang="as-IN" sz="3600" b="1" dirty="0">
              <a:effectLst/>
            </a:endParaRPr>
          </a:p>
        </p:txBody>
      </p:sp>
    </p:spTree>
    <p:extLst>
      <p:ext uri="{BB962C8B-B14F-4D97-AF65-F5344CB8AC3E}">
        <p14:creationId xmlns:p14="http://schemas.microsoft.com/office/powerpoint/2010/main" val="124927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1682" y="2100475"/>
            <a:ext cx="10627567" cy="3785652"/>
          </a:xfrm>
          <a:prstGeom prst="rect">
            <a:avLst/>
          </a:prstGeom>
        </p:spPr>
        <p:txBody>
          <a:bodyPr wrap="square">
            <a:spAutoFit/>
          </a:bodyPr>
          <a:lstStyle/>
          <a:p>
            <a:pPr>
              <a:lnSpc>
                <a:spcPct val="150000"/>
              </a:lnSpc>
            </a:pPr>
            <a:r>
              <a:rPr lang="en-US" sz="2000" dirty="0"/>
              <a:t/>
            </a:r>
            <a:br>
              <a:rPr lang="en-US" sz="2000" dirty="0"/>
            </a:br>
            <a:r>
              <a:rPr lang="as-IN" sz="2000" b="1" dirty="0" smtClean="0"/>
              <a:t>ক</a:t>
            </a:r>
            <a:r>
              <a:rPr lang="as-IN" sz="2000" b="1" dirty="0"/>
              <a:t>) তার মাধ্যমঃ</a:t>
            </a:r>
            <a:r>
              <a:rPr lang="as-IN" sz="2000" dirty="0"/>
              <a:t> </a:t>
            </a:r>
            <a:r>
              <a:rPr lang="as-IN" sz="2000" dirty="0" smtClean="0"/>
              <a:t>তারের </a:t>
            </a:r>
            <a:r>
              <a:rPr lang="as-IN" sz="2000" dirty="0"/>
              <a:t>মাধ্যমে </a:t>
            </a:r>
            <a:r>
              <a:rPr lang="as-IN" sz="2000" dirty="0" smtClean="0"/>
              <a:t>একাধিক </a:t>
            </a:r>
            <a:r>
              <a:rPr lang="as-IN" sz="2000" dirty="0"/>
              <a:t>ডিভাইসের মধ্যে ডেটা আদান-প্রদান তথা </a:t>
            </a:r>
            <a:r>
              <a:rPr lang="en-US" sz="2000" dirty="0" err="1"/>
              <a:t>যোগাযোগ</a:t>
            </a:r>
            <a:r>
              <a:rPr lang="en-US" sz="2000" dirty="0"/>
              <a:t> </a:t>
            </a:r>
            <a:r>
              <a:rPr lang="as-IN" sz="2000" dirty="0" smtClean="0"/>
              <a:t>করার </a:t>
            </a:r>
            <a:r>
              <a:rPr lang="as-IN" sz="2000" dirty="0"/>
              <a:t>পদ্ধতিকে তার মাধ্যম বা ওয়্যার কমিউনিকেশন সিস্টেম। বলে। যেমনঃ কো-এক্সিয়াল ক্যাবল, টুইস্টেড পেয়ার ক্যাবল, ফাইবার অপটিক ক্যাবল।</a:t>
            </a:r>
            <a:br>
              <a:rPr lang="as-IN" sz="2000" dirty="0"/>
            </a:br>
            <a:r>
              <a:rPr lang="as-IN" sz="2000" dirty="0"/>
              <a:t/>
            </a:r>
            <a:br>
              <a:rPr lang="as-IN" sz="2000" dirty="0"/>
            </a:br>
            <a:r>
              <a:rPr lang="as-IN" sz="2000" b="1" dirty="0"/>
              <a:t>খ) তারবিহীন মাধ্যমঃ </a:t>
            </a:r>
            <a:r>
              <a:rPr lang="as-IN" sz="2000" dirty="0" smtClean="0"/>
              <a:t>কোন </a:t>
            </a:r>
            <a:r>
              <a:rPr lang="as-IN" sz="2000" dirty="0"/>
              <a:t>প্রকার তার </a:t>
            </a:r>
            <a:r>
              <a:rPr lang="as-IN" sz="2000" dirty="0" smtClean="0"/>
              <a:t>ব্যবহার </a:t>
            </a:r>
            <a:r>
              <a:rPr lang="as-IN" sz="2000" dirty="0"/>
              <a:t>না করে একাধিক ডিভাইসের মধ্যে ডেটা আদানপ্রদান তথা </a:t>
            </a:r>
            <a:r>
              <a:rPr lang="en-US" sz="2000" dirty="0" err="1"/>
              <a:t>যোগাযোগ</a:t>
            </a:r>
            <a:r>
              <a:rPr lang="en-US" sz="2000" dirty="0"/>
              <a:t> </a:t>
            </a:r>
            <a:r>
              <a:rPr lang="as-IN" sz="2000" dirty="0" smtClean="0"/>
              <a:t>করার </a:t>
            </a:r>
            <a:r>
              <a:rPr lang="as-IN" sz="2000" dirty="0"/>
              <a:t>পদ্ধতিকে তারবিহীন বা| ওয়্যারলেস কমিউনিকেশন সিস্টেম বলে।। যেমনঃ বেতার তরঙ্গ, মাইক্রোওয়েভ, </a:t>
            </a:r>
            <a:r>
              <a:rPr lang="as-IN" sz="2000" dirty="0" smtClean="0"/>
              <a:t>ইনফ্রারেড </a:t>
            </a:r>
            <a:r>
              <a:rPr lang="as-IN" sz="2000" dirty="0"/>
              <a:t>ইত্যাদি।</a:t>
            </a:r>
          </a:p>
        </p:txBody>
      </p:sp>
      <p:sp>
        <p:nvSpPr>
          <p:cNvPr id="2" name="Rectangle 1"/>
          <p:cNvSpPr/>
          <p:nvPr/>
        </p:nvSpPr>
        <p:spPr>
          <a:xfrm>
            <a:off x="742072" y="900146"/>
            <a:ext cx="9207970" cy="1200329"/>
          </a:xfrm>
          <a:prstGeom prst="rect">
            <a:avLst/>
          </a:prstGeom>
        </p:spPr>
        <p:txBody>
          <a:bodyPr wrap="none">
            <a:spAutoFit/>
          </a:bodyPr>
          <a:lstStyle/>
          <a:p>
            <a:r>
              <a:rPr lang="as-IN" sz="3600" b="1" dirty="0"/>
              <a:t>ডেটা কমিউনিকেশন </a:t>
            </a:r>
            <a:r>
              <a:rPr lang="as-IN" sz="3600" b="1" dirty="0" smtClean="0"/>
              <a:t>মাধ্যম</a:t>
            </a:r>
            <a:r>
              <a:rPr lang="en-US" sz="3600" b="1" dirty="0"/>
              <a:t> </a:t>
            </a:r>
            <a:r>
              <a:rPr lang="en-US" sz="3600" b="1" dirty="0" err="1"/>
              <a:t>এর</a:t>
            </a:r>
            <a:r>
              <a:rPr lang="en-US" sz="3600" b="1" dirty="0"/>
              <a:t> </a:t>
            </a:r>
            <a:r>
              <a:rPr lang="en-US" sz="3600" b="1" dirty="0" err="1"/>
              <a:t>প্রকারভেদ</a:t>
            </a:r>
            <a:endParaRPr lang="as-IN" sz="3600" b="1" dirty="0"/>
          </a:p>
          <a:p>
            <a:endParaRPr lang="as-IN" sz="3600" b="1" dirty="0">
              <a:effectLst/>
            </a:endParaRPr>
          </a:p>
        </p:txBody>
      </p:sp>
    </p:spTree>
    <p:extLst>
      <p:ext uri="{BB962C8B-B14F-4D97-AF65-F5344CB8AC3E}">
        <p14:creationId xmlns:p14="http://schemas.microsoft.com/office/powerpoint/2010/main" val="25166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1" y="2725627"/>
            <a:ext cx="10627567" cy="2194127"/>
          </a:xfrm>
          <a:prstGeom prst="rect">
            <a:avLst/>
          </a:prstGeom>
        </p:spPr>
        <p:txBody>
          <a:bodyPr wrap="square">
            <a:spAutoFit/>
          </a:bodyPr>
          <a:lstStyle/>
          <a:p>
            <a:pPr marL="342900" indent="-342900">
              <a:lnSpc>
                <a:spcPct val="200000"/>
              </a:lnSpc>
              <a:buFont typeface="Wingdings" panose="05000000000000000000" pitchFamily="2" charset="2"/>
              <a:buChar char="q"/>
            </a:pPr>
            <a:r>
              <a:rPr lang="as-IN" sz="2400" dirty="0"/>
              <a:t> টুইস্টেড পেয়ার ক্যাবল (</a:t>
            </a:r>
            <a:r>
              <a:rPr lang="en-US" sz="2400" dirty="0"/>
              <a:t>Twisted Pair Cable)</a:t>
            </a:r>
          </a:p>
          <a:p>
            <a:pPr marL="342900" indent="-342900">
              <a:lnSpc>
                <a:spcPct val="200000"/>
              </a:lnSpc>
              <a:buFont typeface="Wingdings" panose="05000000000000000000" pitchFamily="2" charset="2"/>
              <a:buChar char="q"/>
            </a:pPr>
            <a:r>
              <a:rPr lang="en-US" sz="2400" dirty="0"/>
              <a:t> </a:t>
            </a:r>
            <a:r>
              <a:rPr lang="as-IN" sz="2400" dirty="0" smtClean="0"/>
              <a:t>কো-এক্সিয়েল </a:t>
            </a:r>
            <a:r>
              <a:rPr lang="as-IN" sz="2400" dirty="0"/>
              <a:t>ক্যাবল (</a:t>
            </a:r>
            <a:r>
              <a:rPr lang="en-US" sz="2400" dirty="0"/>
              <a:t>Co-axial Cable)</a:t>
            </a:r>
          </a:p>
          <a:p>
            <a:pPr marL="342900" indent="-342900">
              <a:lnSpc>
                <a:spcPct val="200000"/>
              </a:lnSpc>
              <a:buFont typeface="Wingdings" panose="05000000000000000000" pitchFamily="2" charset="2"/>
              <a:buChar char="q"/>
            </a:pPr>
            <a:r>
              <a:rPr lang="en-US" sz="2400" dirty="0"/>
              <a:t> </a:t>
            </a:r>
            <a:r>
              <a:rPr lang="as-IN" sz="2400" dirty="0" smtClean="0"/>
              <a:t>অপটিক্যাল </a:t>
            </a:r>
            <a:r>
              <a:rPr lang="as-IN" sz="2400" dirty="0"/>
              <a:t>ফাইবার বা ফাইবার অপটিক ক্যাবল (</a:t>
            </a:r>
            <a:r>
              <a:rPr lang="en-US" sz="2400" dirty="0"/>
              <a:t>Fiber Optic Cable)</a:t>
            </a:r>
            <a:endParaRPr lang="as-IN" sz="2400" dirty="0"/>
          </a:p>
        </p:txBody>
      </p:sp>
      <p:sp>
        <p:nvSpPr>
          <p:cNvPr id="2" name="Rectangle 1"/>
          <p:cNvSpPr/>
          <p:nvPr/>
        </p:nvSpPr>
        <p:spPr>
          <a:xfrm>
            <a:off x="247549" y="855698"/>
            <a:ext cx="10392589" cy="646331"/>
          </a:xfrm>
          <a:prstGeom prst="rect">
            <a:avLst/>
          </a:prstGeom>
        </p:spPr>
        <p:txBody>
          <a:bodyPr wrap="none">
            <a:spAutoFit/>
          </a:bodyPr>
          <a:lstStyle/>
          <a:p>
            <a:r>
              <a:rPr lang="as-IN" sz="3600" b="1" dirty="0"/>
              <a:t>গাইডেড মিডিয়া বা তার মাধ্যম বা ক্যবল </a:t>
            </a:r>
            <a:r>
              <a:rPr lang="as-IN" sz="3600" b="1" dirty="0" smtClean="0"/>
              <a:t>মাধ্যম</a:t>
            </a:r>
            <a:endParaRPr lang="as-IN" sz="3600" b="1" dirty="0">
              <a:effectLst/>
            </a:endParaRPr>
          </a:p>
        </p:txBody>
      </p:sp>
    </p:spTree>
    <p:extLst>
      <p:ext uri="{BB962C8B-B14F-4D97-AF65-F5344CB8AC3E}">
        <p14:creationId xmlns:p14="http://schemas.microsoft.com/office/powerpoint/2010/main" val="42685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2148</Words>
  <Application>Microsoft Office PowerPoint</Application>
  <PresentationFormat>Widescreen</PresentationFormat>
  <Paragraphs>312</Paragraphs>
  <Slides>51</Slides>
  <Notes>51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Arial</vt:lpstr>
      <vt:lpstr>Arial </vt:lpstr>
      <vt:lpstr>Calibri</vt:lpstr>
      <vt:lpstr>Gill Sans MT</vt:lpstr>
      <vt:lpstr>Kalpurush</vt:lpstr>
      <vt:lpstr>NikoshBAN</vt:lpstr>
      <vt:lpstr>SutonnyMJ</vt:lpstr>
      <vt:lpstr>Trebuchet MS</vt:lpstr>
      <vt:lpstr>Vrinda</vt:lpstr>
      <vt:lpstr>Wingdings</vt:lpstr>
      <vt:lpstr>3_Berlin</vt:lpstr>
      <vt:lpstr>Office Theme</vt:lpstr>
      <vt:lpstr>স্বাগতম</vt:lpstr>
      <vt:lpstr>PowerPoint Presentation</vt:lpstr>
      <vt:lpstr>চিত্রগুলো দেখ</vt:lpstr>
      <vt:lpstr>আজকের আলোচনা</vt:lpstr>
      <vt:lpstr>এই পাঠ শেষে শিক্ষার্থীরা--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 সবাইকে</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RATON</dc:creator>
  <cp:lastModifiedBy>Microsoft account</cp:lastModifiedBy>
  <cp:revision>156</cp:revision>
  <dcterms:created xsi:type="dcterms:W3CDTF">2014-04-17T23:07:25Z</dcterms:created>
  <dcterms:modified xsi:type="dcterms:W3CDTF">2021-06-14T20:50:46Z</dcterms:modified>
</cp:coreProperties>
</file>