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74" r:id="rId3"/>
    <p:sldId id="284" r:id="rId4"/>
    <p:sldId id="259" r:id="rId5"/>
    <p:sldId id="285" r:id="rId6"/>
    <p:sldId id="286" r:id="rId7"/>
    <p:sldId id="287" r:id="rId8"/>
    <p:sldId id="261" r:id="rId9"/>
    <p:sldId id="313" r:id="rId10"/>
    <p:sldId id="298" r:id="rId11"/>
    <p:sldId id="299" r:id="rId12"/>
    <p:sldId id="300" r:id="rId13"/>
    <p:sldId id="301" r:id="rId14"/>
    <p:sldId id="302" r:id="rId15"/>
    <p:sldId id="303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63C3C-AF8B-47B7-B76A-4CCB5804339B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99718-9F19-432C-ADB9-2F056D205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07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US" sz="1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Mamunur</a:t>
            </a: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Rahman, Assistant Teacher(ICT), Gul-</a:t>
            </a:r>
            <a:r>
              <a:rPr lang="en-US" sz="1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Gofur</a:t>
            </a: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Girls High School &amp; College, </a:t>
            </a:r>
            <a:r>
              <a:rPr lang="en-US" sz="1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Godagari</a:t>
            </a: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Rajshahi</a:t>
            </a: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Mobile – 01768927380, Mail: mamunggghsc10@gmail.com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5C166-5A6D-4F16-8B75-A9AA38B932B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65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US" sz="1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Mamunur</a:t>
            </a: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Rahman, Assistant Teacher(ICT), Gul-</a:t>
            </a:r>
            <a:r>
              <a:rPr lang="en-US" sz="1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Gofur</a:t>
            </a: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Girls High School &amp; College, </a:t>
            </a:r>
            <a:r>
              <a:rPr lang="en-US" sz="1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Godagari</a:t>
            </a: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Rajshahi</a:t>
            </a: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Mobile – 01768927380, Mail: mamunggghsc10@gmail.com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5C166-5A6D-4F16-8B75-A9AA38B932B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2610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US" sz="1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Mamunur</a:t>
            </a: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Rahman, Assistant Teacher(ICT), Gul-</a:t>
            </a:r>
            <a:r>
              <a:rPr lang="en-US" sz="1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Gofur</a:t>
            </a: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Girls High School &amp; College, </a:t>
            </a:r>
            <a:r>
              <a:rPr lang="en-US" sz="1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Godagari</a:t>
            </a: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Rajshahi</a:t>
            </a: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Mobile – 01768927380, Mail: mamunggghsc10@gmail.com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5C166-5A6D-4F16-8B75-A9AA38B932B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578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US" sz="1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Mamunur</a:t>
            </a: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Rahman, Assistant Teacher(ICT), Gul-</a:t>
            </a:r>
            <a:r>
              <a:rPr lang="en-US" sz="1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Gofur</a:t>
            </a: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Girls High School &amp; College, </a:t>
            </a:r>
            <a:r>
              <a:rPr lang="en-US" sz="1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Godagari</a:t>
            </a: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Rajshahi</a:t>
            </a: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Mobile – 01768927380, Mail: mamunggghsc10@gmail.com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5C166-5A6D-4F16-8B75-A9AA38B932B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5560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US" sz="1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Mamunur</a:t>
            </a: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Rahman, Assistant Teacher(ICT), Gul-</a:t>
            </a:r>
            <a:r>
              <a:rPr lang="en-US" sz="1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Gofur</a:t>
            </a: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Girls High School &amp; College, </a:t>
            </a:r>
            <a:r>
              <a:rPr lang="en-US" sz="1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Godagari</a:t>
            </a: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Rajshahi</a:t>
            </a: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Mobile – 01768927380, Mail: mamunggghsc10@gmail.com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5C166-5A6D-4F16-8B75-A9AA38B932B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092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US" sz="1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Mamunur</a:t>
            </a: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Rahman, Assistant Teacher(ICT), Gul-</a:t>
            </a:r>
            <a:r>
              <a:rPr lang="en-US" sz="1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Gofur</a:t>
            </a: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Girls High School &amp; College, </a:t>
            </a:r>
            <a:r>
              <a:rPr lang="en-US" sz="1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Godagari</a:t>
            </a: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Rajshahi</a:t>
            </a: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Mobile – 01768927380, Mail: mamunggghsc10@gmail.com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5C166-5A6D-4F16-8B75-A9AA38B932B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31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US" sz="1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Mamunur</a:t>
            </a: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Rahman, Assistant Teacher(ICT), Gul-</a:t>
            </a:r>
            <a:r>
              <a:rPr lang="en-US" sz="1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Gofur</a:t>
            </a: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Girls High School &amp; College, </a:t>
            </a:r>
            <a:r>
              <a:rPr lang="en-US" sz="1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Godagari</a:t>
            </a: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Rajshahi</a:t>
            </a: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Mobile – 01768927380, Mail: mamunggghsc10@gmail.com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5C166-5A6D-4F16-8B75-A9AA38B932B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2463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US" sz="1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Mamunur</a:t>
            </a: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Rahman, Assistant Teacher(ICT), Gul-</a:t>
            </a:r>
            <a:r>
              <a:rPr lang="en-US" sz="1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Gofur</a:t>
            </a: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Girls High School &amp; College, </a:t>
            </a:r>
            <a:r>
              <a:rPr lang="en-US" sz="1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Godagari</a:t>
            </a: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Rajshahi</a:t>
            </a: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Mobile – 01768927380, Mail: mamunggghsc10@gmail.com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5C166-5A6D-4F16-8B75-A9AA38B932B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82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US" sz="1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Mamunur</a:t>
            </a: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Rahman, Assistant Teacher(ICT), Gul-</a:t>
            </a:r>
            <a:r>
              <a:rPr lang="en-US" sz="1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Gofur</a:t>
            </a: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Girls High School &amp; College, </a:t>
            </a:r>
            <a:r>
              <a:rPr lang="en-US" sz="1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Godagari</a:t>
            </a: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Rajshahi</a:t>
            </a: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Mobile – 01768927380, Mail: mamunggghsc10@gmail.com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5C166-5A6D-4F16-8B75-A9AA38B932B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3829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US" sz="1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Mamunur</a:t>
            </a: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Rahman, Assistant Teacher(ICT), Gul-</a:t>
            </a:r>
            <a:r>
              <a:rPr lang="en-US" sz="1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Gofur</a:t>
            </a: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Girls High School &amp; College, </a:t>
            </a:r>
            <a:r>
              <a:rPr lang="en-US" sz="1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Godagari</a:t>
            </a: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Rajshahi</a:t>
            </a: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Mobile – 01768927380, Mail: mamunggghsc10@gmail.com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5C166-5A6D-4F16-8B75-A9AA38B932B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84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US" sz="1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Mamunur</a:t>
            </a: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Rahman, Assistant Teacher(ICT), Gul-</a:t>
            </a:r>
            <a:r>
              <a:rPr lang="en-US" sz="1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Gofur</a:t>
            </a: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Girls High School &amp; College, </a:t>
            </a:r>
            <a:r>
              <a:rPr lang="en-US" sz="1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Godagari</a:t>
            </a: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Rajshahi</a:t>
            </a: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Mobile – 01768927380, Mail: mamunggghsc10@gmail.com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5C166-5A6D-4F16-8B75-A9AA38B932B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79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tx2"/>
                </a:solidFill>
              </a:rPr>
              <a:t>Md. </a:t>
            </a:r>
            <a:r>
              <a:rPr lang="en-US" sz="1200" b="1" dirty="0" err="1" smtClean="0">
                <a:solidFill>
                  <a:schemeClr val="tx2"/>
                </a:solidFill>
              </a:rPr>
              <a:t>Mamunur</a:t>
            </a:r>
            <a:r>
              <a:rPr lang="en-US" sz="1200" b="1" dirty="0" smtClean="0">
                <a:solidFill>
                  <a:schemeClr val="tx2"/>
                </a:solidFill>
              </a:rPr>
              <a:t> Rahman, Assistant Teacher (ICT), Gul-</a:t>
            </a:r>
            <a:r>
              <a:rPr lang="en-US" sz="1200" b="1" dirty="0" err="1" smtClean="0">
                <a:solidFill>
                  <a:schemeClr val="tx2"/>
                </a:solidFill>
              </a:rPr>
              <a:t>Gofur</a:t>
            </a:r>
            <a:r>
              <a:rPr lang="en-US" sz="1200" b="1" dirty="0" smtClean="0">
                <a:solidFill>
                  <a:schemeClr val="tx2"/>
                </a:solidFill>
              </a:rPr>
              <a:t> Girls High</a:t>
            </a:r>
            <a:r>
              <a:rPr lang="en-US" sz="1200" b="1" baseline="0" dirty="0" smtClean="0">
                <a:solidFill>
                  <a:schemeClr val="tx2"/>
                </a:solidFill>
              </a:rPr>
              <a:t> School &amp; College, </a:t>
            </a:r>
            <a:r>
              <a:rPr lang="en-US" sz="1200" b="1" baseline="0" dirty="0" err="1" smtClean="0">
                <a:solidFill>
                  <a:schemeClr val="tx2"/>
                </a:solidFill>
              </a:rPr>
              <a:t>Godagari</a:t>
            </a:r>
            <a:r>
              <a:rPr lang="en-US" sz="1200" b="1" baseline="0" dirty="0" smtClean="0">
                <a:solidFill>
                  <a:schemeClr val="tx2"/>
                </a:solidFill>
              </a:rPr>
              <a:t>, </a:t>
            </a:r>
            <a:r>
              <a:rPr lang="en-US" sz="1200" b="1" baseline="0" dirty="0" err="1" smtClean="0">
                <a:solidFill>
                  <a:schemeClr val="tx2"/>
                </a:solidFill>
              </a:rPr>
              <a:t>Rajshahi</a:t>
            </a:r>
            <a:r>
              <a:rPr lang="en-US" sz="1200" b="1" baseline="0" dirty="0" smtClean="0">
                <a:solidFill>
                  <a:schemeClr val="tx2"/>
                </a:solidFill>
              </a:rPr>
              <a:t>. Email: mamunggghsc10@gmail.com</a:t>
            </a:r>
            <a:endParaRPr lang="en-US" sz="1200" b="1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99718-9F19-432C-ADB9-2F056D20538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32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US" sz="1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Mamunur</a:t>
            </a: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Rahman, Assistant Teacher(ICT), Gul-</a:t>
            </a:r>
            <a:r>
              <a:rPr lang="en-US" sz="1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Gofur</a:t>
            </a: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Girls High School &amp; College, </a:t>
            </a:r>
            <a:r>
              <a:rPr lang="en-US" sz="1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Godagari</a:t>
            </a: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Rajshahi</a:t>
            </a: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Mobile – 01768927380, Mail: mamunggghsc10@gmail.com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5C166-5A6D-4F16-8B75-A9AA38B932B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4950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US" sz="1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Mamunur</a:t>
            </a: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Rahman, Assistant Teacher(ICT), Gul-</a:t>
            </a:r>
            <a:r>
              <a:rPr lang="en-US" sz="1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Gofur</a:t>
            </a: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Girls High School &amp; College, </a:t>
            </a:r>
            <a:r>
              <a:rPr lang="en-US" sz="1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Godagari</a:t>
            </a: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Rajshahi</a:t>
            </a: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Mobile – 01768927380, Mail: mamunggghsc10@gmail.com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5C166-5A6D-4F16-8B75-A9AA38B932B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7028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tx2"/>
                </a:solidFill>
              </a:rPr>
              <a:t>Md. </a:t>
            </a:r>
            <a:r>
              <a:rPr lang="en-US" sz="1200" b="1" dirty="0" err="1" smtClean="0">
                <a:solidFill>
                  <a:schemeClr val="tx2"/>
                </a:solidFill>
              </a:rPr>
              <a:t>Mamunur</a:t>
            </a:r>
            <a:r>
              <a:rPr lang="en-US" sz="1200" b="1" dirty="0" smtClean="0">
                <a:solidFill>
                  <a:schemeClr val="tx2"/>
                </a:solidFill>
              </a:rPr>
              <a:t> Rahman, Assistant Teacher (ICT), Gul-</a:t>
            </a:r>
            <a:r>
              <a:rPr lang="en-US" sz="1200" b="1" dirty="0" err="1" smtClean="0">
                <a:solidFill>
                  <a:schemeClr val="tx2"/>
                </a:solidFill>
              </a:rPr>
              <a:t>Gofur</a:t>
            </a:r>
            <a:r>
              <a:rPr lang="en-US" sz="1200" b="1" dirty="0" smtClean="0">
                <a:solidFill>
                  <a:schemeClr val="tx2"/>
                </a:solidFill>
              </a:rPr>
              <a:t> Girls High</a:t>
            </a:r>
            <a:r>
              <a:rPr lang="en-US" sz="1200" b="1" baseline="0" dirty="0" smtClean="0">
                <a:solidFill>
                  <a:schemeClr val="tx2"/>
                </a:solidFill>
              </a:rPr>
              <a:t> School &amp; College, </a:t>
            </a:r>
            <a:r>
              <a:rPr lang="en-US" sz="1200" b="1" baseline="0" dirty="0" err="1" smtClean="0">
                <a:solidFill>
                  <a:schemeClr val="tx2"/>
                </a:solidFill>
              </a:rPr>
              <a:t>Godagari</a:t>
            </a:r>
            <a:r>
              <a:rPr lang="en-US" sz="1200" b="1" baseline="0" dirty="0" smtClean="0">
                <a:solidFill>
                  <a:schemeClr val="tx2"/>
                </a:solidFill>
              </a:rPr>
              <a:t>, </a:t>
            </a:r>
            <a:r>
              <a:rPr lang="en-US" sz="1200" b="1" baseline="0" dirty="0" err="1" smtClean="0">
                <a:solidFill>
                  <a:schemeClr val="tx2"/>
                </a:solidFill>
              </a:rPr>
              <a:t>Rajshahi</a:t>
            </a:r>
            <a:r>
              <a:rPr lang="en-US" sz="1200" b="1" baseline="0" dirty="0" smtClean="0">
                <a:solidFill>
                  <a:schemeClr val="tx2"/>
                </a:solidFill>
              </a:rPr>
              <a:t>. Email: mamunggghsc10@gmail.com</a:t>
            </a:r>
            <a:endParaRPr lang="en-US" sz="1200" b="1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6E02A-9CB6-4BDE-9F56-D709BFBAEF1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57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tx2"/>
                </a:solidFill>
              </a:rPr>
              <a:t>Md. </a:t>
            </a:r>
            <a:r>
              <a:rPr lang="en-US" sz="1200" b="1" dirty="0" err="1" smtClean="0">
                <a:solidFill>
                  <a:schemeClr val="tx2"/>
                </a:solidFill>
              </a:rPr>
              <a:t>Mamunur</a:t>
            </a:r>
            <a:r>
              <a:rPr lang="en-US" sz="1200" b="1" dirty="0" smtClean="0">
                <a:solidFill>
                  <a:schemeClr val="tx2"/>
                </a:solidFill>
              </a:rPr>
              <a:t> Rahman, Assistant Teacher (ICT), Gul-</a:t>
            </a:r>
            <a:r>
              <a:rPr lang="en-US" sz="1200" b="1" dirty="0" err="1" smtClean="0">
                <a:solidFill>
                  <a:schemeClr val="tx2"/>
                </a:solidFill>
              </a:rPr>
              <a:t>Gofur</a:t>
            </a:r>
            <a:r>
              <a:rPr lang="en-US" sz="1200" b="1" dirty="0" smtClean="0">
                <a:solidFill>
                  <a:schemeClr val="tx2"/>
                </a:solidFill>
              </a:rPr>
              <a:t> Girls High</a:t>
            </a:r>
            <a:r>
              <a:rPr lang="en-US" sz="1200" b="1" baseline="0" dirty="0" smtClean="0">
                <a:solidFill>
                  <a:schemeClr val="tx2"/>
                </a:solidFill>
              </a:rPr>
              <a:t> School &amp; College, </a:t>
            </a:r>
            <a:r>
              <a:rPr lang="en-US" sz="1200" b="1" baseline="0" dirty="0" err="1" smtClean="0">
                <a:solidFill>
                  <a:schemeClr val="tx2"/>
                </a:solidFill>
              </a:rPr>
              <a:t>Godagari</a:t>
            </a:r>
            <a:r>
              <a:rPr lang="en-US" sz="1200" b="1" baseline="0" dirty="0" smtClean="0">
                <a:solidFill>
                  <a:schemeClr val="tx2"/>
                </a:solidFill>
              </a:rPr>
              <a:t>, </a:t>
            </a:r>
            <a:r>
              <a:rPr lang="en-US" sz="1200" b="1" baseline="0" dirty="0" err="1" smtClean="0">
                <a:solidFill>
                  <a:schemeClr val="tx2"/>
                </a:solidFill>
              </a:rPr>
              <a:t>Rajshahi</a:t>
            </a:r>
            <a:r>
              <a:rPr lang="en-US" sz="1200" b="1" baseline="0" dirty="0" smtClean="0">
                <a:solidFill>
                  <a:schemeClr val="tx2"/>
                </a:solidFill>
              </a:rPr>
              <a:t>. Email: mamunggghsc10@gmail.com</a:t>
            </a:r>
            <a:endParaRPr lang="en-US" sz="1200" b="1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99718-9F19-432C-ADB9-2F056D20538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06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tx2"/>
                </a:solidFill>
              </a:rPr>
              <a:t>Md. </a:t>
            </a:r>
            <a:r>
              <a:rPr lang="en-US" sz="1200" b="1" dirty="0" err="1" smtClean="0">
                <a:solidFill>
                  <a:schemeClr val="tx2"/>
                </a:solidFill>
              </a:rPr>
              <a:t>Mamunur</a:t>
            </a:r>
            <a:r>
              <a:rPr lang="en-US" sz="1200" b="1" dirty="0" smtClean="0">
                <a:solidFill>
                  <a:schemeClr val="tx2"/>
                </a:solidFill>
              </a:rPr>
              <a:t> Rahman, Assistant Teacher (ICT), Gul-</a:t>
            </a:r>
            <a:r>
              <a:rPr lang="en-US" sz="1200" b="1" dirty="0" err="1" smtClean="0">
                <a:solidFill>
                  <a:schemeClr val="tx2"/>
                </a:solidFill>
              </a:rPr>
              <a:t>Gofur</a:t>
            </a:r>
            <a:r>
              <a:rPr lang="en-US" sz="1200" b="1" dirty="0" smtClean="0">
                <a:solidFill>
                  <a:schemeClr val="tx2"/>
                </a:solidFill>
              </a:rPr>
              <a:t> Girls High</a:t>
            </a:r>
            <a:r>
              <a:rPr lang="en-US" sz="1200" b="1" baseline="0" dirty="0" smtClean="0">
                <a:solidFill>
                  <a:schemeClr val="tx2"/>
                </a:solidFill>
              </a:rPr>
              <a:t> School &amp; College, </a:t>
            </a:r>
            <a:r>
              <a:rPr lang="en-US" sz="1200" b="1" baseline="0" dirty="0" err="1" smtClean="0">
                <a:solidFill>
                  <a:schemeClr val="tx2"/>
                </a:solidFill>
              </a:rPr>
              <a:t>Godagari</a:t>
            </a:r>
            <a:r>
              <a:rPr lang="en-US" sz="1200" b="1" baseline="0" dirty="0" smtClean="0">
                <a:solidFill>
                  <a:schemeClr val="tx2"/>
                </a:solidFill>
              </a:rPr>
              <a:t>, </a:t>
            </a:r>
            <a:r>
              <a:rPr lang="en-US" sz="1200" b="1" baseline="0" dirty="0" err="1" smtClean="0">
                <a:solidFill>
                  <a:schemeClr val="tx2"/>
                </a:solidFill>
              </a:rPr>
              <a:t>Rajshahi</a:t>
            </a:r>
            <a:r>
              <a:rPr lang="en-US" sz="1200" b="1" baseline="0" dirty="0" smtClean="0">
                <a:solidFill>
                  <a:schemeClr val="tx2"/>
                </a:solidFill>
              </a:rPr>
              <a:t>. Email: mamunggghsc10@gmail.com</a:t>
            </a:r>
            <a:endParaRPr lang="en-US" sz="1200" b="1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99718-9F19-432C-ADB9-2F056D20538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220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US" sz="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Mamunur</a:t>
            </a:r>
            <a:r>
              <a:rPr lang="en-US" sz="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Rahman, Assistant Teacher(ICT), Gul-</a:t>
            </a:r>
            <a:r>
              <a:rPr lang="en-US" sz="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Gofur</a:t>
            </a:r>
            <a:r>
              <a:rPr lang="en-US" sz="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Girls High School &amp; College, </a:t>
            </a:r>
            <a:r>
              <a:rPr lang="en-US" sz="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Godagari</a:t>
            </a:r>
            <a:r>
              <a:rPr lang="en-US" sz="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Rajshahi</a:t>
            </a:r>
            <a:r>
              <a:rPr lang="en-US" sz="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Mobile – 01768927380, Mail: mamunggghsc10@gmail.com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5C166-5A6D-4F16-8B75-A9AA38B932B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633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tx2"/>
                </a:solidFill>
              </a:rPr>
              <a:t>Md. </a:t>
            </a:r>
            <a:r>
              <a:rPr lang="en-US" sz="1200" b="1" dirty="0" err="1" smtClean="0">
                <a:solidFill>
                  <a:schemeClr val="tx2"/>
                </a:solidFill>
              </a:rPr>
              <a:t>Mamunur</a:t>
            </a:r>
            <a:r>
              <a:rPr lang="en-US" sz="1200" b="1" dirty="0" smtClean="0">
                <a:solidFill>
                  <a:schemeClr val="tx2"/>
                </a:solidFill>
              </a:rPr>
              <a:t> Rahman, Assistant Teacher (ICT), Gul-</a:t>
            </a:r>
            <a:r>
              <a:rPr lang="en-US" sz="1200" b="1" dirty="0" err="1" smtClean="0">
                <a:solidFill>
                  <a:schemeClr val="tx2"/>
                </a:solidFill>
              </a:rPr>
              <a:t>Gofur</a:t>
            </a:r>
            <a:r>
              <a:rPr lang="en-US" sz="1200" b="1" dirty="0" smtClean="0">
                <a:solidFill>
                  <a:schemeClr val="tx2"/>
                </a:solidFill>
              </a:rPr>
              <a:t> Girls High</a:t>
            </a:r>
            <a:r>
              <a:rPr lang="en-US" sz="1200" b="1" baseline="0" dirty="0" smtClean="0">
                <a:solidFill>
                  <a:schemeClr val="tx2"/>
                </a:solidFill>
              </a:rPr>
              <a:t> School &amp; College, </a:t>
            </a:r>
            <a:r>
              <a:rPr lang="en-US" sz="1200" b="1" baseline="0" dirty="0" err="1" smtClean="0">
                <a:solidFill>
                  <a:schemeClr val="tx2"/>
                </a:solidFill>
              </a:rPr>
              <a:t>Godagari</a:t>
            </a:r>
            <a:r>
              <a:rPr lang="en-US" sz="1200" b="1" baseline="0" dirty="0" smtClean="0">
                <a:solidFill>
                  <a:schemeClr val="tx2"/>
                </a:solidFill>
              </a:rPr>
              <a:t>, </a:t>
            </a:r>
            <a:r>
              <a:rPr lang="en-US" sz="1200" b="1" baseline="0" dirty="0" err="1" smtClean="0">
                <a:solidFill>
                  <a:schemeClr val="tx2"/>
                </a:solidFill>
              </a:rPr>
              <a:t>Rajshahi</a:t>
            </a:r>
            <a:r>
              <a:rPr lang="en-US" sz="1200" b="1" baseline="0" dirty="0" smtClean="0">
                <a:solidFill>
                  <a:schemeClr val="tx2"/>
                </a:solidFill>
              </a:rPr>
              <a:t>. Email: mamunggghsc10@gmail.com</a:t>
            </a:r>
            <a:endParaRPr lang="en-US" sz="1200" b="1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99718-9F19-432C-ADB9-2F056D20538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00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US" sz="1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Mamunur</a:t>
            </a: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Rahman, Assistant Teacher(ICT), Gul-</a:t>
            </a:r>
            <a:r>
              <a:rPr lang="en-US" sz="1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Gofur</a:t>
            </a: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Girls High School &amp; College, </a:t>
            </a:r>
            <a:r>
              <a:rPr lang="en-US" sz="1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Godagari</a:t>
            </a: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Rajshahi</a:t>
            </a: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Mobile – 01768927380, Mail: mamunggghsc10@gmail.com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5C166-5A6D-4F16-8B75-A9AA38B932B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91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Md. </a:t>
            </a:r>
            <a:r>
              <a:rPr lang="en-US" dirty="0" err="1" smtClean="0"/>
              <a:t>Mamunur</a:t>
            </a:r>
            <a:r>
              <a:rPr lang="en-US" dirty="0" smtClean="0"/>
              <a:t> Rahman, Assistant Teacher(ICT), Gul-</a:t>
            </a:r>
            <a:r>
              <a:rPr lang="en-US" dirty="0" err="1" smtClean="0"/>
              <a:t>Gofur</a:t>
            </a:r>
            <a:r>
              <a:rPr lang="en-US" dirty="0" smtClean="0"/>
              <a:t> Girls High School &amp; College, </a:t>
            </a:r>
            <a:r>
              <a:rPr lang="en-US" dirty="0" err="1" smtClean="0"/>
              <a:t>Godagari</a:t>
            </a:r>
            <a:r>
              <a:rPr lang="en-US" dirty="0" smtClean="0"/>
              <a:t>, </a:t>
            </a:r>
            <a:r>
              <a:rPr lang="en-US" dirty="0" err="1" smtClean="0"/>
              <a:t>Rajshahi</a:t>
            </a:r>
            <a:r>
              <a:rPr lang="en-US" dirty="0" smtClean="0"/>
              <a:t>, Mobile – 01768927380, Mail: mamunggghsc10@gmail.com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5C166-5A6D-4F16-8B75-A9AA38B932B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45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US" sz="1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Mamunur</a:t>
            </a: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Rahman, Assistant Teacher(ICT), Gul-</a:t>
            </a:r>
            <a:r>
              <a:rPr lang="en-US" sz="1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Gofur</a:t>
            </a: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Girls High School &amp; College, </a:t>
            </a:r>
            <a:r>
              <a:rPr lang="en-US" sz="1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Godagari</a:t>
            </a: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Rajshahi</a:t>
            </a: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Mobile – 01768927380, Mail: mamunggghsc10@gmail.com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5C166-5A6D-4F16-8B75-A9AA38B932B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17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927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477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664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972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98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6117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102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593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3976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3491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927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/>
              <a:t>২৭-০৯-২০১৪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62400" y="640080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bn-BD" dirty="0"/>
              <a:t>আফরোজা,রংপুর।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00" y="6400800"/>
            <a:ext cx="30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১</a:t>
            </a:r>
            <a:r>
              <a:rPr lang="bn-BD" dirty="0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03200" cmpd="tri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 descr="C:\Users\User\Desktop\Quit.png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477000"/>
            <a:ext cx="274637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648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g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10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6401" y="4560466"/>
            <a:ext cx="5714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সবাইকে</a:t>
            </a:r>
            <a:r>
              <a:rPr lang="en-US" sz="6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6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স্বাগতম</a:t>
            </a:r>
            <a:endParaRPr lang="en-US" sz="6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50" y="5676900"/>
            <a:ext cx="2857500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312058"/>
            <a:ext cx="1447800" cy="6785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04" y="6019800"/>
            <a:ext cx="1424797" cy="74295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575820" y="929821"/>
            <a:ext cx="8110980" cy="3527576"/>
            <a:chOff x="575820" y="929821"/>
            <a:chExt cx="8110980" cy="352757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820" y="929821"/>
              <a:ext cx="4126438" cy="326117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1624" y="1447801"/>
              <a:ext cx="3865176" cy="3009596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29168"/>
            <a:ext cx="1524000" cy="890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3928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9803" y="5511225"/>
            <a:ext cx="8199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ভূমিকম্পের কেন্দ্রকে তার ফোকাস বিন্দু বলে।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38201"/>
            <a:ext cx="6781799" cy="3581400"/>
          </a:xfrm>
          <a:prstGeom prst="rect">
            <a:avLst/>
          </a:prstGeom>
        </p:spPr>
      </p:pic>
      <p:sp>
        <p:nvSpPr>
          <p:cNvPr id="3" name="Curved Up Ribbon 2"/>
          <p:cNvSpPr/>
          <p:nvPr/>
        </p:nvSpPr>
        <p:spPr>
          <a:xfrm>
            <a:off x="838200" y="212249"/>
            <a:ext cx="7239000" cy="758952"/>
          </a:xfrm>
          <a:prstGeom prst="ellipseRibbon2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ভুমিকম্পের উৎপত্তি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3432" y="6096000"/>
            <a:ext cx="8199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সাধারণত রিখটার স্কেল দ্বারা ভূমিকম্পের পরিমাণ মাপা হয়।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6088" y="4579361"/>
            <a:ext cx="81995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সাধারণত শীলাস্তরে চ্যুতি ঘটলে বা ফাটল হলে ভূমিকম্পের উৎপত্তি হয় ।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107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3BD987F-6E29-4CD0-95AF-599B496118EA}"/>
              </a:ext>
            </a:extLst>
          </p:cNvPr>
          <p:cNvSpPr txBox="1"/>
          <p:nvPr/>
        </p:nvSpPr>
        <p:spPr>
          <a:xfrm>
            <a:off x="1219200" y="368622"/>
            <a:ext cx="3393399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একক কাজ</a:t>
            </a:r>
            <a:endParaRPr lang="en-SG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074DB1-E7E8-4A15-BB0D-E581802004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192" y="1645019"/>
            <a:ext cx="6144214" cy="428376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69CFD09-B89E-4475-81E8-03241CB17D19}"/>
              </a:ext>
            </a:extLst>
          </p:cNvPr>
          <p:cNvSpPr/>
          <p:nvPr/>
        </p:nvSpPr>
        <p:spPr>
          <a:xfrm>
            <a:off x="1094786" y="5979555"/>
            <a:ext cx="61815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ভূমিকম্প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বলতে কী বোঝায় লেখ।</a:t>
            </a:r>
            <a:endParaRPr lang="en-SG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" name="Round Single Corner Rectangle 1"/>
          <p:cNvSpPr/>
          <p:nvPr/>
        </p:nvSpPr>
        <p:spPr>
          <a:xfrm>
            <a:off x="4800600" y="368622"/>
            <a:ext cx="2286000" cy="646332"/>
          </a:xfrm>
          <a:prstGeom prst="round1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সময়-৩ মিনিট</a:t>
            </a:r>
            <a:endParaRPr lang="en-US" sz="32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101" y="277521"/>
            <a:ext cx="1258114" cy="117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649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/>
          <p:cNvSpPr/>
          <p:nvPr/>
        </p:nvSpPr>
        <p:spPr>
          <a:xfrm>
            <a:off x="2971800" y="207323"/>
            <a:ext cx="3505200" cy="1295400"/>
          </a:xfrm>
          <a:prstGeom prst="doubleWav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ভূমিকম্পের</a:t>
            </a:r>
            <a:r>
              <a:rPr lang="bn-IN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কারণ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7D7621-1F88-4CD4-AC7F-D27894F71EE8}"/>
              </a:ext>
            </a:extLst>
          </p:cNvPr>
          <p:cNvSpPr/>
          <p:nvPr/>
        </p:nvSpPr>
        <p:spPr>
          <a:xfrm>
            <a:off x="506437" y="2172558"/>
            <a:ext cx="8922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2800" kern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ea typeface="NikoshBAN" pitchFamily="2" charset="0"/>
                <a:cs typeface="Kalpurush" panose="02000600000000000000" pitchFamily="2" charset="0"/>
                <a:sym typeface="Wingdings"/>
              </a:rPr>
              <a:t>আগ্নেয়গিরির উদগীরণ বা শিলা চ্যুতি ঘটলে ভূমিকম্প হয়।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4A48DA3-E384-4F60-A0FF-DAE5EE438B54}"/>
              </a:ext>
            </a:extLst>
          </p:cNvPr>
          <p:cNvSpPr/>
          <p:nvPr/>
        </p:nvSpPr>
        <p:spPr>
          <a:xfrm>
            <a:off x="524580" y="3124200"/>
            <a:ext cx="81041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2800" kern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ea typeface="NikoshBAN" pitchFamily="2" charset="0"/>
                <a:cs typeface="Kalpurush" panose="02000600000000000000" pitchFamily="2" charset="0"/>
                <a:sym typeface="Wingdings"/>
              </a:rPr>
              <a:t>শিলা চ্যুতি বা ফাটল বরাবর আকস্মিক ভূ</a:t>
            </a:r>
            <a:r>
              <a:rPr lang="en-US" sz="2800" kern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ea typeface="NikoshBAN" pitchFamily="2" charset="0"/>
                <a:cs typeface="Kalpurush" panose="02000600000000000000" pitchFamily="2" charset="0"/>
                <a:sym typeface="Wingdings"/>
              </a:rPr>
              <a:t>-</a:t>
            </a:r>
            <a:r>
              <a:rPr lang="bn-IN" sz="2800" kern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ea typeface="NikoshBAN" pitchFamily="2" charset="0"/>
                <a:cs typeface="Kalpurush" panose="02000600000000000000" pitchFamily="2" charset="0"/>
                <a:sym typeface="Wingdings"/>
              </a:rPr>
              <a:t>আলোড়ন হলে ভূমিকম্প হয়।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369420-F41D-4238-8D43-FEB312B1E689}"/>
              </a:ext>
            </a:extLst>
          </p:cNvPr>
          <p:cNvSpPr/>
          <p:nvPr/>
        </p:nvSpPr>
        <p:spPr>
          <a:xfrm>
            <a:off x="524580" y="4419600"/>
            <a:ext cx="81041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2800" kern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ea typeface="NikoshBAN" pitchFamily="2" charset="0"/>
                <a:cs typeface="Kalpurush" panose="02000600000000000000" pitchFamily="2" charset="0"/>
                <a:sym typeface="Wingdings"/>
              </a:rPr>
              <a:t>পাশাপাশি অবস্থানরত দুইটি প্লেটের আকস্মিক ভাবে আগে পিছে সরে গেলে ভূমিকম্প হয়।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799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299760"/>
            <a:ext cx="2514600" cy="41866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822" y="1457603"/>
            <a:ext cx="3189514" cy="3733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71" y="1562100"/>
            <a:ext cx="2400300" cy="3505200"/>
          </a:xfrm>
          <a:prstGeom prst="rect">
            <a:avLst/>
          </a:prstGeom>
        </p:spPr>
      </p:pic>
      <p:sp>
        <p:nvSpPr>
          <p:cNvPr id="5" name="Down Arrow Callout 4"/>
          <p:cNvSpPr/>
          <p:nvPr/>
        </p:nvSpPr>
        <p:spPr>
          <a:xfrm>
            <a:off x="2458357" y="266700"/>
            <a:ext cx="4419600" cy="1295400"/>
          </a:xfrm>
          <a:prstGeom prst="downArrowCallou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accent2">
                    <a:lumMod val="5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ভুমিকম্পের কারণসমূহ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6021640"/>
            <a:ext cx="708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IN" sz="2800" b="1" kern="1100" dirty="0" smtClean="0">
                <a:latin typeface="Kalpurush" panose="02000600000000000000" pitchFamily="2" charset="0"/>
                <a:ea typeface="NikoshBAN" pitchFamily="2" charset="0"/>
                <a:cs typeface="Kalpurush" panose="02000600000000000000" pitchFamily="2" charset="0"/>
                <a:sym typeface="Wingdings"/>
              </a:rPr>
              <a:t>দুইটি প্লেটের আগে </a:t>
            </a:r>
            <a:r>
              <a:rPr lang="bn-IN" sz="2800" b="1" kern="1100" dirty="0">
                <a:latin typeface="Kalpurush" panose="02000600000000000000" pitchFamily="2" charset="0"/>
                <a:ea typeface="NikoshBAN" pitchFamily="2" charset="0"/>
                <a:cs typeface="Kalpurush" panose="02000600000000000000" pitchFamily="2" charset="0"/>
                <a:sym typeface="Wingdings"/>
              </a:rPr>
              <a:t>পিছে সরে গেলে ভূমিকম্প হয়।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398257"/>
            <a:ext cx="9448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2800" b="1" kern="1100" dirty="0" smtClean="0">
                <a:latin typeface="Kalpurush" panose="02000600000000000000" pitchFamily="2" charset="0"/>
                <a:ea typeface="NikoshBAN" pitchFamily="2" charset="0"/>
                <a:cs typeface="Kalpurush" panose="02000600000000000000" pitchFamily="2" charset="0"/>
                <a:sym typeface="Wingdings"/>
              </a:rPr>
              <a:t>দুইটি প্লেটের সংযোগ স্থলে পর্বত থাকলে ভূমিকম্প ও আগ্নেয়গিরি হয়</a:t>
            </a:r>
            <a:r>
              <a:rPr lang="bn-IN" sz="2800" b="1" kern="1100" dirty="0">
                <a:latin typeface="Kalpurush" panose="02000600000000000000" pitchFamily="2" charset="0"/>
                <a:ea typeface="NikoshBAN" pitchFamily="2" charset="0"/>
                <a:cs typeface="Kalpurush" panose="02000600000000000000" pitchFamily="2" charset="0"/>
                <a:sym typeface="Wingdings"/>
              </a:rPr>
              <a:t>।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924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90600"/>
            <a:ext cx="7487399" cy="5163457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1600200" y="377952"/>
            <a:ext cx="6477000" cy="841248"/>
          </a:xfrm>
          <a:prstGeom prst="wedgeRoundRect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পৃথিবীর অভ্যন্তরীণ গঠন ও বিভিন্ন প্লেট</a:t>
            </a:r>
            <a:endParaRPr lang="en-US" sz="3600" b="1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387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12371" y="397326"/>
            <a:ext cx="232375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জোড়ায় কাজ</a:t>
            </a:r>
            <a:endParaRPr lang="en-SG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15D021-F1CA-4D7C-94AD-CD0798DE91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426" y="1752600"/>
            <a:ext cx="6096000" cy="388831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08865"/>
            <a:ext cx="2514600" cy="1295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75C3632-D990-4B04-BE4D-567A4F29B030}"/>
              </a:ext>
            </a:extLst>
          </p:cNvPr>
          <p:cNvSpPr/>
          <p:nvPr/>
        </p:nvSpPr>
        <p:spPr>
          <a:xfrm>
            <a:off x="1539719" y="5889246"/>
            <a:ext cx="66046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কী কী কারণে ভূমিকম্প হয়ে থাকে লেখ।</a:t>
            </a:r>
            <a:endParaRPr lang="en-SG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90900" y="397326"/>
            <a:ext cx="20193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সময়-৫ মিনিট</a:t>
            </a:r>
            <a:endParaRPr lang="en-SG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792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C6E56FC-2B02-436A-8C1B-1834913EC531}"/>
              </a:ext>
            </a:extLst>
          </p:cNvPr>
          <p:cNvSpPr/>
          <p:nvPr/>
        </p:nvSpPr>
        <p:spPr>
          <a:xfrm>
            <a:off x="2667000" y="151451"/>
            <a:ext cx="3752950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ভূমিকম্পের ফলাফল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4A79D79-141B-48E2-9B76-FE5111605F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11" b="14750"/>
          <a:stretch/>
        </p:blipFill>
        <p:spPr>
          <a:xfrm>
            <a:off x="838200" y="934401"/>
            <a:ext cx="7295582" cy="396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25EB508-6DE1-450C-8E7E-8CD39382984F}"/>
              </a:ext>
            </a:extLst>
          </p:cNvPr>
          <p:cNvSpPr/>
          <p:nvPr/>
        </p:nvSpPr>
        <p:spPr>
          <a:xfrm>
            <a:off x="142590" y="5002122"/>
            <a:ext cx="90014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ভূমিকম্পের ফলে ভূ-ত্বকে অসংখ্য ফাটল ও চ্যুতির সৃষ্টি হয়।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13B6DB1-3456-44F7-A8BB-907042F0AD38}"/>
              </a:ext>
            </a:extLst>
          </p:cNvPr>
          <p:cNvSpPr/>
          <p:nvPr/>
        </p:nvSpPr>
        <p:spPr>
          <a:xfrm>
            <a:off x="533399" y="5723517"/>
            <a:ext cx="72390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ভূমিকম্পের ফলে পৃথিবীর বহু ক্ষয়ক্ষতি সাধিত হয়।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18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9D216CB2-75C1-45C1-9E90-8DFED0383E04}"/>
              </a:ext>
            </a:extLst>
          </p:cNvPr>
          <p:cNvSpPr txBox="1"/>
          <p:nvPr/>
        </p:nvSpPr>
        <p:spPr>
          <a:xfrm>
            <a:off x="2588043" y="252456"/>
            <a:ext cx="4114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Vertical Scroll 8">
            <a:extLst>
              <a:ext uri="{FF2B5EF4-FFF2-40B4-BE49-F238E27FC236}">
                <a16:creationId xmlns:a16="http://schemas.microsoft.com/office/drawing/2014/main" id="{A8D37B2D-DF47-4C41-BB40-062E5DE2C8BC}"/>
              </a:ext>
            </a:extLst>
          </p:cNvPr>
          <p:cNvSpPr/>
          <p:nvPr/>
        </p:nvSpPr>
        <p:spPr>
          <a:xfrm>
            <a:off x="325096" y="1063599"/>
            <a:ext cx="4320347" cy="4691744"/>
          </a:xfrm>
          <a:prstGeom prst="verticalScroll">
            <a:avLst/>
          </a:prstGeom>
          <a:pattFill prst="pct20">
            <a:fgClr>
              <a:schemeClr val="tx1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kern="11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  <a:sym typeface="Wingdings"/>
              </a:rPr>
              <a:t>ভূমিকম্পের </a:t>
            </a:r>
            <a:r>
              <a:rPr lang="en-US" sz="3600" b="1" kern="11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  <a:sym typeface="Wingdings"/>
              </a:rPr>
              <a:t>ধাক্কায়</a:t>
            </a:r>
            <a:r>
              <a:rPr lang="en-US" sz="3600" b="1" kern="11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  <a:sym typeface="Wingdings"/>
              </a:rPr>
              <a:t> </a:t>
            </a:r>
            <a:r>
              <a:rPr lang="en-US" sz="3600" b="1" kern="11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  <a:sym typeface="Wingdings"/>
              </a:rPr>
              <a:t>সমুদ্রের</a:t>
            </a:r>
            <a:r>
              <a:rPr lang="en-US" sz="3600" b="1" kern="11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  <a:sym typeface="Wingdings"/>
              </a:rPr>
              <a:t> </a:t>
            </a:r>
            <a:r>
              <a:rPr lang="en-US" sz="3600" b="1" kern="11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  <a:sym typeface="Wingdings"/>
              </a:rPr>
              <a:t>পানি</a:t>
            </a:r>
            <a:r>
              <a:rPr lang="en-US" sz="3600" b="1" kern="11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  <a:sym typeface="Wingdings"/>
              </a:rPr>
              <a:t> </a:t>
            </a:r>
            <a:r>
              <a:rPr lang="en-US" sz="3600" b="1" kern="11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  <a:sym typeface="Wingdings"/>
              </a:rPr>
              <a:t>নিচে</a:t>
            </a:r>
            <a:r>
              <a:rPr lang="en-US" sz="3600" b="1" kern="11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  <a:sym typeface="Wingdings"/>
              </a:rPr>
              <a:t> </a:t>
            </a:r>
            <a:r>
              <a:rPr lang="en-US" sz="3600" b="1" kern="11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  <a:sym typeface="Wingdings"/>
              </a:rPr>
              <a:t>নেমে</a:t>
            </a:r>
            <a:r>
              <a:rPr lang="en-US" sz="3600" b="1" kern="11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  <a:sym typeface="Wingdings"/>
              </a:rPr>
              <a:t> </a:t>
            </a:r>
            <a:r>
              <a:rPr lang="en-US" sz="3600" b="1" kern="11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  <a:sym typeface="Wingdings"/>
              </a:rPr>
              <a:t>যায়</a:t>
            </a:r>
            <a:r>
              <a:rPr lang="bn-IN" sz="3600" b="1" kern="11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  <a:sym typeface="Wingdings"/>
              </a:rPr>
              <a:t>।</a:t>
            </a:r>
            <a:r>
              <a:rPr lang="en-US" sz="3600" b="1" kern="11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  <a:sym typeface="Wingdings"/>
              </a:rPr>
              <a:t> </a:t>
            </a:r>
            <a:r>
              <a:rPr lang="en-US" sz="3600" b="1" kern="11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  <a:sym typeface="Wingdings"/>
              </a:rPr>
              <a:t>প</a:t>
            </a:r>
            <a:r>
              <a:rPr lang="bn-IN" sz="3600" b="1" kern="11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  <a:sym typeface="Wingdings"/>
              </a:rPr>
              <a:t>রো</a:t>
            </a:r>
            <a:r>
              <a:rPr lang="en-US" sz="3600" b="1" kern="11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  <a:sym typeface="Wingdings"/>
              </a:rPr>
              <a:t>ক্ষনেই</a:t>
            </a:r>
            <a:r>
              <a:rPr lang="en-US" sz="3600" b="1" kern="11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  <a:sym typeface="Wingdings"/>
              </a:rPr>
              <a:t> </a:t>
            </a:r>
            <a:r>
              <a:rPr lang="en-US" sz="3600" b="1" kern="11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  <a:sym typeface="Wingdings"/>
              </a:rPr>
              <a:t>ভীষণ</a:t>
            </a:r>
            <a:r>
              <a:rPr lang="en-US" sz="3600" b="1" kern="11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  <a:sym typeface="Wingdings"/>
              </a:rPr>
              <a:t> </a:t>
            </a:r>
            <a:r>
              <a:rPr lang="en-US" sz="3600" b="1" kern="11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  <a:sym typeface="Wingdings"/>
              </a:rPr>
              <a:t>গর্জন</a:t>
            </a:r>
            <a:r>
              <a:rPr lang="en-US" sz="3600" b="1" kern="11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  <a:sym typeface="Wingdings"/>
              </a:rPr>
              <a:t> </a:t>
            </a:r>
            <a:r>
              <a:rPr lang="en-US" sz="3600" b="1" kern="11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  <a:sym typeface="Wingdings"/>
              </a:rPr>
              <a:t>করে</a:t>
            </a:r>
            <a:r>
              <a:rPr lang="en-US" sz="3600" b="1" kern="11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  <a:sym typeface="Wingdings"/>
              </a:rPr>
              <a:t> </a:t>
            </a:r>
            <a:r>
              <a:rPr lang="en-US" sz="3600" b="1" kern="11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  <a:sym typeface="Wingdings"/>
              </a:rPr>
              <a:t>ঢেউ</a:t>
            </a:r>
            <a:r>
              <a:rPr lang="en-US" sz="3600" b="1" kern="11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  <a:sym typeface="Wingdings"/>
              </a:rPr>
              <a:t> </a:t>
            </a:r>
            <a:r>
              <a:rPr lang="en-US" sz="3600" b="1" kern="11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  <a:sym typeface="Wingdings"/>
              </a:rPr>
              <a:t>আকারে</a:t>
            </a:r>
            <a:r>
              <a:rPr lang="en-US" sz="3600" b="1" kern="11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  <a:sym typeface="Wingdings"/>
              </a:rPr>
              <a:t> </a:t>
            </a:r>
            <a:r>
              <a:rPr lang="en-US" sz="3600" b="1" kern="11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  <a:sym typeface="Wingdings"/>
              </a:rPr>
              <a:t>উপকূলে</a:t>
            </a:r>
            <a:r>
              <a:rPr lang="en-US" sz="3600" b="1" kern="11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  <a:sym typeface="Wingdings"/>
              </a:rPr>
              <a:t> </a:t>
            </a:r>
            <a:r>
              <a:rPr lang="en-US" sz="3600" b="1" kern="11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  <a:sym typeface="Wingdings"/>
              </a:rPr>
              <a:t>এসে</a:t>
            </a:r>
            <a:r>
              <a:rPr lang="en-US" sz="3600" b="1" kern="11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  <a:sym typeface="Wingdings"/>
              </a:rPr>
              <a:t> </a:t>
            </a:r>
            <a:r>
              <a:rPr lang="en-US" sz="3600" b="1" kern="11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  <a:sym typeface="Wingdings"/>
              </a:rPr>
              <a:t>আছরে</a:t>
            </a:r>
            <a:r>
              <a:rPr lang="en-US" sz="3600" b="1" kern="11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  <a:sym typeface="Wingdings"/>
              </a:rPr>
              <a:t> </a:t>
            </a:r>
            <a:r>
              <a:rPr lang="en-US" sz="3600" b="1" kern="11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  <a:sym typeface="Wingdings"/>
              </a:rPr>
              <a:t>পড়ে</a:t>
            </a:r>
            <a:r>
              <a:rPr lang="en-US" sz="3600" b="1" kern="11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  <a:sym typeface="Wingdings"/>
              </a:rPr>
              <a:t>।</a:t>
            </a:r>
            <a:endParaRPr lang="en-US" sz="36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DDB0BDD-B83F-4A48-8051-7B1A082688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219201"/>
            <a:ext cx="3810000" cy="45361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3127B9EB-4FD0-4745-8A57-74E29BD08834}"/>
              </a:ext>
            </a:extLst>
          </p:cNvPr>
          <p:cNvSpPr txBox="1"/>
          <p:nvPr/>
        </p:nvSpPr>
        <p:spPr>
          <a:xfrm>
            <a:off x="914400" y="6039602"/>
            <a:ext cx="6664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Courier New" panose="02070309020205020404" pitchFamily="49" charset="0"/>
              <a:buChar char="o"/>
            </a:pP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এ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ধরনের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জলোচ্ছাসকে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সুনামি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বলে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7727920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99ECAE7-9557-48CB-9BCA-281B3130D2D2}"/>
              </a:ext>
            </a:extLst>
          </p:cNvPr>
          <p:cNvSpPr/>
          <p:nvPr/>
        </p:nvSpPr>
        <p:spPr>
          <a:xfrm>
            <a:off x="2667000" y="214802"/>
            <a:ext cx="4038600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ভূমিকম্পের ফলাফল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0EC511-BCEB-48EA-8EFF-749C6B6AFE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872" y="1020149"/>
            <a:ext cx="5400001" cy="26509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085C66A-1F2E-499F-BB50-85100ADF37A9}"/>
              </a:ext>
            </a:extLst>
          </p:cNvPr>
          <p:cNvSpPr/>
          <p:nvPr/>
        </p:nvSpPr>
        <p:spPr>
          <a:xfrm>
            <a:off x="381000" y="3733800"/>
            <a:ext cx="845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ভূমিকম্পের </a:t>
            </a:r>
            <a:r>
              <a:rPr lang="bn-IN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ফলে উঁচু ভূমি সমুদ্রের পানিতে নিমজ্জিত হয়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17FA11-034D-47E6-B166-826E61C371C8}"/>
              </a:ext>
            </a:extLst>
          </p:cNvPr>
          <p:cNvSpPr/>
          <p:nvPr/>
        </p:nvSpPr>
        <p:spPr>
          <a:xfrm>
            <a:off x="381000" y="4401902"/>
            <a:ext cx="861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ভূমিকম্পের ফলে সমুদ্রের তলদেশে দ্বীপ এবং কোথায়ও হ্রদের সৃষ্টি হয়।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5500891"/>
            <a:ext cx="861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ভূমিকম্পের ফলে ক্ষতিগ্রস্থ এলাকায় দুর্ভিক্ষ ও মহামারিতে বহু প্রাণহানি ঘটে।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29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71800" y="232064"/>
            <a:ext cx="3350597" cy="707886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ভূমিকম্পের ফলাফল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2BEDD9-5146-4310-933F-2D0CB713DB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57" y="1172490"/>
            <a:ext cx="3048000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relaxedInset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899941-1D2D-417A-A81C-FC68BB32CE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90"/>
          <a:stretch/>
        </p:blipFill>
        <p:spPr>
          <a:xfrm>
            <a:off x="5524274" y="1165233"/>
            <a:ext cx="3238726" cy="288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318F89-CB47-491C-AB97-FA7AA2BE98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057" y="1172490"/>
            <a:ext cx="2010102" cy="28727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D839A3B-D60B-4315-8DF0-77B67466427D}"/>
              </a:ext>
            </a:extLst>
          </p:cNvPr>
          <p:cNvSpPr/>
          <p:nvPr/>
        </p:nvSpPr>
        <p:spPr>
          <a:xfrm>
            <a:off x="107769" y="4495800"/>
            <a:ext cx="89916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ভূমিকম্পের ফলে বড় বাঁধ, কালভার্ট, সেতু প্রভৃতি ক্ষতিগ্রস্থ হয়।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DDF2A7-B46F-436D-8ACF-DB476DDE87D5}"/>
              </a:ext>
            </a:extLst>
          </p:cNvPr>
          <p:cNvSpPr/>
          <p:nvPr/>
        </p:nvSpPr>
        <p:spPr>
          <a:xfrm>
            <a:off x="125055" y="5257800"/>
            <a:ext cx="87414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ভূমিকম্পের ফলে রেলপথ, সড়কপথ, পাইপলাইন ভেঙ্গে যাতায়ত ব্যবস্থা অচল হয়ে পড়ে।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49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500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B1F7B4-7EB0-46D5-8412-C5779419184D}"/>
              </a:ext>
            </a:extLst>
          </p:cNvPr>
          <p:cNvSpPr txBox="1"/>
          <p:nvPr/>
        </p:nvSpPr>
        <p:spPr>
          <a:xfrm>
            <a:off x="384671" y="2856375"/>
            <a:ext cx="42707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মামুনুর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bn-BD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গুল-গোফুর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মহাবিদ্যালয়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গোদাগাড়ী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endParaRPr lang="en-SG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মোবাইল: ০১৭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৬৮৯২৭৩৮০</a:t>
            </a:r>
            <a:endParaRPr lang="bn-I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ই-মেইল: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mamunggghsc10@gmail.com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8F0FD1-16C4-4993-BAE5-3E197A62C8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06737" y="3790430"/>
            <a:ext cx="3291106" cy="8918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E7DEE2-F231-4728-9062-394C9F542E96}"/>
              </a:ext>
            </a:extLst>
          </p:cNvPr>
          <p:cNvSpPr txBox="1"/>
          <p:nvPr/>
        </p:nvSpPr>
        <p:spPr>
          <a:xfrm>
            <a:off x="3139641" y="424170"/>
            <a:ext cx="319917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SG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DBC0F2-D3C7-4139-BC53-2580A7E68CBB}"/>
              </a:ext>
            </a:extLst>
          </p:cNvPr>
          <p:cNvSpPr txBox="1"/>
          <p:nvPr/>
        </p:nvSpPr>
        <p:spPr>
          <a:xfrm>
            <a:off x="5678458" y="3302565"/>
            <a:ext cx="31986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শ্রেণি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৯ম ও ১০ম </a:t>
            </a:r>
            <a:endParaRPr lang="bn-BD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বিষয়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ভূগোল ও পরিবেশ</a:t>
            </a:r>
            <a:endParaRPr lang="bn-BD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অধ্যায়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চতুর্থ  </a:t>
            </a:r>
          </a:p>
          <a:p>
            <a:pPr algn="ctr"/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সময়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৪০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মিনিট</a:t>
            </a:r>
          </a:p>
          <a:p>
            <a:pPr algn="ctr"/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তারিখ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১৯/০৬/২১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592" y="951981"/>
            <a:ext cx="1580730" cy="18481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5" descr="C:\Users\user\Desktop\tissue culture\treeline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6477000"/>
            <a:ext cx="8991600" cy="38100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326" y="816585"/>
            <a:ext cx="1895475" cy="21189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5147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6000">
        <p14:ripple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1BC66E1-34A0-4CEE-A6A1-9B0837B26C64}"/>
              </a:ext>
            </a:extLst>
          </p:cNvPr>
          <p:cNvSpPr txBox="1"/>
          <p:nvPr/>
        </p:nvSpPr>
        <p:spPr>
          <a:xfrm>
            <a:off x="1059543" y="499070"/>
            <a:ext cx="251460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দলগত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কাজ</a:t>
            </a:r>
            <a:endParaRPr lang="en-SG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690A99-1150-44B1-96BA-73A4BC3CBB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692" y="1676400"/>
            <a:ext cx="5754614" cy="32281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AF044A5-2894-4C3D-B37A-43AFB7DDB0B8}"/>
              </a:ext>
            </a:extLst>
          </p:cNvPr>
          <p:cNvSpPr/>
          <p:nvPr/>
        </p:nvSpPr>
        <p:spPr>
          <a:xfrm>
            <a:off x="1059543" y="5341385"/>
            <a:ext cx="68788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ভূমিকম্পের ফলে সৃষ্ট ক্ষয়ক্ষতি গুলো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লেখ</a:t>
            </a: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SG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07791"/>
            <a:ext cx="2544904" cy="19409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BC66E1-34A0-4CEE-A6A1-9B0837B26C64}"/>
              </a:ext>
            </a:extLst>
          </p:cNvPr>
          <p:cNvSpPr txBox="1"/>
          <p:nvPr/>
        </p:nvSpPr>
        <p:spPr>
          <a:xfrm>
            <a:off x="3751943" y="591403"/>
            <a:ext cx="2013857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সময়-৮ মিনিট</a:t>
            </a:r>
            <a:endParaRPr lang="en-SG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731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B8FC72-A538-4617-8FFA-0391DA03F7E5}"/>
              </a:ext>
            </a:extLst>
          </p:cNvPr>
          <p:cNvSpPr txBox="1"/>
          <p:nvPr/>
        </p:nvSpPr>
        <p:spPr>
          <a:xfrm>
            <a:off x="2737838" y="552967"/>
            <a:ext cx="3240157" cy="683264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8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SG" sz="384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710F5D-57CD-42B1-A5D9-952FD38749E4}"/>
              </a:ext>
            </a:extLst>
          </p:cNvPr>
          <p:cNvSpPr txBox="1"/>
          <p:nvPr/>
        </p:nvSpPr>
        <p:spPr>
          <a:xfrm>
            <a:off x="355172" y="1457963"/>
            <a:ext cx="6656012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5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5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5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5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ভূমিকম্প কোন ধরণের দূর্যোগ?</a:t>
            </a:r>
            <a:endParaRPr lang="en-SG" sz="256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C5907B-F921-44C4-84C3-E6D70C1B5EF2}"/>
              </a:ext>
            </a:extLst>
          </p:cNvPr>
          <p:cNvSpPr txBox="1"/>
          <p:nvPr/>
        </p:nvSpPr>
        <p:spPr>
          <a:xfrm>
            <a:off x="333401" y="2376158"/>
            <a:ext cx="7743799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5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২. কখনো কখনো ভূ-পৃষ্ঠ হঠাৎ কেঁপে ওঠার কারণ কী?</a:t>
            </a:r>
            <a:endParaRPr lang="en-SG" sz="256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311693-FAC4-4879-815B-71F83C57546A}"/>
              </a:ext>
            </a:extLst>
          </p:cNvPr>
          <p:cNvSpPr txBox="1"/>
          <p:nvPr/>
        </p:nvSpPr>
        <p:spPr>
          <a:xfrm>
            <a:off x="311629" y="3299913"/>
            <a:ext cx="7226207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5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৩. নিচের কোনটি</a:t>
            </a:r>
            <a:r>
              <a:rPr lang="en-US" sz="25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 </a:t>
            </a:r>
            <a:r>
              <a:rPr lang="as-IN" sz="25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ঘ</a:t>
            </a:r>
            <a:r>
              <a:rPr lang="en-US" sz="256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র্ষণের</a:t>
            </a:r>
            <a:r>
              <a:rPr lang="en-US" sz="25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56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ফলে</a:t>
            </a:r>
            <a:r>
              <a:rPr lang="en-US" sz="25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56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ভূমিকম্প</a:t>
            </a:r>
            <a:r>
              <a:rPr lang="en-US" sz="25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উ</a:t>
            </a:r>
            <a:r>
              <a:rPr lang="as-IN" sz="25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ৎ</a:t>
            </a:r>
            <a:r>
              <a:rPr lang="en-US" sz="25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as-IN" sz="25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en-US" sz="25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sz="25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en-US" sz="25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5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</a:t>
            </a:r>
            <a:r>
              <a:rPr lang="en-US" sz="25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য়</a:t>
            </a:r>
            <a:r>
              <a:rPr lang="bn-IN" sz="25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SG" sz="256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722975-40C0-4F83-B595-EBB9D64B4DEA}"/>
              </a:ext>
            </a:extLst>
          </p:cNvPr>
          <p:cNvSpPr txBox="1"/>
          <p:nvPr/>
        </p:nvSpPr>
        <p:spPr>
          <a:xfrm>
            <a:off x="576274" y="3783174"/>
            <a:ext cx="1379674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56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ক. পর্বত</a:t>
            </a:r>
            <a:endParaRPr lang="en-SG" sz="256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CA22AE-6CEF-4A6B-8894-5BC153071023}"/>
              </a:ext>
            </a:extLst>
          </p:cNvPr>
          <p:cNvSpPr txBox="1"/>
          <p:nvPr/>
        </p:nvSpPr>
        <p:spPr>
          <a:xfrm>
            <a:off x="387569" y="4229702"/>
            <a:ext cx="8114467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560" b="1" dirty="0">
                <a:latin typeface="Kalpurush" panose="02000600000000000000" pitchFamily="2" charset="0"/>
                <a:cs typeface="Kalpurush" panose="02000600000000000000" pitchFamily="2" charset="0"/>
              </a:rPr>
              <a:t>৪. আগ্নেয়গিরি থেকে বেরিয়ে আসা গলিত তরল পদার্থকে কি বলে?</a:t>
            </a:r>
            <a:endParaRPr lang="en-SG" sz="256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996850-BBE0-4E67-ACC2-B5AC8E9BC83B}"/>
              </a:ext>
            </a:extLst>
          </p:cNvPr>
          <p:cNvSpPr/>
          <p:nvPr/>
        </p:nvSpPr>
        <p:spPr>
          <a:xfrm>
            <a:off x="596974" y="1929842"/>
            <a:ext cx="1737976" cy="486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5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25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.</a:t>
            </a:r>
            <a:r>
              <a:rPr lang="bn-IN" sz="25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প্রাকৃতিক </a:t>
            </a:r>
            <a:endParaRPr lang="en-US" sz="256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B168F5-E337-4E28-8608-02646B0B1160}"/>
              </a:ext>
            </a:extLst>
          </p:cNvPr>
          <p:cNvSpPr/>
          <p:nvPr/>
        </p:nvSpPr>
        <p:spPr>
          <a:xfrm>
            <a:off x="2394393" y="1901592"/>
            <a:ext cx="1632476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খ.</a:t>
            </a:r>
            <a:r>
              <a:rPr lang="bn-IN" sz="25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মানবসৃষ্ট </a:t>
            </a:r>
            <a:endParaRPr lang="en-US" sz="256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C32D59-68E0-4C7A-9CAE-A91FB99770A5}"/>
              </a:ext>
            </a:extLst>
          </p:cNvPr>
          <p:cNvSpPr/>
          <p:nvPr/>
        </p:nvSpPr>
        <p:spPr>
          <a:xfrm>
            <a:off x="4086311" y="1915522"/>
            <a:ext cx="2984315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গ.</a:t>
            </a:r>
            <a:r>
              <a:rPr lang="bn-IN" sz="25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প্রাকৃতিক ও মানবসৃষ্ট </a:t>
            </a:r>
            <a:endParaRPr lang="en-US" sz="256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8409BC-251B-4295-83ED-F4F8ACB70B3F}"/>
              </a:ext>
            </a:extLst>
          </p:cNvPr>
          <p:cNvSpPr/>
          <p:nvPr/>
        </p:nvSpPr>
        <p:spPr>
          <a:xfrm>
            <a:off x="7038458" y="1901592"/>
            <a:ext cx="2105541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5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5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.</a:t>
            </a:r>
            <a:r>
              <a:rPr lang="bn-IN" sz="25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কোনটিই নয় </a:t>
            </a:r>
            <a:endParaRPr lang="en-US" sz="256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066AB0-25E9-4BC3-AE37-CC354FF7D920}"/>
              </a:ext>
            </a:extLst>
          </p:cNvPr>
          <p:cNvSpPr/>
          <p:nvPr/>
        </p:nvSpPr>
        <p:spPr>
          <a:xfrm>
            <a:off x="576274" y="2861543"/>
            <a:ext cx="1840568" cy="486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5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ক. আগ্নেয়গিরি</a:t>
            </a:r>
            <a:endParaRPr lang="en-US" sz="256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D5A256-B874-40DB-8D43-2B71CBA602CC}"/>
              </a:ext>
            </a:extLst>
          </p:cNvPr>
          <p:cNvSpPr/>
          <p:nvPr/>
        </p:nvSpPr>
        <p:spPr>
          <a:xfrm>
            <a:off x="2413711" y="2833293"/>
            <a:ext cx="1556836" cy="486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5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খ. </a:t>
            </a:r>
            <a:r>
              <a:rPr lang="bn-IN" sz="2560" dirty="0">
                <a:latin typeface="Kalpurush" panose="02000600000000000000" pitchFamily="2" charset="0"/>
                <a:cs typeface="Kalpurush" panose="02000600000000000000" pitchFamily="2" charset="0"/>
              </a:rPr>
              <a:t>ভূমিকম্প</a:t>
            </a:r>
            <a:endParaRPr lang="en-US" sz="256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F2CBF17-2FF6-4885-AF6D-4B415EEC7973}"/>
              </a:ext>
            </a:extLst>
          </p:cNvPr>
          <p:cNvSpPr/>
          <p:nvPr/>
        </p:nvSpPr>
        <p:spPr>
          <a:xfrm>
            <a:off x="4116122" y="2790899"/>
            <a:ext cx="2031325" cy="486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5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2560" dirty="0">
                <a:latin typeface="Kalpurush" panose="02000600000000000000" pitchFamily="2" charset="0"/>
                <a:cs typeface="Kalpurush" panose="02000600000000000000" pitchFamily="2" charset="0"/>
              </a:rPr>
              <a:t>. জলোচ্ছ্বাস</a:t>
            </a:r>
            <a:r>
              <a:rPr lang="bn-IN" sz="25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256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EED0E1-EFC5-47D5-A5FD-30FE080FC85B}"/>
              </a:ext>
            </a:extLst>
          </p:cNvPr>
          <p:cNvSpPr/>
          <p:nvPr/>
        </p:nvSpPr>
        <p:spPr>
          <a:xfrm>
            <a:off x="6967642" y="2732505"/>
            <a:ext cx="1534394" cy="486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5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2560" dirty="0">
                <a:latin typeface="Kalpurush" panose="02000600000000000000" pitchFamily="2" charset="0"/>
                <a:cs typeface="Kalpurush" panose="02000600000000000000" pitchFamily="2" charset="0"/>
              </a:rPr>
              <a:t>. সাইক্লোন</a:t>
            </a:r>
            <a:endParaRPr lang="en-SG" sz="256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381D4B8-5AA2-46A8-A62D-9BE1A76C5350}"/>
              </a:ext>
            </a:extLst>
          </p:cNvPr>
          <p:cNvSpPr/>
          <p:nvPr/>
        </p:nvSpPr>
        <p:spPr>
          <a:xfrm>
            <a:off x="2488887" y="3797289"/>
            <a:ext cx="923651" cy="486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5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খ. গ্রহ</a:t>
            </a:r>
            <a:endParaRPr lang="en-US" sz="256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78A62AC-BF2C-49B9-B2E0-40E182F7BF42}"/>
              </a:ext>
            </a:extLst>
          </p:cNvPr>
          <p:cNvSpPr/>
          <p:nvPr/>
        </p:nvSpPr>
        <p:spPr>
          <a:xfrm>
            <a:off x="4082280" y="3780148"/>
            <a:ext cx="1114408" cy="486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5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গ. চুম্বক</a:t>
            </a:r>
            <a:endParaRPr lang="en-US" sz="256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23EF7AE-5812-46CB-AD4C-3951DE6FEA2D}"/>
              </a:ext>
            </a:extLst>
          </p:cNvPr>
          <p:cNvSpPr/>
          <p:nvPr/>
        </p:nvSpPr>
        <p:spPr>
          <a:xfrm>
            <a:off x="6571286" y="3706896"/>
            <a:ext cx="2404826" cy="486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5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25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. টেকটোনিক প্লেট</a:t>
            </a:r>
            <a:endParaRPr lang="en-SG" sz="256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140B299-4492-45E9-A434-A316370DEDD8}"/>
              </a:ext>
            </a:extLst>
          </p:cNvPr>
          <p:cNvSpPr/>
          <p:nvPr/>
        </p:nvSpPr>
        <p:spPr>
          <a:xfrm>
            <a:off x="576274" y="4625631"/>
            <a:ext cx="1316386" cy="486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5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25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. ম্যাগমা</a:t>
            </a:r>
            <a:endParaRPr lang="en-US" sz="256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1A4D21B-378F-4C08-A5BA-AA7CB4061154}"/>
              </a:ext>
            </a:extLst>
          </p:cNvPr>
          <p:cNvSpPr/>
          <p:nvPr/>
        </p:nvSpPr>
        <p:spPr>
          <a:xfrm>
            <a:off x="2496458" y="4608564"/>
            <a:ext cx="2016184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5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খ. হাইড্রোজেন</a:t>
            </a:r>
            <a:r>
              <a:rPr lang="bn-IN" sz="25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256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D32DF91-2803-4EC7-9967-3563D1A4394B}"/>
              </a:ext>
            </a:extLst>
          </p:cNvPr>
          <p:cNvSpPr/>
          <p:nvPr/>
        </p:nvSpPr>
        <p:spPr>
          <a:xfrm>
            <a:off x="4444802" y="4645297"/>
            <a:ext cx="1745991" cy="486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5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গ. জলীয়বাষ্প</a:t>
            </a:r>
            <a:endParaRPr lang="en-US" sz="256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7676611-F5AD-4288-B684-F0CDC6A06F9E}"/>
              </a:ext>
            </a:extLst>
          </p:cNvPr>
          <p:cNvSpPr/>
          <p:nvPr/>
        </p:nvSpPr>
        <p:spPr>
          <a:xfrm>
            <a:off x="6554360" y="4610238"/>
            <a:ext cx="1827744" cy="486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5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ঘ. নাইট্রোজেন</a:t>
            </a:r>
            <a:endParaRPr lang="en-SG" sz="256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4054144" y="1959308"/>
            <a:ext cx="437254" cy="34841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2401294" y="2843909"/>
            <a:ext cx="437254" cy="34841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512953" y="3745571"/>
            <a:ext cx="437254" cy="34841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69781" y="4660698"/>
            <a:ext cx="437254" cy="34841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ACA22AE-6CEF-4A6B-8894-5BC153071023}"/>
              </a:ext>
            </a:extLst>
          </p:cNvPr>
          <p:cNvSpPr txBox="1"/>
          <p:nvPr/>
        </p:nvSpPr>
        <p:spPr>
          <a:xfrm>
            <a:off x="387569" y="5242944"/>
            <a:ext cx="7226207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56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৫. পৃথিবীর অভ্যন্তরীণ গঠন কয় ধরণের ?</a:t>
            </a:r>
            <a:endParaRPr lang="en-SG" sz="256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8254" y="5779572"/>
            <a:ext cx="18726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ক. </a:t>
            </a:r>
            <a:r>
              <a:rPr lang="b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 ধরণের </a:t>
            </a:r>
            <a:endParaRPr lang="en-US" sz="28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1A4D21B-378F-4C08-A5BA-AA7CB4061154}"/>
              </a:ext>
            </a:extLst>
          </p:cNvPr>
          <p:cNvSpPr/>
          <p:nvPr/>
        </p:nvSpPr>
        <p:spPr>
          <a:xfrm>
            <a:off x="2445724" y="5769899"/>
            <a:ext cx="2016184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56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খ. ৩ ধরণের </a:t>
            </a:r>
            <a:endParaRPr lang="en-US" sz="256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D32DF91-2803-4EC7-9967-3563D1A4394B}"/>
              </a:ext>
            </a:extLst>
          </p:cNvPr>
          <p:cNvSpPr/>
          <p:nvPr/>
        </p:nvSpPr>
        <p:spPr>
          <a:xfrm>
            <a:off x="4444802" y="5807053"/>
            <a:ext cx="1871025" cy="486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56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গ. ৪ </a:t>
            </a:r>
            <a:r>
              <a:rPr lang="bn-IN" sz="25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ধরণের  </a:t>
            </a:r>
            <a:endParaRPr lang="en-US" sz="256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7676611-F5AD-4288-B684-F0CDC6A06F9E}"/>
              </a:ext>
            </a:extLst>
          </p:cNvPr>
          <p:cNvSpPr/>
          <p:nvPr/>
        </p:nvSpPr>
        <p:spPr>
          <a:xfrm>
            <a:off x="6264268" y="5780911"/>
            <a:ext cx="1766830" cy="486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56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ঘ. ৫ </a:t>
            </a:r>
            <a:r>
              <a:rPr lang="bn-IN" sz="25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ধরণের </a:t>
            </a:r>
            <a:endParaRPr lang="en-SG" sz="256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2523423" y="5784865"/>
            <a:ext cx="437254" cy="34841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007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800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533400" y="4038600"/>
            <a:ext cx="8077200" cy="2209800"/>
          </a:xfrm>
          <a:prstGeom prst="horizontalScroll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8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ভূমিকম্প আমাদের জীবনে অভিশাপ কথাটির স্ব-পক্ষে যুক্তিসহ </a:t>
            </a:r>
            <a:r>
              <a:rPr lang="en-US" sz="48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bn-IN" sz="48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48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bn-IN" sz="48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 আনবে</a:t>
            </a:r>
            <a:r>
              <a:rPr lang="en-US" sz="48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 rot="3680187">
            <a:off x="2074079" y="1305165"/>
            <a:ext cx="5735263" cy="4654862"/>
          </a:xfrm>
          <a:prstGeom prst="rect">
            <a:avLst/>
          </a:prstGeom>
          <a:noFill/>
        </p:spPr>
        <p:txBody>
          <a:bodyPr wrap="square">
            <a:prstTxWarp prst="textArchUp">
              <a:avLst>
                <a:gd name="adj" fmla="val 10013262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7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347" y="1600200"/>
            <a:ext cx="4603853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014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07340" y="990600"/>
            <a:ext cx="1219200" cy="129540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</a:t>
            </a:r>
            <a:r>
              <a:rPr lang="bn-BD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5000" y="2133600"/>
            <a:ext cx="1447800" cy="129540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ন্য</a:t>
            </a:r>
            <a:r>
              <a:rPr lang="bn-BD" b="1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solidFill>
                <a:srgbClr val="66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81800" y="3276600"/>
            <a:ext cx="1295400" cy="137160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bn-BD" b="1" dirty="0" smtClean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43800" y="4572000"/>
            <a:ext cx="1295400" cy="144780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</a:t>
            </a:r>
            <a:r>
              <a:rPr lang="bn-BD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3" descr="F:\animated\Red-Rose-And-Bird-Animated-roses-9846510-219-32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740" y="457200"/>
            <a:ext cx="3903260" cy="6019800"/>
          </a:xfrm>
          <a:prstGeom prst="rect">
            <a:avLst/>
          </a:prstGeom>
          <a:noFill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1" y="2133600"/>
            <a:ext cx="2514600" cy="435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484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799" y="304800"/>
            <a:ext cx="7386637" cy="8382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নিচের ছবিগুলো দেখে কি বুঝতে পারছ ? </a:t>
            </a:r>
            <a:endParaRPr lang="en-US" sz="3600" b="1" dirty="0">
              <a:solidFill>
                <a:srgbClr val="7030A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52600"/>
            <a:ext cx="3886200" cy="3429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856" y="2010229"/>
            <a:ext cx="3500437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8041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799" y="304800"/>
            <a:ext cx="7386637" cy="8382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নিচের ছবিগুলো দেখে কি বুঝতে পারছ ? </a:t>
            </a:r>
            <a:endParaRPr lang="en-US" sz="3600" b="1" dirty="0">
              <a:solidFill>
                <a:srgbClr val="7030A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05000"/>
            <a:ext cx="3352800" cy="4114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133600"/>
            <a:ext cx="32766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413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7000"/>
                    </a14:imgEffect>
                    <a14:imgEffect>
                      <a14:brightnessContrast bright="10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901" y="1219200"/>
            <a:ext cx="6618767" cy="5334000"/>
          </a:xfrm>
          <a:prstGeom prst="rect">
            <a:avLst/>
          </a:prstGeom>
          <a:effectLst>
            <a:outerShdw dist="25400" sx="3000" sy="3000" algn="ctr" rotWithShape="0">
              <a:srgbClr val="000000"/>
            </a:outerShdw>
          </a:effectLst>
        </p:spPr>
      </p:pic>
      <p:sp>
        <p:nvSpPr>
          <p:cNvPr id="6" name="Horizontal Scroll 5"/>
          <p:cNvSpPr/>
          <p:nvPr/>
        </p:nvSpPr>
        <p:spPr>
          <a:xfrm>
            <a:off x="2939468" y="142574"/>
            <a:ext cx="3048000" cy="1033272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শিরোনাম</a:t>
            </a:r>
            <a:endParaRPr lang="en-US" sz="36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5924D5-4826-45C9-A5DA-255EC5D47A1A}"/>
              </a:ext>
            </a:extLst>
          </p:cNvPr>
          <p:cNvSpPr txBox="1"/>
          <p:nvPr/>
        </p:nvSpPr>
        <p:spPr>
          <a:xfrm>
            <a:off x="1554110" y="1600200"/>
            <a:ext cx="6024348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পৃথিবীর অভ্যন্তরীণ গঠন ও ভূমিকম্প</a:t>
            </a:r>
            <a:endParaRPr lang="en-SG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968" y="2529080"/>
            <a:ext cx="28575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284" y="2518194"/>
            <a:ext cx="2886075" cy="161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961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95600" y="399586"/>
            <a:ext cx="3276600" cy="983266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r>
              <a:rPr lang="bn-BD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88C207-9573-48EC-A227-6C9901DB0D2C}"/>
              </a:ext>
            </a:extLst>
          </p:cNvPr>
          <p:cNvSpPr/>
          <p:nvPr/>
        </p:nvSpPr>
        <p:spPr>
          <a:xfrm>
            <a:off x="838200" y="2057400"/>
            <a:ext cx="7772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এই </a:t>
            </a:r>
            <a:r>
              <a:rPr lang="bn-BD" sz="36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 শেষে শিক্ষার্থীরা</a:t>
            </a:r>
            <a:r>
              <a:rPr lang="en-US" sz="36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……….</a:t>
            </a:r>
            <a:r>
              <a:rPr lang="bn-IN" sz="36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................</a:t>
            </a:r>
          </a:p>
          <a:p>
            <a:r>
              <a:rPr lang="bn-BD" sz="36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bn-IN" sz="3600" dirty="0" smtClean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Kalpurush" panose="02000600000000000000" pitchFamily="2" charset="0"/>
                <a:cs typeface="Kalpurush" panose="02000600000000000000" pitchFamily="2" charset="0"/>
              </a:rPr>
              <a:t>পৃথিবীর অভ্যন্তরীণ গঠন সম্পর্কে জানবে;</a:t>
            </a:r>
            <a:endParaRPr lang="en-US" sz="3600" dirty="0">
              <a:ln w="18415" cmpd="sng">
                <a:solidFill>
                  <a:schemeClr val="tx1"/>
                </a:solidFill>
                <a:prstDash val="solid"/>
              </a:ln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ভূমিকম্প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কী তা বলতে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;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ভূমিকম্পের কারণ ব্যাখ্যা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পারবে;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ভূমিকম্পের ফলাফল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র্ণনা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bn-IN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bn-IN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0132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700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3"/>
          <p:cNvSpPr/>
          <p:nvPr/>
        </p:nvSpPr>
        <p:spPr>
          <a:xfrm>
            <a:off x="2242457" y="445162"/>
            <a:ext cx="5486400" cy="990600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পৃথিবীর অভ্যন্তরীণ গঠন 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112486" y="2133600"/>
            <a:ext cx="1640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ভূ-ত্বক 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76201" y="3657600"/>
            <a:ext cx="3505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গুরুমন্ডল  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152399" y="5029200"/>
            <a:ext cx="2627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কেন্দ্রমন্ডল 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13" name="Straight Arrow Connector 12"/>
          <p:cNvCxnSpPr>
            <a:stCxn id="9" idx="1"/>
          </p:cNvCxnSpPr>
          <p:nvPr/>
        </p:nvCxnSpPr>
        <p:spPr>
          <a:xfrm flipV="1">
            <a:off x="1752599" y="2425987"/>
            <a:ext cx="457201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984828" y="3935473"/>
            <a:ext cx="457201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246086" y="5299816"/>
            <a:ext cx="457201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910114" y="2349042"/>
            <a:ext cx="4002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726871" y="4852927"/>
            <a:ext cx="61068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গুরুমন্ডলের নিচের স্তর হচ্ছে কেন্দ্রমন্ডল, যা  প্রায় ৩,৪৮৬ কিমি  পুরু। এর প্রধান উপাদান হচ্ছে নিকেল ও লোহা।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79485" y="2276470"/>
            <a:ext cx="4002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271486" y="1905374"/>
            <a:ext cx="6553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পৃথিবীর একটি কঠিন আবরণ, যার পুরুত্ব প্রায় ২০ কিমি। এখানে সিয়াল</a:t>
            </a:r>
            <a:r>
              <a:rPr lang="bn-IN" sz="2800" b="1" dirty="0" smtClean="0">
                <a:latin typeface="Times New Roman" panose="02020603050405020304" pitchFamily="18" charset="0"/>
                <a:cs typeface="Kalpurush" panose="02000600000000000000" pitchFamily="2" charset="0"/>
              </a:rPr>
              <a:t>(</a:t>
            </a:r>
            <a:r>
              <a:rPr lang="en-US" sz="2800" b="1" dirty="0" smtClean="0">
                <a:latin typeface="Times New Roman" panose="02020603050405020304" pitchFamily="18" charset="0"/>
                <a:cs typeface="Kalpurush" panose="02000600000000000000" pitchFamily="2" charset="0"/>
              </a:rPr>
              <a:t>Si-Al</a:t>
            </a:r>
            <a:r>
              <a:rPr lang="bn-IN" sz="2800" b="1" dirty="0" smtClean="0">
                <a:latin typeface="Times New Roman" panose="02020603050405020304" pitchFamily="18" charset="0"/>
                <a:cs typeface="Kalpurush" panose="02000600000000000000" pitchFamily="2" charset="0"/>
              </a:rPr>
              <a:t>)</a:t>
            </a:r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ও সিমা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(Si-Mg)</a:t>
            </a:r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স্তর রয়েছে।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52699" y="3633727"/>
            <a:ext cx="61068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ভূ-ত্বকের নিচে প্রায় ২,৮৮৫ কিমি নিচে  এই স্তর গঠিত, যা মূলত ব্যাসল্ট শীলা দ্বারা গঠিত।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463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99" y="1295400"/>
            <a:ext cx="4114800" cy="4953000"/>
          </a:xfrm>
          <a:prstGeom prst="rect">
            <a:avLst/>
          </a:prstGeom>
        </p:spPr>
      </p:pic>
      <p:sp>
        <p:nvSpPr>
          <p:cNvPr id="6" name="Up Ribbon 5"/>
          <p:cNvSpPr/>
          <p:nvPr/>
        </p:nvSpPr>
        <p:spPr>
          <a:xfrm>
            <a:off x="1389742" y="457200"/>
            <a:ext cx="6306457" cy="612648"/>
          </a:xfrm>
          <a:prstGeom prst="ribbon2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ভূ-ত্বকের গঠন </a:t>
            </a:r>
            <a:endParaRPr lang="en-US" sz="28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447800"/>
            <a:ext cx="3886200" cy="480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76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89C70A9-C210-4A28-B42C-CFB4663C14E4}"/>
              </a:ext>
            </a:extLst>
          </p:cNvPr>
          <p:cNvSpPr txBox="1"/>
          <p:nvPr/>
        </p:nvSpPr>
        <p:spPr>
          <a:xfrm>
            <a:off x="167448" y="150674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ভূমিকম্প হচ্ছে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একটি প্রাকৃতিক দূর্যোগ। সভ্যতার ধ্বংসলীলার কারণ হিসাবে ভূমিকম্পকে দায়ী করা হয়।</a:t>
            </a:r>
            <a:endParaRPr lang="en-SG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38A4759-572A-44DA-BFF9-4A1E0789AB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79600"/>
            <a:ext cx="4343400" cy="3530600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691AD4B-ED66-448C-AE58-58739DCDAD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879600"/>
            <a:ext cx="4053648" cy="3530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5A4015-A881-419F-B95B-832976434F1F}"/>
              </a:ext>
            </a:extLst>
          </p:cNvPr>
          <p:cNvSpPr txBox="1"/>
          <p:nvPr/>
        </p:nvSpPr>
        <p:spPr>
          <a:xfrm>
            <a:off x="178334" y="5791200"/>
            <a:ext cx="876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ভূ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পৃষ্ঠের </a:t>
            </a:r>
            <a:r>
              <a:rPr lang="bn-IN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আকস্মিক ও ক্ষণস্থায়ী কম্পনকে ভূমিকম্প বলে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359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1168</Words>
  <Application>Microsoft Office PowerPoint</Application>
  <PresentationFormat>On-screen Show (4:3)</PresentationFormat>
  <Paragraphs>146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Courier New</vt:lpstr>
      <vt:lpstr>Kalpurush</vt:lpstr>
      <vt:lpstr>NikoshBAN</vt:lpstr>
      <vt:lpstr>Times New Roman</vt:lpstr>
      <vt:lpstr>Vrinda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PB</dc:creator>
  <cp:lastModifiedBy>Instructor</cp:lastModifiedBy>
  <cp:revision>117</cp:revision>
  <dcterms:created xsi:type="dcterms:W3CDTF">2006-08-16T00:00:00Z</dcterms:created>
  <dcterms:modified xsi:type="dcterms:W3CDTF">2021-06-19T08:34:46Z</dcterms:modified>
</cp:coreProperties>
</file>