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8" r:id="rId23"/>
    <p:sldId id="277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08041-A4B8-43C1-9D12-A33FFA699AD9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A98B4B-9DA8-494A-A2E8-5D4F72E40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98B4B-9DA8-494A-A2E8-5D4F72E401F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সকলকে স্বাগতম   </a:t>
            </a:r>
            <a:endParaRPr lang="en-US" sz="115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ownload (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9144000" cy="5029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গল্পের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নির্বাচিত</a:t>
            </a:r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অংশ জেনে নিই 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94802"/>
            <a:ext cx="9144000" cy="6063198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রাত্রি তখন প্রায় তিনটে বেজে গেছে ,সকলে আলো নিভিয়ে শুয়ে পড়েছে , বাড়ি অন্ধকার । এত রাত্রে ঘুমানোর বদলে মামার তৈলচিত্রের পায়ে মাথা ঠেকিয়ে প্রণাম করার জন্য বিছানা ছেড়ে উঠে যাওয়াটা যে রীতিমতো খাপছাড়া ব্যাপার হবে সে জ্ঞান নগেনের ছিল । তাই কাজটা সকালের জন্য স্থগিত রেখে সে ঘুমোবার চেষ্টা করল । কিন্তু তখন তার মাথা গরম হয়ে গেছে । মন একটু শান্ত না হলে যে ঘুম আসবার কোনো সম্ভাবনা নেই, কিছুক্ষণ এপাশ ওপাশ করার পর সেটা ভালো করেই টের পেয়ে শেষকালে মরিয়া হয়ে সে বিছানা ছেড়ে উঠে পরল ।</a:t>
            </a:r>
          </a:p>
          <a:p>
            <a:pPr algn="ctr"/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লাইব্রেরিটি নগেনের দাদামশায়ের আমলের । লাইব্রেরি সম্পর্কে নগেনের মামার বিশেষ কোনো মাথাব্যথা ছিল না । তার আমলে গত ত্রিশ বছরের মধ্যে লাইব্রেরির পিছনে একটি পয়সাও খরচ করা হয়েছে  কিনা সন্দেহ । আলমারি কয়েকটি অল্প দামি আর অনেক দিনের পুরনো , ভেতরগুলি বেশির ভাগ অদরকারি বাজে বইয়ে ঠাসা এবং উপরে বহুকালের ছেঁড়া মাসিকপত্র আর নানা রকম ভাঙাচোরা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ঘরোয়া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গাদা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টেবিলটি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চেয়ার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পেনশন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পেয়েছে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তৈলচিত্র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সস্তা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ফ্রেমে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বাঁধানো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কয়েকটা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রঙিন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ফটো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টাঙানো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কয়েকটা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পুরানো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কোনোটাতে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কোনোটাতে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চৈত্রমাসের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বারো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কাগজের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ফলক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এখনো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ঝুলছে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 </a:t>
            </a:r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7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_20191026_1520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0" y="6172201"/>
            <a:ext cx="9144000" cy="646331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 ‘উইল’ বলতে কি বুঝ ? ব্যাখ্যা কর ।  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সরব পাঠ </a:t>
            </a:r>
            <a:endParaRPr lang="en-US" sz="8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_20191103_1113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533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আমরা গল্পের নির্বাচিত অংশ জেনে নিই 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838200"/>
            <a:ext cx="9144000" cy="5816977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তৈলচিত্রের একটি নগেনের দাদামশায়ের ,  একটি দিদিমার এবং অপরটি তার মামার । দাদামশায়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দিদিমার তৈলচিত্র দুটি একদিকের দেয়ালে পাশাপাশি টাঙানো আছে , মামার তৈলচিত্রটি স্থান জুড়ে আছে পাশের দেয়ালের মাঝামাঝি ।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কারো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ঘুম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ভেঙে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ভয়ে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নগেন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জ্বালে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bn-BD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কিন্তু তাতে তার কোনো অসুবিধা ছিল না, ছেলেবালা থেকে এ বাড়ির আনাচ-কানাচের সঙ্গে তার পরিচয় । লাইব্রেরীতে ঢুকে অন্ধকারেই সে মামার তৈলচিত্রের কাছে এগিয়ে গেল । অস্ফুট স্বরে ‘আমায় ক্ষমা কর মামা’ বলে যেই সে তৈলচিত্রের পায়ের কাছে আন্দাজে স্পর্শ করেছে –বর্ননার এখানে </a:t>
            </a:r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পৌঁছে নগেন শিউরে চুপ করে গেল । তার মুখ আরও বেশী ফ্যাকাশে হয়ে গেছে , দুচোখ </a:t>
            </a:r>
            <a:r>
              <a:rPr lang="bn-BD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বিস্ফোরিত ।</a:t>
            </a:r>
          </a:p>
          <a:p>
            <a:pPr algn="ctr"/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‘তারপর?’</a:t>
            </a:r>
          </a:p>
          <a:p>
            <a:pPr algn="ctr"/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নগেন ঢোক গিলে জিভ দিয়ে ঠোঁট চেপে বলল , ‘যেই ছবি ছুঁয়েছি ডাক্তার কাকা , কে যেন আমাকে জোরে ধাক্কা দিয়ে ঠেলে ফেলে দিল । সমস্ত শরীর ঝনঝন করে উঠল তারপর আর কিছু মনে নেই । জ্ঞান হতে দেখি , সকাল হয়ে গেছে , আমি মামার ছবির নিচে মেঝেতে পড়ে আছি।’   </a:t>
            </a:r>
          </a:p>
          <a:p>
            <a:pPr algn="ctr"/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পরাশর ডাক্তার গম্ভীর মুখে জিজ্ঞাসা করলেন , ‘তোমার আগে কোনদিন ফিট হয়েছিল নগেন ?’ </a:t>
            </a:r>
          </a:p>
          <a:p>
            <a:pPr algn="ctr"/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নগেন মাথা নেড়ে বলল ‘ফিট? না, কস্মিনকালেও আমার ফিট হয় নি । আপনি ভুল করেছেন ডাক্তার কাকা , এ ফিট নয় , মরলে মানুষ সব জানতে পারে, মামাও জানতে পেরেছেন টাকার লোভে আমি মিথ্যা ভক্তি দেখাতাম । তাই ছবি ছোঁয়া মাত্র ঘেন্নায় আমাকে ধাক্কা দিয়ে সরিয়ে দিয়েছিলেন । সবটা শুনুন আগে , তা হলে বুঝতে পারবেন।’    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7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_20191026_1517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71600"/>
            <a:ext cx="9144000" cy="4800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0" y="6319391"/>
            <a:ext cx="9144000" cy="523220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-‘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মরলে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’- এ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কথাটি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বলেছিল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?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নিরব পাঠ </a:t>
            </a:r>
            <a:endParaRPr lang="en-US" sz="8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0180325_1209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0"/>
            <a:ext cx="9144000" cy="533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8201"/>
            <a:ext cx="9144000" cy="618630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সমস্ত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সকাল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নগেন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মড়ার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বিছানায়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রইল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চিন্তাটাই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কেবল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ঘুরপাক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খেতে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লাগল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ভক্তি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ভালোবাসার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ছলনায়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আদায়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নিয়েছে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পরলোকে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গিয়েও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ওপর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মামার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জোড়ালো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বিতৃষ্ণা জেগেছে যে তার তৈলচিত্রটি পর্যন্ত তিনি তাকে স্পর্শ করতে দিতে রাজি নন । যাই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হোক , নগেন একালের ছেলে প্রথম ধাক্কাটা কেটে যাবার পর তার মনে নানা রকম দ্বিধা-সন্দেহ জাগতে লাগল । কে জানে রাত্রে যা ঘটেছে তা নিছক স্বপ্ন কিনা । ধৈর্য ধরতে না পেরে দুপুরবেলা সে আবাব্র লাইব্রেরিতে গিয়ে মামার তৈলচিত্র স্পর্শ করে প্রণাম করল । একবার যদি মামা রাগ দেখিয়ে থাকেন , আবার দেখাবেন না কেন ? 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কিছুই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ঘটল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শরীরটা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অবশ্য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ঘুব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খারাপ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মেঝেতে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ধাক্কা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লেগেছিল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মাথার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সেখানটা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ফুলে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টনটন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সকালে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লাইব্রেরিতে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মামার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তৈলচিত্রের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মেঝেতেই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বড়জোর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প্রমাণ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রাত্রে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ঘুমের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মধ্যেই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হোক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জাগ্রত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অবস্থাতেই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হোক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লাইব্রেরিতে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গিয়ে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আছাড়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খেয়েছিল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তৈলচিত্রে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মামাই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ধাক্কা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দিয়েছিলেন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প্রমাণ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  <a:p>
            <a:pPr algn="ctr"/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নগেন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যেন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স্বস্তির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নিঃশ্বাস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ফেলে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বাঁচল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বেশিক্ষণ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মনের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শান্তি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টিকল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রাত্রে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নিভিয়ে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বিছানায়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শুয়েই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হঠা</a:t>
            </a:r>
            <a:r>
              <a:rPr lang="bn-BD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ৎ মনে পড়ে গেল , তার তো ভুল হয়েছে । দিনের বেলা তাকে ধাক্কা দেয়ার ক্ষমতা তো তার মামার এখন নেই , রাত্রি ছাড়া তার মামা তো এখন কিছুই করতে পারবে না ! কী সর্বনাশ ! তবে তো রাত্রে আরেকবার মামার তৈলচিত্র না ছুঁয়ে কাল রাত্রের ব্যাপারকে স্বপ্ন বলা যায় না ।  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আমরা গল্পের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নির্বাচিত</a:t>
            </a:r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অংশ জেনে নিই 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8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" name="Picture 2" descr="20180325_1213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71600"/>
            <a:ext cx="9144000" cy="4800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0" y="6248400"/>
            <a:ext cx="9144000" cy="523220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প্রশ্নঃ-‘কস্মিন কালেও আমার ফিত হয়নি’- এ কথাটি কে কাকে কেন বলেছিল ?  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মূল্যায়ন-০১ </a:t>
            </a:r>
            <a:endParaRPr lang="en-US" sz="8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71600"/>
            <a:ext cx="9144000" cy="5693866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প্রশ্নঃ-০১-নগেনের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মামা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? </a:t>
            </a:r>
          </a:p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ক.  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কপট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        খ. 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ভন্ড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</a:t>
            </a:r>
          </a:p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গ.   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কৃপণ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ঘ. 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লোভী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প্রশ্নঃ-০২-‘তৈলচিত্রের ভূত’ গল্পে কয়টি তৈলচিত্রের উল্লেখ রয়েছে ? 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২টি                   খ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৩ টি        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৪টি                   ঘ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৫টি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প্রশ্নঃ-০৩-নগেনের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মামার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তৈ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লচিত্রেটিকে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প্রেতাত্মা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? </a:t>
            </a:r>
          </a:p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ক.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ধ্যানধারণা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    খ. 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ধ্যানধারণা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গ. 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বুদ্ধির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অপ্রতুলতা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    ঘ. 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জ্ঞানের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গভীরতা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Oval 3"/>
          <p:cNvSpPr/>
          <p:nvPr/>
        </p:nvSpPr>
        <p:spPr>
          <a:xfrm rot="11371766" flipV="1">
            <a:off x="5370257" y="3996962"/>
            <a:ext cx="457200" cy="476122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11371766" flipV="1">
            <a:off x="2093657" y="2396762"/>
            <a:ext cx="457200" cy="476122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11371766" flipV="1">
            <a:off x="722058" y="5978160"/>
            <a:ext cx="457200" cy="476122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মূল্যায়ন-০২ </a:t>
            </a:r>
            <a:endParaRPr lang="en-US" sz="115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81200"/>
            <a:ext cx="9144000" cy="4708981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নিচের উদ্দীপকটি পড় এবং ০৪ ও ০৫ নং প্রশ্নের উত্তর দাওঃ </a:t>
            </a:r>
          </a:p>
          <a:p>
            <a:pPr algn="ctr"/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ষোড়শী স্বরবানু অন্ধকার রাত্রে উঠানে সাদা প্যান্ট-শার্ট পড়া একটি লোক দেখে হঠাৎ ‘ওমা’ বলে চিৎকার দিয়ে মাটিতে লুটিয়ে পড়ে । প্রতিবেশী জুলমত শেখ বলে, </a:t>
            </a:r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তাকে ভূতে ধরেছে 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8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8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447800"/>
            <a:ext cx="9144000" cy="5632311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বিনয়</a:t>
            </a:r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বিশ্বাস</a:t>
            </a:r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7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7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কোলা</a:t>
            </a:r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উদ্দিন</a:t>
            </a:r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7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রাজবাড়ী</a:t>
            </a:r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7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রাজবাড়ী</a:t>
            </a:r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7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মোবাঃ</a:t>
            </a:r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০১৭১৭৭৫৪৮০৭ </a:t>
            </a:r>
          </a:p>
        </p:txBody>
      </p:sp>
      <p:pic>
        <p:nvPicPr>
          <p:cNvPr id="4" name="Picture 3" descr="binoy s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1752600"/>
            <a:ext cx="1749552" cy="1728216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মুল্যায়ন-০৩ </a:t>
            </a:r>
            <a:endParaRPr lang="en-US" sz="7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19200"/>
            <a:ext cx="9144000" cy="56616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প্রশ্নঃ-০৪-উদ্দীপকে জুলমত শেখের সাথে ‘তৈলচিত্রের ভুত’ গল্পের কোন চরিত্রের সাথে মিল রয়েছে ? 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পরাশর ডাক্তার            খ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পরেশ   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নগেন                      ঘ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নরেশ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প্রশ্নঃ-০৫-উদ্দীপকে উল্লিখিত চরিত্রে বিরাজমান- 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iii.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নিচের কোনটি সঠিক ? 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ও     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খ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ও     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ও    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ঘ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,   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ও     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     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105400" y="5638800"/>
            <a:ext cx="5334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1196400"/>
            <a:ext cx="9144000" cy="56616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প্রশ্নঃ-০৪-উদ্দীপকে জুলমত শেখের সাথে ‘তৈলচিত্রের ভুত’ গল্পের কোন চরিত্রের সাথে মিল রয়েছে ? 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পরাশর ডাক্তার            খ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পরেশ   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নগেন                      ঘ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নরেশ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প্রশ্নঃ-০৫-উদ্দীপকে উল্লিখিত চরিত্রে বিরাজমান- 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অজ্ঞতা    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বাস্তবতা   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iii.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ভীরুতা 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নিচের কোনটি সঠিক ? 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ও     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খ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ও     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ও    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ঘ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,   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ও     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     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105400" y="5616000"/>
            <a:ext cx="5334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981200" y="2667000"/>
            <a:ext cx="5334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বাড়ীর কাজ-০১ </a:t>
            </a:r>
            <a:endParaRPr lang="en-US" sz="8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ownload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533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বাড়ীর কাজ-০২ 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2438400"/>
            <a:ext cx="365760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0" y="1600200"/>
            <a:ext cx="5410200" cy="5016758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বাংলা সাহিত্যে হুমায়ুন আহম্মেদকে বলা যেতে পারে ভূতবিলাসী লেখক । তাঁর অনেক লেখায় ভূতের বিচরণ ছিল । অন্য লেখকদের ভুতের লেখাও পড়তেন তিনি । তবে তিনি গল্পের শেষে যুক্তি দিয়ে প্রমাণ করে দিতেন সবই মনের ভুল ।  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বাড়ীর কাজ-০৩  </a:t>
            </a:r>
            <a:endParaRPr lang="en-US" sz="7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19200"/>
            <a:ext cx="9144000" cy="5693866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প্রশ্নসমূহঃ-</a:t>
            </a:r>
          </a:p>
          <a:p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নগেন তার মামাকে কি রকম শ্রদ্ধা ভক্তি করতেন ?</a:t>
            </a:r>
          </a:p>
          <a:p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নগেনের মতে, নগেনের মামার তৈলচিত্রটি ধাক্কা মেরেছিল 	কেন? </a:t>
            </a:r>
          </a:p>
          <a:p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ভূত সম্পর্কিত দৃষ্টিভঙ্গির দিক থেকে ‘তৈলচিত্রের ভূত’</a:t>
            </a:r>
          </a:p>
          <a:p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গল্পটির লেখক ও উদ্দীপকের হুমায়ুন আহমেদের তুলনা 	করো ।</a:t>
            </a:r>
          </a:p>
          <a:p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‘কুসংস্কার ছড়ানো নয়, বরং কুসংস্কার দূর করাই আধুনিক 	লেখকদের বৈশিষ্ট্য’-উদ্দীপক ও ‘তৈলচিত্রের ভূত’ গল্পের 	আলোকে বিচার করো ।  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3999" cy="52577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9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সকলকে ধন্যবাদ  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7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43000"/>
            <a:ext cx="9144000" cy="5724644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শ্রেণীঃ   ৮ম  </a:t>
            </a:r>
          </a:p>
          <a:p>
            <a:pPr algn="ctr"/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বিষয়ঃ বাংলা ১ম পত্র</a:t>
            </a:r>
          </a:p>
          <a:p>
            <a:pPr algn="ctr"/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 গদ্যাংশ )</a:t>
            </a:r>
          </a:p>
          <a:p>
            <a:pPr algn="ctr"/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অধ্যায়ঃ ৪র্থ   </a:t>
            </a:r>
          </a:p>
          <a:p>
            <a:pPr algn="ctr"/>
            <a:r>
              <a:rPr lang="bn-BD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সময়ঃ  ৫০ মিনিট</a:t>
            </a:r>
          </a:p>
          <a:p>
            <a:pPr algn="ctr"/>
            <a:r>
              <a:rPr lang="bn-BD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০২-০৬-২০২১ইং </a:t>
            </a:r>
            <a:r>
              <a:rPr lang="bn-BD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6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আমরা কিছু ছবি দেখি 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ownloa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4343400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1" y="1143000"/>
            <a:ext cx="4800600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আমরা কিছু ছবি দেখি 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4343400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 descr="download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143000"/>
            <a:ext cx="4800600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115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05000"/>
            <a:ext cx="9144000" cy="4816703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“তৈলচিত্রের ভুত”</a:t>
            </a:r>
          </a:p>
          <a:p>
            <a:pPr algn="ctr"/>
            <a:r>
              <a:rPr lang="bn-BD" sz="9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-মানিক বন্দ্যোপাধ্যায়</a:t>
            </a:r>
          </a:p>
          <a:p>
            <a:pPr algn="ctr"/>
            <a:r>
              <a:rPr lang="bn-BD" sz="9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(দ্বিতীয় অংশ )  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95400"/>
            <a:ext cx="9144000" cy="55092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514350" indent="-514350"/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গল্পের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নির্বাচিত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প্রমিথ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pPr marL="514350" indent="-514350"/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নুতন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অর্থসহ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514350" indent="-514350"/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বিজ্ঞানসম্মত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বিচার-বিশ্লেষণের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আরোপ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pPr marL="514350" indent="-514350"/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৪.  ‘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তৈলচিত্রের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ভূত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গল্পের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মুলভাব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আদর্শ পাঠ </a:t>
            </a:r>
            <a:endParaRPr lang="en-US" sz="8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0180325_1207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24000"/>
            <a:ext cx="9144000" cy="533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আমরা নুতন ও কঠিন শব্দগুলো জেনে নিই 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143000"/>
            <a:ext cx="1828800" cy="9144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শ্রাদ্ধ 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514600"/>
            <a:ext cx="1600200" cy="9144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উইল 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191000"/>
            <a:ext cx="1600200" cy="9144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প্রেতাত্মা 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76600" y="5410200"/>
            <a:ext cx="5867400" cy="14478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আফসোস , কৃতকর্ম বা আচরণের জন্য অনুশোচনা , পরিতাপ  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562600"/>
            <a:ext cx="1752600" cy="9144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অনুতাপ 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00400" y="2286000"/>
            <a:ext cx="5943600" cy="16002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শেষ ইচ্ছেপত্র । মৃতুর পরে সম্পত্তি বন্টন বিষয়ে মালিকের ইচ্ছানুসারে প্রস্তুত ব্যবস্থাপনা বা দানপত্র , যা তার মৃতুর পর বলবৎ হয় । 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76600" y="914400"/>
            <a:ext cx="5867400" cy="12954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মৃত ব্যক্তির আত্মার শান্তির জন্য শ্রদ্ধা নিবেদনের হিন্দু আচার বা শাস্ত্রীয় অনুষ্ঠান 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81400" y="4191000"/>
            <a:ext cx="5562600" cy="9144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মৃতের আত্মা বা ভূত 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981200" y="1295400"/>
            <a:ext cx="978408" cy="685800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1905000" y="2743200"/>
            <a:ext cx="978408" cy="685800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1981200" y="4267200"/>
            <a:ext cx="978408" cy="685800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2057400" y="5715000"/>
            <a:ext cx="978408" cy="685800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1303</Words>
  <Application>Microsoft Office PowerPoint</Application>
  <PresentationFormat>On-screen Show (4:3)</PresentationFormat>
  <Paragraphs>105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BINAY</dc:creator>
  <cp:lastModifiedBy>DELL</cp:lastModifiedBy>
  <cp:revision>64</cp:revision>
  <dcterms:created xsi:type="dcterms:W3CDTF">2006-08-16T00:00:00Z</dcterms:created>
  <dcterms:modified xsi:type="dcterms:W3CDTF">2021-06-01T16:16:15Z</dcterms:modified>
</cp:coreProperties>
</file>