
<file path=[Content_Types].xml><?xml version="1.0" encoding="utf-8"?>
<Types xmlns="http://schemas.openxmlformats.org/package/2006/content-types">
  <Default Extension="gif" ContentType="image/gif"/>
  <Default Extension="jpeg" ContentType="image/jpeg"/>
  <Default Extension="JPG" ContentType="image/jpeg"/>
  <Default Extension="mp4" ContentType="video/mp4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60" r:id="rId5"/>
    <p:sldId id="261" r:id="rId6"/>
    <p:sldId id="262" r:id="rId7"/>
    <p:sldId id="269" r:id="rId8"/>
    <p:sldId id="263" r:id="rId9"/>
    <p:sldId id="264" r:id="rId10"/>
    <p:sldId id="265" r:id="rId11"/>
    <p:sldId id="266" r:id="rId12"/>
    <p:sldId id="267" r:id="rId13"/>
    <p:sldId id="268" r:id="rId14"/>
    <p:sldId id="259" r:id="rId1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FFCC"/>
    <a:srgbClr val="FFFF00"/>
    <a:srgbClr val="FF0066"/>
    <a:srgbClr val="0000CC"/>
    <a:srgbClr val="6699FF"/>
    <a:srgbClr val="006600"/>
    <a:srgbClr val="CCECFF"/>
    <a:srgbClr val="99CCFF"/>
    <a:srgbClr val="008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2868" autoAdjust="0"/>
    <p:restoredTop sz="94660"/>
  </p:normalViewPr>
  <p:slideViewPr>
    <p:cSldViewPr>
      <p:cViewPr varScale="1">
        <p:scale>
          <a:sx n="68" d="100"/>
          <a:sy n="68" d="100"/>
        </p:scale>
        <p:origin x="906" y="72"/>
      </p:cViewPr>
      <p:guideLst>
        <p:guide orient="horz" pos="2160"/>
        <p:guide pos="384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02-Jun-21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spd="slow">
    <p:cover dir="lu"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02-Jun-21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spd="slow">
    <p:cover dir="lu"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02-Jun-21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spd="slow">
    <p:cover dir="lu"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02-Jun-21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spd="slow">
    <p:cover dir="lu"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02-Jun-21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spd="slow">
    <p:cover dir="lu"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02-Jun-21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spd="slow">
    <p:cover dir="lu"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02-Jun-21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spd="slow">
    <p:cover dir="lu"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02-Jun-21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spd="slow">
    <p:cover dir="lu"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02-Jun-21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spd="slow">
    <p:cover dir="lu"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02-Jun-21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spd="slow">
    <p:cover dir="lu"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02-Jun-21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 spd="slow">
    <p:cover dir="lu"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rgbClr val="FF0066"/>
            </a:gs>
            <a:gs pos="100000">
              <a:srgbClr val="85C2FF"/>
            </a:gs>
            <a:gs pos="30000">
              <a:srgbClr val="0000CC"/>
            </a:gs>
            <a:gs pos="100000">
              <a:srgbClr val="608DF1"/>
            </a:gs>
            <a:gs pos="94000">
              <a:srgbClr val="75ABF9"/>
            </a:gs>
            <a:gs pos="99000">
              <a:schemeClr val="tx1"/>
            </a:gs>
          </a:gsLst>
          <a:lin ang="5400000" scaled="0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02-Jun-21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ransition spd="slow">
    <p:cover dir="lu"/>
  </p:transition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image" Target="../media/image8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7.jpeg"/><Relationship Id="rId5" Type="http://schemas.openxmlformats.org/officeDocument/2006/relationships/image" Target="../media/image6.jpeg"/><Relationship Id="rId4" Type="http://schemas.openxmlformats.org/officeDocument/2006/relationships/image" Target="../media/image5.jpe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gif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G"/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4.JPG"/><Relationship Id="rId4" Type="http://schemas.openxmlformats.org/officeDocument/2006/relationships/image" Target="../media/image13.JP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15.png"/></Relationships>
</file>

<file path=ppt/slides/_rels/slide8.xml.rels><?xml version="1.0" encoding="UTF-8" standalone="yes"?>
<Relationships xmlns="http://schemas.openxmlformats.org/package/2006/relationships"><Relationship Id="rId3" Type="http://schemas.microsoft.com/office/2007/relationships/hdphoto" Target="../media/hdphoto2.wdp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gif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gif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3" Type="http://schemas.microsoft.com/office/2007/relationships/hdphoto" Target="../media/hdphoto3.wdp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microsoft.com/office/2007/relationships/hdphoto" Target="../media/hdphoto4.wdp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3" Type="http://schemas.microsoft.com/office/2007/relationships/hdphoto" Target="../media/hdphoto5.wdp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0"/>
            <a:ext cx="9220200" cy="6858000"/>
          </a:xfrm>
          <a:solidFill>
            <a:srgbClr val="00FFCC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txBody>
          <a:bodyPr>
            <a:noAutofit/>
          </a:bodyPr>
          <a:lstStyle/>
          <a:p>
            <a:r>
              <a:rPr lang="en-US" sz="4800" b="1" dirty="0" err="1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সকলকে</a:t>
            </a:r>
            <a:r>
              <a:rPr lang="en-US" sz="4800" b="1" dirty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 </a:t>
            </a:r>
            <a:br>
              <a:rPr lang="en-US" sz="4800" b="1" dirty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</a:br>
            <a:r>
              <a:rPr lang="en-US" sz="13800" b="1" dirty="0" err="1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স্বাগতম</a:t>
            </a:r>
            <a:endParaRPr lang="en-US" sz="13800" b="1" dirty="0">
              <a:ln w="1905"/>
              <a:gradFill>
                <a:gsLst>
                  <a:gs pos="0">
                    <a:schemeClr val="accent6">
                      <a:shade val="20000"/>
                      <a:satMod val="200000"/>
                    </a:schemeClr>
                  </a:gs>
                  <a:gs pos="78000">
                    <a:schemeClr val="accent6">
                      <a:tint val="90000"/>
                      <a:shade val="89000"/>
                      <a:satMod val="220000"/>
                    </a:schemeClr>
                  </a:gs>
                  <a:gs pos="100000">
                    <a:schemeClr val="accent6">
                      <a:tint val="12000"/>
                      <a:satMod val="255000"/>
                    </a:schemeClr>
                  </a:gs>
                </a:gsLst>
                <a:lin ang="5400000"/>
              </a:gra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8458200" y="1"/>
            <a:ext cx="2209800" cy="584775"/>
          </a:xfrm>
          <a:prstGeom prst="rect">
            <a:avLst/>
          </a:prstGeom>
          <a:solidFill>
            <a:srgbClr val="006600"/>
          </a:solidFill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স্বাগতম</a:t>
            </a:r>
            <a:endParaRPr lang="en-US" sz="3200" dirty="0">
              <a:solidFill>
                <a:schemeClr val="bg1"/>
              </a:solidFill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458200" y="1066801"/>
            <a:ext cx="2209800" cy="584775"/>
          </a:xfrm>
          <a:prstGeom prst="rect">
            <a:avLst/>
          </a:prstGeom>
          <a:solidFill>
            <a:srgbClr val="006600"/>
          </a:solidFill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শিক্ষক</a:t>
            </a:r>
            <a:r>
              <a:rPr lang="en-US" sz="3200" dirty="0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 </a:t>
            </a:r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পরিচিতি</a:t>
            </a:r>
            <a:endParaRPr lang="en-US" sz="3200" dirty="0">
              <a:solidFill>
                <a:schemeClr val="bg1"/>
              </a:solidFill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8458200" y="2209801"/>
            <a:ext cx="2209800" cy="584775"/>
          </a:xfrm>
          <a:prstGeom prst="rect">
            <a:avLst/>
          </a:prstGeom>
          <a:solidFill>
            <a:srgbClr val="006600"/>
          </a:solidFill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পাঠ</a:t>
            </a:r>
            <a:r>
              <a:rPr lang="en-US" sz="3200" dirty="0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 </a:t>
            </a:r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পরিচিতি</a:t>
            </a:r>
            <a:endParaRPr lang="en-US" sz="3200" dirty="0">
              <a:solidFill>
                <a:schemeClr val="bg1"/>
              </a:solidFill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8458200" y="3657601"/>
            <a:ext cx="2209800" cy="584775"/>
          </a:xfrm>
          <a:prstGeom prst="rect">
            <a:avLst/>
          </a:prstGeom>
          <a:solidFill>
            <a:srgbClr val="006600"/>
          </a:solidFill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আবেগ</a:t>
            </a:r>
            <a:r>
              <a:rPr lang="en-US" sz="3200" dirty="0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 </a:t>
            </a:r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সৃষ্টি</a:t>
            </a:r>
            <a:endParaRPr lang="en-US" sz="3200" dirty="0">
              <a:solidFill>
                <a:schemeClr val="bg1"/>
              </a:solidFill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8458200" y="4953001"/>
            <a:ext cx="2209800" cy="584775"/>
          </a:xfrm>
          <a:prstGeom prst="rect">
            <a:avLst/>
          </a:prstGeom>
          <a:solidFill>
            <a:srgbClr val="006600"/>
          </a:solidFill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পাঠ</a:t>
            </a:r>
            <a:r>
              <a:rPr lang="en-US" sz="3200" dirty="0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 </a:t>
            </a:r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ঘোষনা</a:t>
            </a:r>
            <a:endParaRPr lang="en-US" sz="3200" dirty="0">
              <a:solidFill>
                <a:schemeClr val="bg1"/>
              </a:solidFill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8458200" y="6273226"/>
            <a:ext cx="2209800" cy="584775"/>
          </a:xfrm>
          <a:prstGeom prst="rect">
            <a:avLst/>
          </a:prstGeom>
          <a:solidFill>
            <a:srgbClr val="006600"/>
          </a:solidFill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পাঠ</a:t>
            </a:r>
            <a:r>
              <a:rPr lang="en-US" sz="3200" dirty="0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 </a:t>
            </a:r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পরিচিতি</a:t>
            </a:r>
            <a:endParaRPr lang="en-US" sz="3200" dirty="0">
              <a:solidFill>
                <a:schemeClr val="bg1"/>
              </a:solidFill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1524000" y="1"/>
            <a:ext cx="2209800" cy="584775"/>
          </a:xfrm>
          <a:prstGeom prst="rect">
            <a:avLst/>
          </a:prstGeom>
          <a:solidFill>
            <a:srgbClr val="006600"/>
          </a:solidFill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শিখনফল</a:t>
            </a:r>
            <a:endParaRPr lang="en-US" sz="3200" dirty="0">
              <a:solidFill>
                <a:schemeClr val="bg1"/>
              </a:solidFill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1524000" y="1066801"/>
            <a:ext cx="2209800" cy="584775"/>
          </a:xfrm>
          <a:prstGeom prst="rect">
            <a:avLst/>
          </a:prstGeom>
          <a:solidFill>
            <a:srgbClr val="006600"/>
          </a:solidFill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পাঠদান</a:t>
            </a:r>
            <a:endParaRPr lang="en-US" sz="3200" dirty="0">
              <a:solidFill>
                <a:schemeClr val="bg1"/>
              </a:solidFill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1524000" y="2209801"/>
            <a:ext cx="2209800" cy="584775"/>
          </a:xfrm>
          <a:prstGeom prst="rect">
            <a:avLst/>
          </a:prstGeom>
          <a:solidFill>
            <a:srgbClr val="006600"/>
          </a:solidFill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দলীয়</a:t>
            </a:r>
            <a:r>
              <a:rPr lang="en-US" sz="3200" dirty="0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 </a:t>
            </a:r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কাজ</a:t>
            </a:r>
            <a:endParaRPr lang="en-US" sz="3200" dirty="0">
              <a:solidFill>
                <a:schemeClr val="bg1"/>
              </a:solidFill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1524000" y="3505201"/>
            <a:ext cx="2209800" cy="584775"/>
          </a:xfrm>
          <a:prstGeom prst="rect">
            <a:avLst/>
          </a:prstGeom>
          <a:solidFill>
            <a:srgbClr val="006600"/>
          </a:solidFill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মূল্যায়ন</a:t>
            </a:r>
            <a:endParaRPr lang="en-US" sz="3200" dirty="0">
              <a:solidFill>
                <a:schemeClr val="bg1"/>
              </a:solidFill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1524000" y="4953001"/>
            <a:ext cx="2209800" cy="584775"/>
          </a:xfrm>
          <a:prstGeom prst="rect">
            <a:avLst/>
          </a:prstGeom>
          <a:solidFill>
            <a:srgbClr val="006600"/>
          </a:solidFill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বাড়ীর</a:t>
            </a:r>
            <a:r>
              <a:rPr lang="en-US" sz="3200" dirty="0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 </a:t>
            </a:r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কাজ</a:t>
            </a:r>
            <a:endParaRPr lang="en-US" sz="3200" dirty="0">
              <a:solidFill>
                <a:schemeClr val="bg1"/>
              </a:solidFill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1524000" y="6273226"/>
            <a:ext cx="2209800" cy="584775"/>
          </a:xfrm>
          <a:prstGeom prst="rect">
            <a:avLst/>
          </a:prstGeom>
          <a:solidFill>
            <a:srgbClr val="006600"/>
          </a:solidFill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200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ধন্যবাদ</a:t>
            </a:r>
            <a:endParaRPr lang="en-US" sz="3200" dirty="0">
              <a:solidFill>
                <a:schemeClr val="bg1"/>
              </a:solidFill>
              <a:latin typeface="NikoshBAN" pitchFamily="2" charset="0"/>
              <a:cs typeface="NikoshBAN" pitchFamily="2" charset="0"/>
            </a:endParaRP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E1B5198E-AA0D-4A5B-971F-0B193CE43303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4762" b="100000" l="21070" r="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29933" r="22408"/>
          <a:stretch/>
        </p:blipFill>
        <p:spPr>
          <a:xfrm>
            <a:off x="4495801" y="51376"/>
            <a:ext cx="2743199" cy="1739325"/>
          </a:xfrm>
          <a:prstGeom prst="rect">
            <a:avLst/>
          </a:prstGeom>
        </p:spPr>
      </p:pic>
    </p:spTree>
  </p:cSld>
  <p:clrMapOvr>
    <a:masterClrMapping/>
  </p:clrMapOvr>
  <p:transition spd="slow">
    <p:cover dir="l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mph" presetSubtype="0" repeatCount="indefinite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6" dur="2000" fill="hold"/>
                                        <p:tgtEl>
                                          <p:spTgt spid="2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Rectangle 17"/>
          <p:cNvSpPr/>
          <p:nvPr/>
        </p:nvSpPr>
        <p:spPr>
          <a:xfrm>
            <a:off x="1752600" y="2438400"/>
            <a:ext cx="4343400" cy="4191000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b="1">
              <a:ln w="1905"/>
              <a:solidFill>
                <a:schemeClr val="tx1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19" name="Rectangle 18"/>
          <p:cNvSpPr/>
          <p:nvPr/>
        </p:nvSpPr>
        <p:spPr>
          <a:xfrm>
            <a:off x="6096000" y="2438400"/>
            <a:ext cx="4114800" cy="4191000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b="1">
              <a:ln w="1905"/>
              <a:solidFill>
                <a:schemeClr val="tx1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2362200" y="1752601"/>
            <a:ext cx="2743200" cy="646331"/>
          </a:xfrm>
          <a:prstGeom prst="rect">
            <a:avLst/>
          </a:prstGeom>
          <a:ln/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600" b="1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শিক্ষক</a:t>
            </a:r>
            <a:r>
              <a:rPr lang="en-US" sz="3600" b="1" dirty="0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b="1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পরিচিতি</a:t>
            </a:r>
            <a:endParaRPr lang="en-US" sz="3600" b="1" dirty="0">
              <a:solidFill>
                <a:schemeClr val="bg1"/>
              </a:solidFill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21" name="TextBox 20"/>
          <p:cNvSpPr txBox="1"/>
          <p:nvPr/>
        </p:nvSpPr>
        <p:spPr>
          <a:xfrm>
            <a:off x="6477000" y="2606041"/>
            <a:ext cx="3505200" cy="646331"/>
          </a:xfrm>
          <a:prstGeom prst="rect">
            <a:avLst/>
          </a:prstGeom>
          <a:ln>
            <a:noFill/>
          </a:ln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6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বিষয়ঃ</a:t>
            </a:r>
            <a:r>
              <a:rPr lang="en-US" sz="3600" b="1" dirty="0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ফার্মমেশিনারি</a:t>
            </a:r>
            <a:endParaRPr lang="en-US" sz="3600" b="1" dirty="0">
              <a:ln w="1905"/>
              <a:solidFill>
                <a:schemeClr val="tx1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22" name="TextBox 21"/>
          <p:cNvSpPr txBox="1"/>
          <p:nvPr/>
        </p:nvSpPr>
        <p:spPr>
          <a:xfrm>
            <a:off x="1981200" y="2484121"/>
            <a:ext cx="3581400" cy="646331"/>
          </a:xfrm>
          <a:prstGeom prst="rect">
            <a:avLst/>
          </a:prstGeom>
          <a:ln>
            <a:noFill/>
          </a:ln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6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প্রকৌঃ</a:t>
            </a:r>
            <a:r>
              <a:rPr lang="en-US" sz="3600" b="1" dirty="0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মোঃ</a:t>
            </a:r>
            <a:r>
              <a:rPr lang="en-US" sz="3600" b="1" dirty="0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শফি</a:t>
            </a:r>
            <a:r>
              <a:rPr lang="en-US" sz="3600" b="1" dirty="0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উদ্দীন</a:t>
            </a:r>
            <a:endParaRPr lang="en-US" sz="3600" b="1" dirty="0">
              <a:ln w="1905"/>
              <a:solidFill>
                <a:schemeClr val="tx1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1905000" y="3276601"/>
            <a:ext cx="3733800" cy="646331"/>
          </a:xfrm>
          <a:prstGeom prst="rect">
            <a:avLst/>
          </a:prstGeom>
          <a:ln>
            <a:noFill/>
          </a:ln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6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ইন্সট্রাক্টর</a:t>
            </a:r>
            <a:r>
              <a:rPr lang="en-US" sz="3600" b="1" dirty="0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(</a:t>
            </a:r>
            <a:r>
              <a:rPr lang="en-US" sz="36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ফার্মমেশিনারি</a:t>
            </a:r>
            <a:r>
              <a:rPr lang="en-US" sz="3600" b="1" dirty="0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)</a:t>
            </a:r>
          </a:p>
        </p:txBody>
      </p:sp>
      <p:sp>
        <p:nvSpPr>
          <p:cNvPr id="24" name="TextBox 23"/>
          <p:cNvSpPr txBox="1"/>
          <p:nvPr/>
        </p:nvSpPr>
        <p:spPr>
          <a:xfrm>
            <a:off x="1828800" y="4038600"/>
            <a:ext cx="3810000" cy="1446550"/>
          </a:xfrm>
          <a:prstGeom prst="rect">
            <a:avLst/>
          </a:prstGeom>
          <a:ln>
            <a:noFill/>
          </a:ln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44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টেকনিক্যাল</a:t>
            </a:r>
            <a:r>
              <a:rPr lang="en-US" sz="4400" b="1" dirty="0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44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স্কুল</a:t>
            </a:r>
            <a:r>
              <a:rPr lang="en-US" sz="4400" b="1" dirty="0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 ও </a:t>
            </a:r>
            <a:r>
              <a:rPr lang="en-US" sz="44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কলেজ</a:t>
            </a:r>
            <a:r>
              <a:rPr lang="en-US" sz="4400" b="1" dirty="0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, </a:t>
            </a:r>
            <a:r>
              <a:rPr lang="en-US" sz="44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মেহেরপুর</a:t>
            </a:r>
            <a:endParaRPr lang="en-US" sz="4400" b="1" dirty="0">
              <a:ln w="1905"/>
              <a:solidFill>
                <a:schemeClr val="tx1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25" name="TextBox 24"/>
          <p:cNvSpPr txBox="1"/>
          <p:nvPr/>
        </p:nvSpPr>
        <p:spPr>
          <a:xfrm>
            <a:off x="1828800" y="5668835"/>
            <a:ext cx="3810000" cy="800219"/>
          </a:xfrm>
          <a:prstGeom prst="rect">
            <a:avLst/>
          </a:prstGeom>
          <a:ln>
            <a:noFill/>
          </a:ln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2400" b="1" dirty="0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Arial" pitchFamily="34" charset="0"/>
                <a:cs typeface="Arial" pitchFamily="34" charset="0"/>
              </a:rPr>
              <a:t>01619-346487</a:t>
            </a:r>
          </a:p>
          <a:p>
            <a:pPr algn="ctr"/>
            <a:r>
              <a:rPr lang="en-US" sz="22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Arial" pitchFamily="34" charset="0"/>
                <a:cs typeface="Arial" pitchFamily="34" charset="0"/>
              </a:rPr>
              <a:t>shofiuddintsc@gmail.com</a:t>
            </a:r>
            <a:endParaRPr lang="en-US" sz="2200" b="1" dirty="0">
              <a:ln w="1905"/>
              <a:solidFill>
                <a:schemeClr val="tx1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  <a:latin typeface="Arial" pitchFamily="34" charset="0"/>
              <a:cs typeface="Arial" pitchFamily="34" charset="0"/>
            </a:endParaRPr>
          </a:p>
        </p:txBody>
      </p:sp>
      <p:sp>
        <p:nvSpPr>
          <p:cNvPr id="26" name="TextBox 25"/>
          <p:cNvSpPr txBox="1"/>
          <p:nvPr/>
        </p:nvSpPr>
        <p:spPr>
          <a:xfrm>
            <a:off x="6934200" y="1828801"/>
            <a:ext cx="2743200" cy="646331"/>
          </a:xfrm>
          <a:prstGeom prst="rect">
            <a:avLst/>
          </a:prstGeom>
          <a:ln/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600" b="1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পাঠ</a:t>
            </a:r>
            <a:r>
              <a:rPr lang="en-US" sz="3600" b="1" dirty="0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b="1" dirty="0" err="1">
                <a:solidFill>
                  <a:schemeClr val="bg1"/>
                </a:solidFill>
                <a:latin typeface="NikoshBAN" pitchFamily="2" charset="0"/>
                <a:cs typeface="NikoshBAN" pitchFamily="2" charset="0"/>
              </a:rPr>
              <a:t>পরিচিতি</a:t>
            </a:r>
            <a:endParaRPr lang="en-US" sz="3600" b="1" dirty="0">
              <a:solidFill>
                <a:schemeClr val="bg1"/>
              </a:solidFill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27" name="TextBox 26"/>
          <p:cNvSpPr txBox="1"/>
          <p:nvPr/>
        </p:nvSpPr>
        <p:spPr>
          <a:xfrm>
            <a:off x="6477000" y="3352801"/>
            <a:ext cx="3505200" cy="646331"/>
          </a:xfrm>
          <a:prstGeom prst="rect">
            <a:avLst/>
          </a:prstGeom>
          <a:ln>
            <a:noFill/>
          </a:ln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6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শ্রেণীঃ</a:t>
            </a:r>
            <a:r>
              <a:rPr lang="en-US" sz="3600" b="1" dirty="0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নবম</a:t>
            </a:r>
            <a:endParaRPr lang="en-US" sz="3600" b="1" dirty="0">
              <a:ln w="1905"/>
              <a:solidFill>
                <a:schemeClr val="tx1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28" name="TextBox 27"/>
          <p:cNvSpPr txBox="1"/>
          <p:nvPr/>
        </p:nvSpPr>
        <p:spPr>
          <a:xfrm>
            <a:off x="6477000" y="4114801"/>
            <a:ext cx="3505200" cy="646331"/>
          </a:xfrm>
          <a:prstGeom prst="rect">
            <a:avLst/>
          </a:prstGeom>
          <a:ln>
            <a:noFill/>
          </a:ln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6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অধ্যায়ঃ</a:t>
            </a:r>
            <a:r>
              <a:rPr lang="en-US" sz="3600" b="1" dirty="0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 ১3</a:t>
            </a:r>
          </a:p>
        </p:txBody>
      </p:sp>
      <p:sp>
        <p:nvSpPr>
          <p:cNvPr id="29" name="TextBox 28"/>
          <p:cNvSpPr txBox="1"/>
          <p:nvPr/>
        </p:nvSpPr>
        <p:spPr>
          <a:xfrm>
            <a:off x="6477000" y="4876801"/>
            <a:ext cx="3505200" cy="646331"/>
          </a:xfrm>
          <a:prstGeom prst="rect">
            <a:avLst/>
          </a:prstGeom>
          <a:ln>
            <a:noFill/>
          </a:ln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6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পাঠের</a:t>
            </a:r>
            <a:r>
              <a:rPr lang="en-US" sz="3600" b="1" dirty="0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বিষয়বস্তুঃ</a:t>
            </a:r>
            <a:endParaRPr lang="en-US" sz="3600" b="1" dirty="0">
              <a:ln w="1905"/>
              <a:solidFill>
                <a:schemeClr val="tx1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30" name="TextBox 29"/>
          <p:cNvSpPr txBox="1"/>
          <p:nvPr/>
        </p:nvSpPr>
        <p:spPr>
          <a:xfrm>
            <a:off x="6438900" y="5638801"/>
            <a:ext cx="3733800" cy="646331"/>
          </a:xfrm>
          <a:prstGeom prst="rect">
            <a:avLst/>
          </a:prstGeom>
          <a:ln>
            <a:noFill/>
          </a:ln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3600" b="1" dirty="0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সিংকিং</a:t>
            </a:r>
            <a:r>
              <a:rPr lang="en-US" sz="3600" b="1" dirty="0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অফ</a:t>
            </a:r>
            <a:r>
              <a:rPr lang="en-US" sz="3600" b="1" dirty="0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b="1" dirty="0" err="1">
                <a:ln w="1905"/>
                <a:solidFill>
                  <a:schemeClr val="tx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টিউবওয়েল</a:t>
            </a:r>
            <a:endParaRPr lang="en-US" sz="3600" b="1" dirty="0">
              <a:ln w="1905"/>
              <a:solidFill>
                <a:schemeClr val="tx1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  <a:latin typeface="NikoshBAN" pitchFamily="2" charset="0"/>
              <a:cs typeface="NikoshBAN" pitchFamily="2" charset="0"/>
            </a:endParaRPr>
          </a:p>
        </p:txBody>
      </p:sp>
      <p:pic>
        <p:nvPicPr>
          <p:cNvPr id="31" name="Picture 30" descr="Shofi Photo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4876800" y="0"/>
            <a:ext cx="2514600" cy="2590800"/>
          </a:xfrm>
          <a:prstGeom prst="rect">
            <a:avLst/>
          </a:prstGeom>
          <a:ln>
            <a:noFill/>
          </a:ln>
        </p:spPr>
      </p:pic>
    </p:spTree>
  </p:cSld>
  <p:clrMapOvr>
    <a:masterClrMapping/>
  </p:clrMapOvr>
  <p:transition spd="slow">
    <p:cover dir="lu"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/>
          <p:cNvSpPr txBox="1"/>
          <p:nvPr/>
        </p:nvSpPr>
        <p:spPr>
          <a:xfrm>
            <a:off x="4419600" y="228600"/>
            <a:ext cx="3581400" cy="923330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5400" b="1" dirty="0" err="1">
                <a:ln w="1905"/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NikoshBAN" pitchFamily="2" charset="0"/>
                <a:cs typeface="NikoshBAN" pitchFamily="2" charset="0"/>
              </a:rPr>
              <a:t>কী</a:t>
            </a:r>
            <a:r>
              <a:rPr lang="en-US" sz="5400" b="1" dirty="0">
                <a:ln w="1905"/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5400" b="1" dirty="0" err="1">
                <a:ln w="1905"/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NikoshBAN" pitchFamily="2" charset="0"/>
                <a:cs typeface="NikoshBAN" pitchFamily="2" charset="0"/>
              </a:rPr>
              <a:t>দেখছো</a:t>
            </a:r>
            <a:r>
              <a:rPr lang="en-US" sz="5400" b="1" dirty="0">
                <a:ln w="1905"/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NikoshBAN" pitchFamily="2" charset="0"/>
                <a:cs typeface="NikoshBAN" pitchFamily="2" charset="0"/>
              </a:rPr>
              <a:t> ! </a:t>
            </a:r>
          </a:p>
        </p:txBody>
      </p:sp>
      <p:pic>
        <p:nvPicPr>
          <p:cNvPr id="22" name="Picture 21" descr="3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2209800" y="1447800"/>
            <a:ext cx="7772400" cy="4953000"/>
          </a:xfrm>
          <a:prstGeom prst="rect">
            <a:avLst/>
          </a:prstGeom>
          <a:ln w="12700">
            <a:solidFill>
              <a:srgbClr val="FFFF00"/>
            </a:solidFill>
          </a:ln>
        </p:spPr>
      </p:pic>
      <p:pic>
        <p:nvPicPr>
          <p:cNvPr id="23" name="Picture 22" descr="5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2209800" y="1524000"/>
            <a:ext cx="7772400" cy="4953000"/>
          </a:xfrm>
          <a:prstGeom prst="rect">
            <a:avLst/>
          </a:prstGeom>
          <a:ln w="12700">
            <a:solidFill>
              <a:srgbClr val="FFFF00"/>
            </a:solidFill>
          </a:ln>
        </p:spPr>
      </p:pic>
      <p:pic>
        <p:nvPicPr>
          <p:cNvPr id="25" name="Picture 24" descr="7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2209800" y="1447800"/>
            <a:ext cx="7772400" cy="4911365"/>
          </a:xfrm>
          <a:prstGeom prst="rect">
            <a:avLst/>
          </a:prstGeom>
          <a:ln w="12700">
            <a:solidFill>
              <a:srgbClr val="FFFF00"/>
            </a:solidFill>
          </a:ln>
        </p:spPr>
      </p:pic>
      <p:pic>
        <p:nvPicPr>
          <p:cNvPr id="26" name="Picture 25" descr="8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2247900" y="1524000"/>
            <a:ext cx="7696200" cy="4876800"/>
          </a:xfrm>
          <a:prstGeom prst="rect">
            <a:avLst/>
          </a:prstGeom>
          <a:ln w="12700">
            <a:solidFill>
              <a:srgbClr val="FFFF00"/>
            </a:solidFill>
          </a:ln>
        </p:spPr>
      </p:pic>
      <p:pic>
        <p:nvPicPr>
          <p:cNvPr id="28" name="Picture 27" descr="11.jpg"/>
          <p:cNvPicPr>
            <a:picLocks noChangeAspect="1"/>
          </p:cNvPicPr>
          <p:nvPr/>
        </p:nvPicPr>
        <p:blipFill rotWithShape="1">
          <a:blip r:embed="rId6" cstate="print"/>
          <a:srcRect b="9524"/>
          <a:stretch/>
        </p:blipFill>
        <p:spPr>
          <a:xfrm>
            <a:off x="2057400" y="1447800"/>
            <a:ext cx="7848600" cy="5001559"/>
          </a:xfrm>
          <a:prstGeom prst="rect">
            <a:avLst/>
          </a:prstGeom>
          <a:ln w="12700">
            <a:solidFill>
              <a:srgbClr val="FFFF00"/>
            </a:solidFill>
          </a:ln>
        </p:spPr>
      </p:pic>
      <p:pic>
        <p:nvPicPr>
          <p:cNvPr id="29" name="Picture 28" descr="12.jp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2133600" y="1447800"/>
            <a:ext cx="7772400" cy="4876800"/>
          </a:xfrm>
          <a:prstGeom prst="rect">
            <a:avLst/>
          </a:prstGeom>
          <a:ln w="12700">
            <a:solidFill>
              <a:srgbClr val="FFFF00"/>
            </a:solidFill>
          </a:ln>
        </p:spPr>
      </p:pic>
    </p:spTree>
  </p:cSld>
  <p:clrMapOvr>
    <a:masterClrMapping/>
  </p:clrMapOvr>
  <p:transition spd="slow">
    <p:cover dir="l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loud Callout 1"/>
          <p:cNvSpPr/>
          <p:nvPr/>
        </p:nvSpPr>
        <p:spPr>
          <a:xfrm>
            <a:off x="3314700" y="152400"/>
            <a:ext cx="5562600" cy="1676400"/>
          </a:xfrm>
          <a:prstGeom prst="cloudCallou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4400" dirty="0" err="1">
                <a:latin typeface="NikoshBAN" pitchFamily="2" charset="0"/>
                <a:cs typeface="NikoshBAN" pitchFamily="2" charset="0"/>
              </a:rPr>
              <a:t>আমাদের</a:t>
            </a:r>
            <a:r>
              <a:rPr lang="en-US" sz="44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400" dirty="0" err="1">
                <a:latin typeface="NikoshBAN" pitchFamily="2" charset="0"/>
                <a:cs typeface="NikoshBAN" pitchFamily="2" charset="0"/>
              </a:rPr>
              <a:t>আজকের</a:t>
            </a:r>
            <a:r>
              <a:rPr lang="en-US" sz="44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400" dirty="0" err="1">
                <a:latin typeface="NikoshBAN" pitchFamily="2" charset="0"/>
                <a:cs typeface="NikoshBAN" pitchFamily="2" charset="0"/>
              </a:rPr>
              <a:t>পাঠ</a:t>
            </a:r>
            <a:endParaRPr lang="en-US" sz="4400" dirty="0"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3276600" y="5181600"/>
            <a:ext cx="5638800" cy="769441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pPr algn="ctr"/>
            <a:r>
              <a:rPr lang="en-US" sz="4400" b="1" dirty="0" err="1">
                <a:ln w="1905"/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সিংকিং</a:t>
            </a:r>
            <a:r>
              <a:rPr lang="en-US" sz="4400" b="1" dirty="0">
                <a:ln w="1905"/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4400" b="1" dirty="0" err="1">
                <a:ln w="1905"/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অব</a:t>
            </a:r>
            <a:r>
              <a:rPr lang="en-US" sz="4400" b="1" dirty="0">
                <a:ln w="1905"/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4400" b="1" dirty="0" err="1">
                <a:ln w="1905"/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NikoshBAN" pitchFamily="2" charset="0"/>
                <a:cs typeface="NikoshBAN" pitchFamily="2" charset="0"/>
              </a:rPr>
              <a:t>টিউবওয়েল</a:t>
            </a:r>
            <a:endParaRPr lang="en-US" sz="4400" b="1" dirty="0">
              <a:ln w="1905"/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  <a:latin typeface="NikoshBAN" pitchFamily="2" charset="0"/>
              <a:cs typeface="NikoshBAN" pitchFamily="2" charset="0"/>
            </a:endParaRP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F66A064D-A754-4206-8FE2-C3C2BECD94D3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clrChange>
              <a:clrFrom>
                <a:srgbClr val="FEFFFC"/>
              </a:clrFrom>
              <a:clrTo>
                <a:srgbClr val="FEFFFC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8980"/>
          <a:stretch/>
        </p:blipFill>
        <p:spPr>
          <a:xfrm>
            <a:off x="4876800" y="1676400"/>
            <a:ext cx="3810000" cy="3213631"/>
          </a:xfrm>
          <a:prstGeom prst="rect">
            <a:avLst/>
          </a:prstGeom>
        </p:spPr>
      </p:pic>
    </p:spTree>
  </p:cSld>
  <p:clrMapOvr>
    <a:masterClrMapping/>
  </p:clrMapOvr>
  <p:transition spd="slow">
    <p:cover dir="lu"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076450" y="609600"/>
            <a:ext cx="8039100" cy="923330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5400" b="1" dirty="0" err="1">
                <a:latin typeface="NikoshBAN" pitchFamily="2" charset="0"/>
                <a:cs typeface="NikoshBAN" pitchFamily="2" charset="0"/>
              </a:rPr>
              <a:t>স্থান</a:t>
            </a:r>
            <a:r>
              <a:rPr lang="en-US" sz="5400" b="1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5400" b="1" dirty="0" err="1">
                <a:latin typeface="NikoshBAN" pitchFamily="2" charset="0"/>
                <a:cs typeface="NikoshBAN" pitchFamily="2" charset="0"/>
              </a:rPr>
              <a:t>নির্বাচন</a:t>
            </a:r>
            <a:r>
              <a:rPr lang="en-US" sz="5400" b="1" dirty="0">
                <a:latin typeface="NikoshBAN" pitchFamily="2" charset="0"/>
                <a:cs typeface="NikoshBAN" pitchFamily="2" charset="0"/>
              </a:rPr>
              <a:t> (Site Selection)</a:t>
            </a:r>
          </a:p>
        </p:txBody>
      </p:sp>
      <p:pic>
        <p:nvPicPr>
          <p:cNvPr id="4" name="Picture 3" descr="images.jpg">
            <a:extLst>
              <a:ext uri="{FF2B5EF4-FFF2-40B4-BE49-F238E27FC236}">
                <a16:creationId xmlns:a16="http://schemas.microsoft.com/office/drawing/2014/main" id="{F89DE368-4F74-447E-9921-2FCEFC653FC5}"/>
              </a:ext>
            </a:extLst>
          </p:cNvPr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7086600" y="2057400"/>
            <a:ext cx="4979194" cy="3124200"/>
          </a:xfrm>
          <a:prstGeom prst="rect">
            <a:avLst/>
          </a:prstGeom>
          <a:ln w="12700">
            <a:solidFill>
              <a:srgbClr val="FFFF00"/>
            </a:solidFill>
          </a:ln>
        </p:spPr>
      </p:pic>
      <p:sp>
        <p:nvSpPr>
          <p:cNvPr id="3" name="TextBox 2"/>
          <p:cNvSpPr txBox="1"/>
          <p:nvPr/>
        </p:nvSpPr>
        <p:spPr>
          <a:xfrm>
            <a:off x="1371600" y="1905000"/>
            <a:ext cx="5676900" cy="33470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914400" indent="-914400">
              <a:lnSpc>
                <a:spcPct val="150000"/>
              </a:lnSpc>
              <a:buAutoNum type="arabicPeriod"/>
            </a:pPr>
            <a:r>
              <a:rPr lang="en-US" sz="3600" dirty="0" err="1">
                <a:latin typeface="NikoshBAN" pitchFamily="2" charset="0"/>
                <a:cs typeface="NikoshBAN" pitchFamily="2" charset="0"/>
              </a:rPr>
              <a:t>পয়ঃনিষ্কাশন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নালা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থেকে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দুরে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।</a:t>
            </a:r>
          </a:p>
          <a:p>
            <a:pPr marL="914400" indent="-914400">
              <a:lnSpc>
                <a:spcPct val="150000"/>
              </a:lnSpc>
              <a:buAutoNum type="arabicPeriod"/>
            </a:pPr>
            <a:r>
              <a:rPr lang="en-US" sz="3600" dirty="0" err="1">
                <a:latin typeface="NikoshBAN" pitchFamily="2" charset="0"/>
                <a:cs typeface="NikoshBAN" pitchFamily="2" charset="0"/>
              </a:rPr>
              <a:t>অপেক্ষাকৃত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উচু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স্থানে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।</a:t>
            </a:r>
          </a:p>
          <a:p>
            <a:pPr marL="914400" indent="-914400">
              <a:lnSpc>
                <a:spcPct val="150000"/>
              </a:lnSpc>
              <a:buAutoNum type="arabicPeriod"/>
            </a:pPr>
            <a:r>
              <a:rPr lang="en-US" sz="3600" dirty="0" err="1">
                <a:latin typeface="NikoshBAN" pitchFamily="2" charset="0"/>
                <a:cs typeface="NikoshBAN" pitchFamily="2" charset="0"/>
              </a:rPr>
              <a:t>বৈদ্যুতিক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লাইনের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নিকটবর্তী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।</a:t>
            </a:r>
          </a:p>
          <a:p>
            <a:pPr marL="914400" indent="-914400">
              <a:lnSpc>
                <a:spcPct val="150000"/>
              </a:lnSpc>
              <a:buAutoNum type="arabicPeriod"/>
            </a:pPr>
            <a:r>
              <a:rPr lang="en-US" sz="3600" dirty="0" err="1">
                <a:latin typeface="NikoshBAN" pitchFamily="2" charset="0"/>
                <a:cs typeface="NikoshBAN" pitchFamily="2" charset="0"/>
              </a:rPr>
              <a:t>রাস্তার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নিকটবর্তী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হলে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ভালো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হয়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।</a:t>
            </a:r>
          </a:p>
        </p:txBody>
      </p:sp>
    </p:spTree>
  </p:cSld>
  <p:clrMapOvr>
    <a:masterClrMapping/>
  </p:clrMapOvr>
  <p:transition spd="slow">
    <p:cover dir="l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6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10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  <p:par>
                                <p:cTn id="11" presetID="6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12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  <p:by x="50000" y="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16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  <p:par>
                                <p:cTn id="17" presetID="6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18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  <p:by x="50000" y="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22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  <p:par>
                                <p:cTn id="23" presetID="6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24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  <p:by x="50000" y="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552700" y="304800"/>
            <a:ext cx="7086600" cy="769441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r>
              <a:rPr lang="en-US" sz="4400" dirty="0" err="1">
                <a:latin typeface="NikoshBAN" pitchFamily="2" charset="0"/>
                <a:cs typeface="NikoshBAN" pitchFamily="2" charset="0"/>
              </a:rPr>
              <a:t>খনন</a:t>
            </a:r>
            <a:r>
              <a:rPr lang="en-US" sz="44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400" dirty="0" err="1">
                <a:latin typeface="NikoshBAN" pitchFamily="2" charset="0"/>
                <a:cs typeface="NikoshBAN" pitchFamily="2" charset="0"/>
              </a:rPr>
              <a:t>পদ্ধতি</a:t>
            </a:r>
            <a:r>
              <a:rPr lang="en-US" sz="4400" dirty="0">
                <a:latin typeface="NikoshBAN" pitchFamily="2" charset="0"/>
                <a:cs typeface="NikoshBAN" pitchFamily="2" charset="0"/>
              </a:rPr>
              <a:t> (Boring Method)</a:t>
            </a:r>
          </a:p>
        </p:txBody>
      </p:sp>
      <p:grpSp>
        <p:nvGrpSpPr>
          <p:cNvPr id="19" name="Group 18">
            <a:extLst>
              <a:ext uri="{FF2B5EF4-FFF2-40B4-BE49-F238E27FC236}">
                <a16:creationId xmlns:a16="http://schemas.microsoft.com/office/drawing/2014/main" id="{F6AD700E-C226-4737-8DEA-AED1FF0D9379}"/>
              </a:ext>
            </a:extLst>
          </p:cNvPr>
          <p:cNvGrpSpPr/>
          <p:nvPr/>
        </p:nvGrpSpPr>
        <p:grpSpPr>
          <a:xfrm>
            <a:off x="1143000" y="1295400"/>
            <a:ext cx="6934200" cy="5077294"/>
            <a:chOff x="3200400" y="1398352"/>
            <a:chExt cx="6934200" cy="5077294"/>
          </a:xfrm>
        </p:grpSpPr>
        <p:sp>
          <p:nvSpPr>
            <p:cNvPr id="4" name="Freeform: Shape 3">
              <a:extLst>
                <a:ext uri="{FF2B5EF4-FFF2-40B4-BE49-F238E27FC236}">
                  <a16:creationId xmlns:a16="http://schemas.microsoft.com/office/drawing/2014/main" id="{B22A1D70-00EF-46A9-9E41-725EEE43214A}"/>
                </a:ext>
              </a:extLst>
            </p:cNvPr>
            <p:cNvSpPr/>
            <p:nvPr/>
          </p:nvSpPr>
          <p:spPr>
            <a:xfrm rot="3682410">
              <a:off x="4766199" y="4983100"/>
              <a:ext cx="945377" cy="47310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21665"/>
                  </a:moveTo>
                  <a:lnTo>
                    <a:pt x="945377" y="21665"/>
                  </a:lnTo>
                </a:path>
              </a:pathLst>
            </a:custGeom>
            <a:noFill/>
          </p:spPr>
          <p:style>
            <a:lnRef idx="2">
              <a:schemeClr val="accent1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8" name="Freeform: Shape 7">
              <a:extLst>
                <a:ext uri="{FF2B5EF4-FFF2-40B4-BE49-F238E27FC236}">
                  <a16:creationId xmlns:a16="http://schemas.microsoft.com/office/drawing/2014/main" id="{33DFE501-04E3-470C-984D-A33CD07F0D3C}"/>
                </a:ext>
              </a:extLst>
            </p:cNvPr>
            <p:cNvSpPr/>
            <p:nvPr/>
          </p:nvSpPr>
          <p:spPr>
            <a:xfrm rot="1312269">
              <a:off x="5289801" y="4304099"/>
              <a:ext cx="738025" cy="43330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21665"/>
                  </a:moveTo>
                  <a:lnTo>
                    <a:pt x="675938" y="21665"/>
                  </a:lnTo>
                </a:path>
              </a:pathLst>
            </a:custGeom>
            <a:noFill/>
          </p:spPr>
          <p:style>
            <a:lnRef idx="2">
              <a:schemeClr val="accent1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9" name="Freeform: Shape 8">
              <a:extLst>
                <a:ext uri="{FF2B5EF4-FFF2-40B4-BE49-F238E27FC236}">
                  <a16:creationId xmlns:a16="http://schemas.microsoft.com/office/drawing/2014/main" id="{D05FB104-FD65-4BE7-9C9E-65C9D69F0C7F}"/>
                </a:ext>
              </a:extLst>
            </p:cNvPr>
            <p:cNvSpPr/>
            <p:nvPr/>
          </p:nvSpPr>
          <p:spPr>
            <a:xfrm rot="20287731">
              <a:off x="5289801" y="3526570"/>
              <a:ext cx="738025" cy="43330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21665"/>
                  </a:moveTo>
                  <a:lnTo>
                    <a:pt x="675938" y="21665"/>
                  </a:lnTo>
                </a:path>
              </a:pathLst>
            </a:custGeom>
            <a:noFill/>
          </p:spPr>
          <p:style>
            <a:lnRef idx="2">
              <a:schemeClr val="accent1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10" name="Freeform: Shape 9">
              <a:extLst>
                <a:ext uri="{FF2B5EF4-FFF2-40B4-BE49-F238E27FC236}">
                  <a16:creationId xmlns:a16="http://schemas.microsoft.com/office/drawing/2014/main" id="{6770047E-7AAD-4E3F-8317-007AF71E0FB0}"/>
                </a:ext>
              </a:extLst>
            </p:cNvPr>
            <p:cNvSpPr/>
            <p:nvPr/>
          </p:nvSpPr>
          <p:spPr>
            <a:xfrm rot="17917590">
              <a:off x="4766199" y="2843589"/>
              <a:ext cx="945377" cy="47310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21665"/>
                  </a:moveTo>
                  <a:lnTo>
                    <a:pt x="945377" y="21665"/>
                  </a:lnTo>
                </a:path>
              </a:pathLst>
            </a:custGeom>
            <a:noFill/>
          </p:spPr>
          <p:style>
            <a:lnRef idx="2">
              <a:schemeClr val="accent1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11" name="Oval 10">
              <a:extLst>
                <a:ext uri="{FF2B5EF4-FFF2-40B4-BE49-F238E27FC236}">
                  <a16:creationId xmlns:a16="http://schemas.microsoft.com/office/drawing/2014/main" id="{6B90FE97-4E7F-41B5-8318-0BA3BD7B8738}"/>
                </a:ext>
              </a:extLst>
            </p:cNvPr>
            <p:cNvSpPr/>
            <p:nvPr/>
          </p:nvSpPr>
          <p:spPr>
            <a:xfrm>
              <a:off x="3200400" y="2971800"/>
              <a:ext cx="2042849" cy="1870992"/>
            </a:xfrm>
            <a:prstGeom prst="ellipse">
              <a:avLst/>
            </a:prstGeom>
            <a:ln/>
          </p:spPr>
          <p:style>
            <a:lnRef idx="0">
              <a:schemeClr val="accent2"/>
            </a:lnRef>
            <a:fillRef idx="3">
              <a:schemeClr val="accent2"/>
            </a:fillRef>
            <a:effectRef idx="3">
              <a:schemeClr val="accent2"/>
            </a:effectRef>
            <a:fontRef idx="minor">
              <a:schemeClr val="lt1"/>
            </a:fontRef>
          </p:style>
        </p:sp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05D67EE1-5031-40C2-AF50-6A1D4018B218}"/>
                </a:ext>
              </a:extLst>
            </p:cNvPr>
            <p:cNvSpPr/>
            <p:nvPr/>
          </p:nvSpPr>
          <p:spPr>
            <a:xfrm>
              <a:off x="5166916" y="1398352"/>
              <a:ext cx="1225709" cy="1122595"/>
            </a:xfrm>
            <a:custGeom>
              <a:avLst/>
              <a:gdLst>
                <a:gd name="connsiteX0" fmla="*/ 0 w 1122595"/>
                <a:gd name="connsiteY0" fmla="*/ 561298 h 1122595"/>
                <a:gd name="connsiteX1" fmla="*/ 561298 w 1122595"/>
                <a:gd name="connsiteY1" fmla="*/ 0 h 1122595"/>
                <a:gd name="connsiteX2" fmla="*/ 1122596 w 1122595"/>
                <a:gd name="connsiteY2" fmla="*/ 561298 h 1122595"/>
                <a:gd name="connsiteX3" fmla="*/ 561298 w 1122595"/>
                <a:gd name="connsiteY3" fmla="*/ 1122596 h 1122595"/>
                <a:gd name="connsiteX4" fmla="*/ 0 w 1122595"/>
                <a:gd name="connsiteY4" fmla="*/ 561298 h 112259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122595" h="1122595">
                  <a:moveTo>
                    <a:pt x="0" y="561298"/>
                  </a:moveTo>
                  <a:cubicBezTo>
                    <a:pt x="0" y="251302"/>
                    <a:pt x="251302" y="0"/>
                    <a:pt x="561298" y="0"/>
                  </a:cubicBezTo>
                  <a:cubicBezTo>
                    <a:pt x="871294" y="0"/>
                    <a:pt x="1122596" y="251302"/>
                    <a:pt x="1122596" y="561298"/>
                  </a:cubicBezTo>
                  <a:cubicBezTo>
                    <a:pt x="1122596" y="871294"/>
                    <a:pt x="871294" y="1122596"/>
                    <a:pt x="561298" y="1122596"/>
                  </a:cubicBezTo>
                  <a:cubicBezTo>
                    <a:pt x="251302" y="1122596"/>
                    <a:pt x="0" y="871294"/>
                    <a:pt x="0" y="561298"/>
                  </a:cubicBezTo>
                  <a:close/>
                </a:path>
              </a:pathLst>
            </a:custGeom>
            <a:solidFill>
              <a:srgbClr val="008000"/>
            </a:solidFill>
            <a:ln>
              <a:solidFill>
                <a:srgbClr val="FFFF00"/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 spcFirstLastPara="0" vert="horz" wrap="square" lIns="179640" tIns="179640" rIns="179640" bIns="179640" numCol="1" spcCol="1270" anchor="ctr" anchorCtr="0">
              <a:noAutofit/>
            </a:bodyPr>
            <a:lstStyle/>
            <a:p>
              <a:pPr marL="0" lvl="0" indent="0" algn="ctr" defTabSz="10668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US" sz="2400" kern="1200" dirty="0" err="1">
                  <a:latin typeface="NikoshBAN" pitchFamily="2" charset="0"/>
                  <a:cs typeface="NikoshBAN" pitchFamily="2" charset="0"/>
                </a:rPr>
                <a:t>হস্ত</a:t>
              </a:r>
              <a:r>
                <a:rPr lang="en-US" sz="2400" kern="1200" dirty="0">
                  <a:latin typeface="NikoshBAN" pitchFamily="2" charset="0"/>
                  <a:cs typeface="NikoshBAN" pitchFamily="2" charset="0"/>
                </a:rPr>
                <a:t> </a:t>
              </a:r>
              <a:r>
                <a:rPr lang="en-US" sz="2400" kern="1200" dirty="0" err="1">
                  <a:latin typeface="NikoshBAN" pitchFamily="2" charset="0"/>
                  <a:cs typeface="NikoshBAN" pitchFamily="2" charset="0"/>
                </a:rPr>
                <a:t>চালিত</a:t>
              </a:r>
              <a:endParaRPr lang="en-US" sz="2400" kern="1200" dirty="0">
                <a:latin typeface="NikoshBAN" pitchFamily="2" charset="0"/>
                <a:cs typeface="NikoshBAN" pitchFamily="2" charset="0"/>
              </a:endParaRPr>
            </a:p>
          </p:txBody>
        </p:sp>
        <p:sp>
          <p:nvSpPr>
            <p:cNvPr id="13" name="Freeform: Shape 12">
              <a:extLst>
                <a:ext uri="{FF2B5EF4-FFF2-40B4-BE49-F238E27FC236}">
                  <a16:creationId xmlns:a16="http://schemas.microsoft.com/office/drawing/2014/main" id="{4CF44558-966A-496E-82E5-A08D4246D36D}"/>
                </a:ext>
              </a:extLst>
            </p:cNvPr>
            <p:cNvSpPr/>
            <p:nvPr/>
          </p:nvSpPr>
          <p:spPr>
            <a:xfrm>
              <a:off x="6477000" y="1524000"/>
              <a:ext cx="2476404" cy="659048"/>
            </a:xfrm>
            <a:custGeom>
              <a:avLst/>
              <a:gdLst>
                <a:gd name="connsiteX0" fmla="*/ 0 w 1683893"/>
                <a:gd name="connsiteY0" fmla="*/ 0 h 1122595"/>
                <a:gd name="connsiteX1" fmla="*/ 1683893 w 1683893"/>
                <a:gd name="connsiteY1" fmla="*/ 0 h 1122595"/>
                <a:gd name="connsiteX2" fmla="*/ 1683893 w 1683893"/>
                <a:gd name="connsiteY2" fmla="*/ 1122595 h 1122595"/>
                <a:gd name="connsiteX3" fmla="*/ 0 w 1683893"/>
                <a:gd name="connsiteY3" fmla="*/ 1122595 h 1122595"/>
                <a:gd name="connsiteX4" fmla="*/ 0 w 1683893"/>
                <a:gd name="connsiteY4" fmla="*/ 0 h 112259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683893" h="1122595">
                  <a:moveTo>
                    <a:pt x="0" y="0"/>
                  </a:moveTo>
                  <a:lnTo>
                    <a:pt x="1683893" y="0"/>
                  </a:lnTo>
                  <a:lnTo>
                    <a:pt x="1683893" y="1122595"/>
                  </a:lnTo>
                  <a:lnTo>
                    <a:pt x="0" y="1122595"/>
                  </a:lnTo>
                  <a:lnTo>
                    <a:pt x="0" y="0"/>
                  </a:lnTo>
                  <a:close/>
                </a:path>
              </a:pathLst>
            </a:custGeom>
            <a:ln>
              <a:solidFill>
                <a:srgbClr val="FFFF00"/>
              </a:solidFill>
            </a:ln>
          </p:spPr>
          <p:style>
            <a:lnRef idx="0">
              <a:scrgbClr r="0" g="0" b="0"/>
            </a:lnRef>
            <a:fillRef idx="0">
              <a:schemeClr val="lt1">
                <a:alpha val="0"/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alpha val="0"/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0" tIns="0" rIns="0" bIns="0" numCol="1" spcCol="1270" anchor="ctr" anchorCtr="0">
              <a:noAutofit/>
            </a:bodyPr>
            <a:lstStyle/>
            <a:p>
              <a:pPr marL="228600" lvl="1" indent="-228600" algn="l" defTabSz="1022350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"/>
              </a:pPr>
              <a:r>
                <a:rPr lang="en-US" sz="2300" kern="1200" dirty="0">
                  <a:latin typeface="Arial" pitchFamily="34" charset="0"/>
                  <a:cs typeface="Arial" pitchFamily="34" charset="0"/>
                </a:rPr>
                <a:t>Manual Method</a:t>
              </a:r>
            </a:p>
          </p:txBody>
        </p:sp>
        <p:sp>
          <p:nvSpPr>
            <p:cNvPr id="14" name="Freeform: Shape 13">
              <a:extLst>
                <a:ext uri="{FF2B5EF4-FFF2-40B4-BE49-F238E27FC236}">
                  <a16:creationId xmlns:a16="http://schemas.microsoft.com/office/drawing/2014/main" id="{DAAB37C1-3C14-464A-86E3-09A7E030055F}"/>
                </a:ext>
              </a:extLst>
            </p:cNvPr>
            <p:cNvSpPr/>
            <p:nvPr/>
          </p:nvSpPr>
          <p:spPr>
            <a:xfrm>
              <a:off x="5957156" y="2651942"/>
              <a:ext cx="1225709" cy="1122595"/>
            </a:xfrm>
            <a:custGeom>
              <a:avLst/>
              <a:gdLst>
                <a:gd name="connsiteX0" fmla="*/ 0 w 1122595"/>
                <a:gd name="connsiteY0" fmla="*/ 561298 h 1122595"/>
                <a:gd name="connsiteX1" fmla="*/ 561298 w 1122595"/>
                <a:gd name="connsiteY1" fmla="*/ 0 h 1122595"/>
                <a:gd name="connsiteX2" fmla="*/ 1122596 w 1122595"/>
                <a:gd name="connsiteY2" fmla="*/ 561298 h 1122595"/>
                <a:gd name="connsiteX3" fmla="*/ 561298 w 1122595"/>
                <a:gd name="connsiteY3" fmla="*/ 1122596 h 1122595"/>
                <a:gd name="connsiteX4" fmla="*/ 0 w 1122595"/>
                <a:gd name="connsiteY4" fmla="*/ 561298 h 112259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122595" h="1122595">
                  <a:moveTo>
                    <a:pt x="0" y="561298"/>
                  </a:moveTo>
                  <a:cubicBezTo>
                    <a:pt x="0" y="251302"/>
                    <a:pt x="251302" y="0"/>
                    <a:pt x="561298" y="0"/>
                  </a:cubicBezTo>
                  <a:cubicBezTo>
                    <a:pt x="871294" y="0"/>
                    <a:pt x="1122596" y="251302"/>
                    <a:pt x="1122596" y="561298"/>
                  </a:cubicBezTo>
                  <a:cubicBezTo>
                    <a:pt x="1122596" y="871294"/>
                    <a:pt x="871294" y="1122596"/>
                    <a:pt x="561298" y="1122596"/>
                  </a:cubicBezTo>
                  <a:cubicBezTo>
                    <a:pt x="251302" y="1122596"/>
                    <a:pt x="0" y="871294"/>
                    <a:pt x="0" y="561298"/>
                  </a:cubicBezTo>
                  <a:close/>
                </a:path>
              </a:pathLst>
            </a:custGeom>
            <a:solidFill>
              <a:srgbClr val="008000"/>
            </a:solidFill>
            <a:ln>
              <a:solidFill>
                <a:srgbClr val="FFFF00"/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 spcFirstLastPara="0" vert="horz" wrap="square" lIns="179640" tIns="179640" rIns="179640" bIns="179640" numCol="1" spcCol="1270" anchor="ctr" anchorCtr="0">
              <a:noAutofit/>
            </a:bodyPr>
            <a:lstStyle/>
            <a:p>
              <a:pPr marL="0" lvl="0" indent="0" algn="ctr" defTabSz="10668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US" sz="2400" kern="1200" dirty="0" err="1">
                  <a:latin typeface="NikoshBAN" pitchFamily="2" charset="0"/>
                  <a:cs typeface="NikoshBAN" pitchFamily="2" charset="0"/>
                </a:rPr>
                <a:t>প্রক্ষেপন</a:t>
              </a:r>
              <a:r>
                <a:rPr lang="en-US" sz="2400" kern="1200" dirty="0">
                  <a:latin typeface="NikoshBAN" pitchFamily="2" charset="0"/>
                  <a:cs typeface="NikoshBAN" pitchFamily="2" charset="0"/>
                </a:rPr>
                <a:t> </a:t>
              </a:r>
            </a:p>
          </p:txBody>
        </p:sp>
        <p:sp>
          <p:nvSpPr>
            <p:cNvPr id="15" name="Freeform: Shape 14">
              <a:extLst>
                <a:ext uri="{FF2B5EF4-FFF2-40B4-BE49-F238E27FC236}">
                  <a16:creationId xmlns:a16="http://schemas.microsoft.com/office/drawing/2014/main" id="{6426D71F-5A08-45D1-BA1C-EC0433DBD398}"/>
                </a:ext>
              </a:extLst>
            </p:cNvPr>
            <p:cNvSpPr/>
            <p:nvPr/>
          </p:nvSpPr>
          <p:spPr>
            <a:xfrm>
              <a:off x="7315200" y="2514600"/>
              <a:ext cx="2295764" cy="1122595"/>
            </a:xfrm>
            <a:custGeom>
              <a:avLst/>
              <a:gdLst>
                <a:gd name="connsiteX0" fmla="*/ 0 w 1683893"/>
                <a:gd name="connsiteY0" fmla="*/ 0 h 1122595"/>
                <a:gd name="connsiteX1" fmla="*/ 1683893 w 1683893"/>
                <a:gd name="connsiteY1" fmla="*/ 0 h 1122595"/>
                <a:gd name="connsiteX2" fmla="*/ 1683893 w 1683893"/>
                <a:gd name="connsiteY2" fmla="*/ 1122595 h 1122595"/>
                <a:gd name="connsiteX3" fmla="*/ 0 w 1683893"/>
                <a:gd name="connsiteY3" fmla="*/ 1122595 h 1122595"/>
                <a:gd name="connsiteX4" fmla="*/ 0 w 1683893"/>
                <a:gd name="connsiteY4" fmla="*/ 0 h 112259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683893" h="1122595">
                  <a:moveTo>
                    <a:pt x="0" y="0"/>
                  </a:moveTo>
                  <a:lnTo>
                    <a:pt x="1683893" y="0"/>
                  </a:lnTo>
                  <a:lnTo>
                    <a:pt x="1683893" y="1122595"/>
                  </a:lnTo>
                  <a:lnTo>
                    <a:pt x="0" y="1122595"/>
                  </a:lnTo>
                  <a:lnTo>
                    <a:pt x="0" y="0"/>
                  </a:lnTo>
                  <a:close/>
                </a:path>
              </a:pathLst>
            </a:custGeom>
            <a:ln>
              <a:solidFill>
                <a:srgbClr val="FFFF00"/>
              </a:solidFill>
            </a:ln>
          </p:spPr>
          <p:style>
            <a:lnRef idx="0">
              <a:scrgbClr r="0" g="0" b="0"/>
            </a:lnRef>
            <a:fillRef idx="0">
              <a:schemeClr val="lt1">
                <a:alpha val="0"/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alpha val="0"/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0" tIns="0" rIns="0" bIns="0" numCol="1" spcCol="1270" anchor="ctr" anchorCtr="0">
              <a:noAutofit/>
            </a:bodyPr>
            <a:lstStyle/>
            <a:p>
              <a:pPr marL="228600" lvl="1" indent="-228600" algn="ctr" defTabSz="1022350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"/>
              </a:pPr>
              <a:r>
                <a:rPr lang="en-US" sz="2300" kern="1200" dirty="0">
                  <a:latin typeface="Arial" pitchFamily="34" charset="0"/>
                  <a:cs typeface="Arial" pitchFamily="34" charset="0"/>
                </a:rPr>
                <a:t>Percussion Boring Method</a:t>
              </a:r>
            </a:p>
          </p:txBody>
        </p:sp>
        <p:sp>
          <p:nvSpPr>
            <p:cNvPr id="16" name="Freeform: Shape 15">
              <a:extLst>
                <a:ext uri="{FF2B5EF4-FFF2-40B4-BE49-F238E27FC236}">
                  <a16:creationId xmlns:a16="http://schemas.microsoft.com/office/drawing/2014/main" id="{CF0F9E10-F091-4CE5-A94F-E61A0A9A6BEB}"/>
                </a:ext>
              </a:extLst>
            </p:cNvPr>
            <p:cNvSpPr/>
            <p:nvPr/>
          </p:nvSpPr>
          <p:spPr>
            <a:xfrm>
              <a:off x="5957156" y="4099462"/>
              <a:ext cx="1225709" cy="1122595"/>
            </a:xfrm>
            <a:custGeom>
              <a:avLst/>
              <a:gdLst>
                <a:gd name="connsiteX0" fmla="*/ 0 w 1122595"/>
                <a:gd name="connsiteY0" fmla="*/ 561298 h 1122595"/>
                <a:gd name="connsiteX1" fmla="*/ 561298 w 1122595"/>
                <a:gd name="connsiteY1" fmla="*/ 0 h 1122595"/>
                <a:gd name="connsiteX2" fmla="*/ 1122596 w 1122595"/>
                <a:gd name="connsiteY2" fmla="*/ 561298 h 1122595"/>
                <a:gd name="connsiteX3" fmla="*/ 561298 w 1122595"/>
                <a:gd name="connsiteY3" fmla="*/ 1122596 h 1122595"/>
                <a:gd name="connsiteX4" fmla="*/ 0 w 1122595"/>
                <a:gd name="connsiteY4" fmla="*/ 561298 h 112259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122595" h="1122595">
                  <a:moveTo>
                    <a:pt x="0" y="561298"/>
                  </a:moveTo>
                  <a:cubicBezTo>
                    <a:pt x="0" y="251302"/>
                    <a:pt x="251302" y="0"/>
                    <a:pt x="561298" y="0"/>
                  </a:cubicBezTo>
                  <a:cubicBezTo>
                    <a:pt x="871294" y="0"/>
                    <a:pt x="1122596" y="251302"/>
                    <a:pt x="1122596" y="561298"/>
                  </a:cubicBezTo>
                  <a:cubicBezTo>
                    <a:pt x="1122596" y="871294"/>
                    <a:pt x="871294" y="1122596"/>
                    <a:pt x="561298" y="1122596"/>
                  </a:cubicBezTo>
                  <a:cubicBezTo>
                    <a:pt x="251302" y="1122596"/>
                    <a:pt x="0" y="871294"/>
                    <a:pt x="0" y="561298"/>
                  </a:cubicBezTo>
                  <a:close/>
                </a:path>
              </a:pathLst>
            </a:custGeom>
            <a:solidFill>
              <a:srgbClr val="008000"/>
            </a:solidFill>
            <a:ln>
              <a:solidFill>
                <a:srgbClr val="FFFF00"/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 spcFirstLastPara="0" vert="horz" wrap="square" lIns="179640" tIns="179640" rIns="179640" bIns="179640" numCol="1" spcCol="1270" anchor="ctr" anchorCtr="0">
              <a:noAutofit/>
            </a:bodyPr>
            <a:lstStyle/>
            <a:p>
              <a:pPr marL="0" lvl="0" indent="0" algn="ctr" defTabSz="10668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US" sz="2400" kern="1200" dirty="0" err="1">
                  <a:latin typeface="NikoshBAN" pitchFamily="2" charset="0"/>
                  <a:cs typeface="NikoshBAN" pitchFamily="2" charset="0"/>
                </a:rPr>
                <a:t>পানির</a:t>
              </a:r>
              <a:r>
                <a:rPr lang="en-US" sz="2400" kern="1200" dirty="0">
                  <a:latin typeface="NikoshBAN" pitchFamily="2" charset="0"/>
                  <a:cs typeface="NikoshBAN" pitchFamily="2" charset="0"/>
                </a:rPr>
                <a:t> </a:t>
              </a:r>
              <a:r>
                <a:rPr lang="en-US" sz="2400" kern="1200" dirty="0" err="1">
                  <a:latin typeface="NikoshBAN" pitchFamily="2" charset="0"/>
                  <a:cs typeface="NikoshBAN" pitchFamily="2" charset="0"/>
                </a:rPr>
                <a:t>বিচ্ছুরণ</a:t>
              </a:r>
              <a:endParaRPr lang="en-US" sz="2400" kern="1200" dirty="0">
                <a:latin typeface="NikoshBAN" pitchFamily="2" charset="0"/>
                <a:cs typeface="NikoshBAN" pitchFamily="2" charset="0"/>
              </a:endParaRPr>
            </a:p>
          </p:txBody>
        </p:sp>
        <p:sp>
          <p:nvSpPr>
            <p:cNvPr id="17" name="Freeform: Shape 16">
              <a:extLst>
                <a:ext uri="{FF2B5EF4-FFF2-40B4-BE49-F238E27FC236}">
                  <a16:creationId xmlns:a16="http://schemas.microsoft.com/office/drawing/2014/main" id="{8F4567BB-7E24-4700-80AB-6EEA21B5711B}"/>
                </a:ext>
              </a:extLst>
            </p:cNvPr>
            <p:cNvSpPr/>
            <p:nvPr/>
          </p:nvSpPr>
          <p:spPr>
            <a:xfrm>
              <a:off x="7315200" y="4267200"/>
              <a:ext cx="2752964" cy="624938"/>
            </a:xfrm>
            <a:custGeom>
              <a:avLst/>
              <a:gdLst>
                <a:gd name="connsiteX0" fmla="*/ 0 w 1683893"/>
                <a:gd name="connsiteY0" fmla="*/ 0 h 1122595"/>
                <a:gd name="connsiteX1" fmla="*/ 1683893 w 1683893"/>
                <a:gd name="connsiteY1" fmla="*/ 0 h 1122595"/>
                <a:gd name="connsiteX2" fmla="*/ 1683893 w 1683893"/>
                <a:gd name="connsiteY2" fmla="*/ 1122595 h 1122595"/>
                <a:gd name="connsiteX3" fmla="*/ 0 w 1683893"/>
                <a:gd name="connsiteY3" fmla="*/ 1122595 h 1122595"/>
                <a:gd name="connsiteX4" fmla="*/ 0 w 1683893"/>
                <a:gd name="connsiteY4" fmla="*/ 0 h 112259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683893" h="1122595">
                  <a:moveTo>
                    <a:pt x="0" y="0"/>
                  </a:moveTo>
                  <a:lnTo>
                    <a:pt x="1683893" y="0"/>
                  </a:lnTo>
                  <a:lnTo>
                    <a:pt x="1683893" y="1122595"/>
                  </a:lnTo>
                  <a:lnTo>
                    <a:pt x="0" y="1122595"/>
                  </a:lnTo>
                  <a:lnTo>
                    <a:pt x="0" y="0"/>
                  </a:lnTo>
                  <a:close/>
                </a:path>
              </a:pathLst>
            </a:custGeom>
            <a:ln>
              <a:solidFill>
                <a:srgbClr val="FFFF00"/>
              </a:solidFill>
            </a:ln>
          </p:spPr>
          <p:style>
            <a:lnRef idx="0">
              <a:scrgbClr r="0" g="0" b="0"/>
            </a:lnRef>
            <a:fillRef idx="0">
              <a:schemeClr val="lt1">
                <a:alpha val="0"/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alpha val="0"/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0" tIns="0" rIns="0" bIns="0" numCol="1" spcCol="1270" anchor="ctr" anchorCtr="0">
              <a:noAutofit/>
            </a:bodyPr>
            <a:lstStyle/>
            <a:p>
              <a:pPr marL="228600" lvl="1" indent="-228600" algn="l" defTabSz="1022350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"/>
              </a:pPr>
              <a:r>
                <a:rPr lang="en-US" sz="2300" kern="1200" dirty="0">
                  <a:latin typeface="Arial" pitchFamily="34" charset="0"/>
                  <a:cs typeface="Arial" pitchFamily="34" charset="0"/>
                </a:rPr>
                <a:t>Water Jet Method</a:t>
              </a:r>
            </a:p>
          </p:txBody>
        </p:sp>
        <p:sp>
          <p:nvSpPr>
            <p:cNvPr id="18" name="Freeform: Shape 17">
              <a:extLst>
                <a:ext uri="{FF2B5EF4-FFF2-40B4-BE49-F238E27FC236}">
                  <a16:creationId xmlns:a16="http://schemas.microsoft.com/office/drawing/2014/main" id="{755EF57C-8E7A-461D-9219-57B441074A76}"/>
                </a:ext>
              </a:extLst>
            </p:cNvPr>
            <p:cNvSpPr/>
            <p:nvPr/>
          </p:nvSpPr>
          <p:spPr>
            <a:xfrm>
              <a:off x="5166916" y="5353051"/>
              <a:ext cx="1225709" cy="1122595"/>
            </a:xfrm>
            <a:custGeom>
              <a:avLst/>
              <a:gdLst>
                <a:gd name="connsiteX0" fmla="*/ 0 w 1122595"/>
                <a:gd name="connsiteY0" fmla="*/ 561298 h 1122595"/>
                <a:gd name="connsiteX1" fmla="*/ 561298 w 1122595"/>
                <a:gd name="connsiteY1" fmla="*/ 0 h 1122595"/>
                <a:gd name="connsiteX2" fmla="*/ 1122596 w 1122595"/>
                <a:gd name="connsiteY2" fmla="*/ 561298 h 1122595"/>
                <a:gd name="connsiteX3" fmla="*/ 561298 w 1122595"/>
                <a:gd name="connsiteY3" fmla="*/ 1122596 h 1122595"/>
                <a:gd name="connsiteX4" fmla="*/ 0 w 1122595"/>
                <a:gd name="connsiteY4" fmla="*/ 561298 h 112259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122595" h="1122595">
                  <a:moveTo>
                    <a:pt x="0" y="561298"/>
                  </a:moveTo>
                  <a:cubicBezTo>
                    <a:pt x="0" y="251302"/>
                    <a:pt x="251302" y="0"/>
                    <a:pt x="561298" y="0"/>
                  </a:cubicBezTo>
                  <a:cubicBezTo>
                    <a:pt x="871294" y="0"/>
                    <a:pt x="1122596" y="251302"/>
                    <a:pt x="1122596" y="561298"/>
                  </a:cubicBezTo>
                  <a:cubicBezTo>
                    <a:pt x="1122596" y="871294"/>
                    <a:pt x="871294" y="1122596"/>
                    <a:pt x="561298" y="1122596"/>
                  </a:cubicBezTo>
                  <a:cubicBezTo>
                    <a:pt x="251302" y="1122596"/>
                    <a:pt x="0" y="871294"/>
                    <a:pt x="0" y="561298"/>
                  </a:cubicBezTo>
                  <a:close/>
                </a:path>
              </a:pathLst>
            </a:custGeom>
            <a:solidFill>
              <a:srgbClr val="008000"/>
            </a:solidFill>
            <a:ln w="28575">
              <a:solidFill>
                <a:srgbClr val="FFFF00"/>
              </a:solidFill>
            </a:ln>
          </p:spPr>
          <p:style>
            <a:lnRef idx="2">
              <a:scrgbClr r="0" g="0" b="0"/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 spcFirstLastPara="0" vert="horz" wrap="square" lIns="179640" tIns="179640" rIns="179640" bIns="179640" numCol="1" spcCol="1270" anchor="ctr" anchorCtr="0">
              <a:noAutofit/>
            </a:bodyPr>
            <a:lstStyle/>
            <a:p>
              <a:pPr marL="0" lvl="0" indent="0" algn="ctr" defTabSz="10668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  <a:buNone/>
              </a:pPr>
              <a:r>
                <a:rPr lang="en-US" sz="2400" kern="1200" dirty="0" err="1">
                  <a:latin typeface="NikoshBAN" pitchFamily="2" charset="0"/>
                  <a:cs typeface="NikoshBAN" pitchFamily="2" charset="0"/>
                </a:rPr>
                <a:t>ঘুর্ণি</a:t>
              </a:r>
              <a:r>
                <a:rPr lang="en-US" sz="2400" kern="1200" dirty="0">
                  <a:latin typeface="NikoshBAN" pitchFamily="2" charset="0"/>
                  <a:cs typeface="NikoshBAN" pitchFamily="2" charset="0"/>
                </a:rPr>
                <a:t> </a:t>
              </a:r>
              <a:r>
                <a:rPr lang="en-US" sz="2400" kern="1200" dirty="0" err="1">
                  <a:latin typeface="NikoshBAN" pitchFamily="2" charset="0"/>
                  <a:cs typeface="NikoshBAN" pitchFamily="2" charset="0"/>
                </a:rPr>
                <a:t>খনন</a:t>
              </a:r>
              <a:r>
                <a:rPr lang="en-US" sz="2400" kern="1200" dirty="0">
                  <a:latin typeface="NikoshBAN" pitchFamily="2" charset="0"/>
                  <a:cs typeface="NikoshBAN" pitchFamily="2" charset="0"/>
                </a:rPr>
                <a:t> </a:t>
              </a:r>
            </a:p>
          </p:txBody>
        </p:sp>
        <p:sp>
          <p:nvSpPr>
            <p:cNvPr id="6" name="Action Button: Custom 5">
              <a:hlinkClick r:id="" action="ppaction://noaction" highlightClick="1"/>
            </p:cNvPr>
            <p:cNvSpPr/>
            <p:nvPr/>
          </p:nvSpPr>
          <p:spPr>
            <a:xfrm>
              <a:off x="6553200" y="5562600"/>
              <a:ext cx="3581400" cy="609600"/>
            </a:xfrm>
            <a:prstGeom prst="actionButtonBlank">
              <a:avLst/>
            </a:prstGeom>
            <a:noFill/>
            <a:ln>
              <a:solidFill>
                <a:srgbClr val="FFFF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600" dirty="0">
                  <a:solidFill>
                    <a:schemeClr val="tx1"/>
                  </a:solidFill>
                  <a:latin typeface="Arial" pitchFamily="34" charset="0"/>
                  <a:cs typeface="Arial" pitchFamily="34" charset="0"/>
                </a:rPr>
                <a:t>Rotary Drilling Method</a:t>
              </a:r>
            </a:p>
          </p:txBody>
        </p:sp>
        <p:sp>
          <p:nvSpPr>
            <p:cNvPr id="7" name="TextBox 6"/>
            <p:cNvSpPr txBox="1"/>
            <p:nvPr/>
          </p:nvSpPr>
          <p:spPr>
            <a:xfrm>
              <a:off x="3276600" y="3429000"/>
              <a:ext cx="1676400" cy="95410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800" dirty="0">
                  <a:solidFill>
                    <a:schemeClr val="bg1"/>
                  </a:solidFill>
                  <a:latin typeface="Arial Black" panose="020B0A04020102020204" pitchFamily="34" charset="0"/>
                </a:rPr>
                <a:t>Boring Method</a:t>
              </a:r>
            </a:p>
          </p:txBody>
        </p:sp>
      </p:grpSp>
      <p:pic>
        <p:nvPicPr>
          <p:cNvPr id="21" name="Picture 20">
            <a:extLst>
              <a:ext uri="{FF2B5EF4-FFF2-40B4-BE49-F238E27FC236}">
                <a16:creationId xmlns:a16="http://schemas.microsoft.com/office/drawing/2014/main" id="{9DF6278C-63F8-4B02-8628-A4F563E6A951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29" b="10489"/>
          <a:stretch/>
        </p:blipFill>
        <p:spPr>
          <a:xfrm>
            <a:off x="9753600" y="304800"/>
            <a:ext cx="2438400" cy="263240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23" name="Picture 22">
            <a:extLst>
              <a:ext uri="{FF2B5EF4-FFF2-40B4-BE49-F238E27FC236}">
                <a16:creationId xmlns:a16="http://schemas.microsoft.com/office/drawing/2014/main" id="{D94C295B-C15B-4D88-9433-1946792BBA65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472" r="29248" b="9638"/>
          <a:stretch/>
        </p:blipFill>
        <p:spPr>
          <a:xfrm>
            <a:off x="7620000" y="1752600"/>
            <a:ext cx="2209800" cy="2247863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25" name="Picture 24">
            <a:extLst>
              <a:ext uri="{FF2B5EF4-FFF2-40B4-BE49-F238E27FC236}">
                <a16:creationId xmlns:a16="http://schemas.microsoft.com/office/drawing/2014/main" id="{D50F467A-8999-4962-B065-D9772DC305F8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4889"/>
          <a:stretch/>
        </p:blipFill>
        <p:spPr>
          <a:xfrm>
            <a:off x="9753600" y="2749555"/>
            <a:ext cx="2410876" cy="236061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27" name="Picture 26">
            <a:extLst>
              <a:ext uri="{FF2B5EF4-FFF2-40B4-BE49-F238E27FC236}">
                <a16:creationId xmlns:a16="http://schemas.microsoft.com/office/drawing/2014/main" id="{9E4885A6-2D3D-4EA2-9BF9-74833BF41B65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0038"/>
          <a:stretch/>
        </p:blipFill>
        <p:spPr>
          <a:xfrm>
            <a:off x="8153400" y="4296235"/>
            <a:ext cx="2654968" cy="2547697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ransition spd="slow">
    <p:cover dir="lu"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Tube Well Drilling in Bangladesh">
            <a:hlinkClick r:id="" action="ppaction://media"/>
            <a:extLst>
              <a:ext uri="{FF2B5EF4-FFF2-40B4-BE49-F238E27FC236}">
                <a16:creationId xmlns:a16="http://schemas.microsoft.com/office/drawing/2014/main" id="{16DBACC9-2482-4E3C-B53B-80D7985C947E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2895600" y="1676400"/>
            <a:ext cx="6400800" cy="4800600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29097015-CF2A-4939-AACB-CEC78ADA2DEF}"/>
              </a:ext>
            </a:extLst>
          </p:cNvPr>
          <p:cNvSpPr/>
          <p:nvPr/>
        </p:nvSpPr>
        <p:spPr>
          <a:xfrm>
            <a:off x="4381500" y="381000"/>
            <a:ext cx="3429000" cy="9906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Arial" panose="020B0604020202020204" pitchFamily="34" charset="0"/>
                <a:cs typeface="Arial" panose="020B0604020202020204" pitchFamily="34" charset="0"/>
              </a:rPr>
              <a:t>Manual Method </a:t>
            </a:r>
          </a:p>
          <a:p>
            <a:pPr algn="ctr"/>
            <a:r>
              <a:rPr lang="en-US" sz="2400" dirty="0" err="1">
                <a:latin typeface="Arial" panose="020B0604020202020204" pitchFamily="34" charset="0"/>
                <a:cs typeface="Arial" panose="020B0604020202020204" pitchFamily="34" charset="0"/>
              </a:rPr>
              <a:t>হস্ত</a:t>
            </a:r>
            <a:r>
              <a:rPr lang="en-US" sz="24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400" dirty="0" err="1">
                <a:latin typeface="Arial" panose="020B0604020202020204" pitchFamily="34" charset="0"/>
                <a:cs typeface="Arial" panose="020B0604020202020204" pitchFamily="34" charset="0"/>
              </a:rPr>
              <a:t>চালিত</a:t>
            </a:r>
            <a:r>
              <a:rPr lang="en-US" sz="24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400" dirty="0" err="1">
                <a:latin typeface="Arial" panose="020B0604020202020204" pitchFamily="34" charset="0"/>
                <a:cs typeface="Arial" panose="020B0604020202020204" pitchFamily="34" charset="0"/>
              </a:rPr>
              <a:t>পদ্ধতি</a:t>
            </a:r>
            <a:endParaRPr lang="en-US" sz="24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2557906"/>
      </p:ext>
    </p:extLst>
  </p:cSld>
  <p:clrMapOvr>
    <a:masterClrMapping/>
  </p:clrMapOvr>
  <p:transition spd="slow">
    <p:cover dir="l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051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581400" y="304800"/>
            <a:ext cx="5029200" cy="1477328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5400" b="1" dirty="0" err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NikoshBAN" pitchFamily="2" charset="0"/>
                <a:cs typeface="NikoshBAN" pitchFamily="2" charset="0"/>
              </a:rPr>
              <a:t>পাম্প</a:t>
            </a:r>
            <a:r>
              <a:rPr lang="en-US" sz="54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5400" b="1" dirty="0" err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NikoshBAN" pitchFamily="2" charset="0"/>
                <a:cs typeface="NikoshBAN" pitchFamily="2" charset="0"/>
              </a:rPr>
              <a:t>ফাউন্ডেশন</a:t>
            </a:r>
            <a:r>
              <a:rPr lang="en-US" sz="54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</a:p>
          <a:p>
            <a:pPr algn="ctr"/>
            <a:r>
              <a:rPr lang="en-US" sz="36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(Pump Foundation)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2286000" y="2209800"/>
            <a:ext cx="5791200" cy="32778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914400" indent="-914400">
              <a:lnSpc>
                <a:spcPct val="200000"/>
              </a:lnSpc>
              <a:buAutoNum type="arabicPeriod"/>
            </a:pPr>
            <a:r>
              <a:rPr lang="en-US" sz="3600" dirty="0" err="1">
                <a:latin typeface="NikoshBAN" pitchFamily="2" charset="0"/>
                <a:cs typeface="NikoshBAN" pitchFamily="2" charset="0"/>
              </a:rPr>
              <a:t>কাঠ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বা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বাশেঁর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ভিত</a:t>
            </a:r>
            <a:endParaRPr lang="en-US" sz="3600" dirty="0">
              <a:latin typeface="NikoshBAN" pitchFamily="2" charset="0"/>
              <a:cs typeface="NikoshBAN" pitchFamily="2" charset="0"/>
            </a:endParaRPr>
          </a:p>
          <a:p>
            <a:pPr marL="914400" indent="-914400">
              <a:lnSpc>
                <a:spcPct val="200000"/>
              </a:lnSpc>
              <a:buAutoNum type="arabicPeriod"/>
            </a:pPr>
            <a:r>
              <a:rPr lang="en-US" sz="3600" dirty="0" err="1">
                <a:latin typeface="NikoshBAN" pitchFamily="2" charset="0"/>
                <a:cs typeface="NikoshBAN" pitchFamily="2" charset="0"/>
              </a:rPr>
              <a:t>ইট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বা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খোয়ার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ভিত</a:t>
            </a:r>
            <a:endParaRPr lang="en-US" sz="3600" dirty="0">
              <a:latin typeface="NikoshBAN" pitchFamily="2" charset="0"/>
              <a:cs typeface="NikoshBAN" pitchFamily="2" charset="0"/>
            </a:endParaRPr>
          </a:p>
          <a:p>
            <a:pPr marL="914400" indent="-914400">
              <a:lnSpc>
                <a:spcPct val="200000"/>
              </a:lnSpc>
              <a:buAutoNum type="arabicPeriod"/>
            </a:pPr>
            <a:r>
              <a:rPr lang="en-US" sz="3600" dirty="0" err="1">
                <a:latin typeface="NikoshBAN" pitchFamily="2" charset="0"/>
                <a:cs typeface="NikoshBAN" pitchFamily="2" charset="0"/>
              </a:rPr>
              <a:t>সিসি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ঢালাইকৃত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পাকা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ভিত</a:t>
            </a:r>
            <a:endParaRPr lang="en-US" sz="3600" dirty="0">
              <a:latin typeface="NikoshBAN" pitchFamily="2" charset="0"/>
              <a:cs typeface="NikoshBAN" pitchFamily="2" charset="0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72B9CE38-7F03-4D0A-8A4F-FC651D2FFFF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aturation sat="4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24600" y="2278856"/>
            <a:ext cx="3759173" cy="2300288"/>
          </a:xfrm>
          <a:prstGeom prst="rect">
            <a:avLst/>
          </a:prstGeom>
        </p:spPr>
      </p:pic>
    </p:spTree>
  </p:cSld>
  <p:clrMapOvr>
    <a:masterClrMapping/>
  </p:clrMapOvr>
  <p:transition spd="slow">
    <p:cover dir="l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bg2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2" dur="2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bg2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7" dur="2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bg2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705100" y="152400"/>
            <a:ext cx="6781800" cy="1877437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 rtlCol="0" anchor="ctr">
            <a:spAutoFit/>
          </a:bodyPr>
          <a:lstStyle/>
          <a:p>
            <a:pPr algn="ctr"/>
            <a:r>
              <a:rPr lang="en-US" sz="7200" dirty="0" err="1">
                <a:latin typeface="NikoshBAN" pitchFamily="2" charset="0"/>
                <a:cs typeface="NikoshBAN" pitchFamily="2" charset="0"/>
              </a:rPr>
              <a:t>পাম্প</a:t>
            </a:r>
            <a:r>
              <a:rPr lang="en-US" sz="72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7200" dirty="0" err="1">
                <a:latin typeface="NikoshBAN" pitchFamily="2" charset="0"/>
                <a:cs typeface="NikoshBAN" pitchFamily="2" charset="0"/>
              </a:rPr>
              <a:t>এ্যালাইনমেন্ট</a:t>
            </a:r>
            <a:r>
              <a:rPr lang="en-US" sz="7200" dirty="0">
                <a:latin typeface="NikoshBAN" pitchFamily="2" charset="0"/>
                <a:cs typeface="NikoshBAN" pitchFamily="2" charset="0"/>
              </a:rPr>
              <a:t> </a:t>
            </a:r>
          </a:p>
          <a:p>
            <a:pPr algn="ctr"/>
            <a:r>
              <a:rPr lang="en-US" sz="4400" dirty="0">
                <a:latin typeface="NikoshBAN" pitchFamily="2" charset="0"/>
                <a:cs typeface="NikoshBAN" pitchFamily="2" charset="0"/>
              </a:rPr>
              <a:t>( Pump Alignment)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2247900" y="4800600"/>
            <a:ext cx="7696200" cy="1200329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pPr algn="ctr"/>
            <a:r>
              <a:rPr lang="en-US" sz="3600" dirty="0" err="1">
                <a:latin typeface="NikoshBAN" pitchFamily="2" charset="0"/>
                <a:cs typeface="NikoshBAN" pitchFamily="2" charset="0"/>
              </a:rPr>
              <a:t>প্রাইম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মুভারের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অক্ষের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সাথে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একই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অক্ষে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পাম্প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বসানোকেই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পাম্পের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এ্যালাইনমেন্ট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বলা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atin typeface="NikoshBAN" pitchFamily="2" charset="0"/>
                <a:cs typeface="NikoshBAN" pitchFamily="2" charset="0"/>
              </a:rPr>
              <a:t>হয়</a:t>
            </a:r>
            <a:r>
              <a:rPr lang="en-US" sz="3600" dirty="0">
                <a:latin typeface="NikoshBAN" pitchFamily="2" charset="0"/>
                <a:cs typeface="NikoshBAN" pitchFamily="2" charset="0"/>
              </a:rPr>
              <a:t>।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EA7EB3F0-D817-4218-9A11-E1EA56C9309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14750" y="2133600"/>
            <a:ext cx="4762500" cy="2743200"/>
          </a:xfrm>
          <a:prstGeom prst="rect">
            <a:avLst/>
          </a:prstGeom>
        </p:spPr>
      </p:pic>
    </p:spTree>
  </p:cSld>
  <p:clrMapOvr>
    <a:masterClrMapping/>
  </p:clrMapOvr>
  <p:transition spd="slow">
    <p:cover dir="lu"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247900" y="304800"/>
            <a:ext cx="7696200" cy="923330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r>
              <a:rPr lang="en-US" sz="5400" dirty="0" err="1">
                <a:latin typeface="NikoshBAN" pitchFamily="2" charset="0"/>
                <a:cs typeface="NikoshBAN" pitchFamily="2" charset="0"/>
              </a:rPr>
              <a:t>এ্যালাইনমেন্ট</a:t>
            </a:r>
            <a:r>
              <a:rPr lang="en-US" sz="54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5400" dirty="0" err="1">
                <a:latin typeface="NikoshBAN" pitchFamily="2" charset="0"/>
                <a:cs typeface="NikoshBAN" pitchFamily="2" charset="0"/>
              </a:rPr>
              <a:t>ঠিক</a:t>
            </a:r>
            <a:r>
              <a:rPr lang="en-US" sz="54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5400" dirty="0" err="1">
                <a:latin typeface="NikoshBAN" pitchFamily="2" charset="0"/>
                <a:cs typeface="NikoshBAN" pitchFamily="2" charset="0"/>
              </a:rPr>
              <a:t>না</a:t>
            </a:r>
            <a:r>
              <a:rPr lang="en-US" sz="54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5400" dirty="0" err="1">
                <a:latin typeface="NikoshBAN" pitchFamily="2" charset="0"/>
                <a:cs typeface="NikoshBAN" pitchFamily="2" charset="0"/>
              </a:rPr>
              <a:t>হলে</a:t>
            </a:r>
            <a:r>
              <a:rPr lang="en-US" sz="54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5400" dirty="0" err="1">
                <a:latin typeface="NikoshBAN" pitchFamily="2" charset="0"/>
                <a:cs typeface="NikoshBAN" pitchFamily="2" charset="0"/>
              </a:rPr>
              <a:t>অসুবিধাঃ</a:t>
            </a:r>
            <a:endParaRPr lang="en-US" sz="5400" dirty="0"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533400" y="1752600"/>
            <a:ext cx="7620000" cy="378565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742950" indent="-742950">
              <a:buAutoNum type="arabicPeriod"/>
            </a:pPr>
            <a:r>
              <a:rPr lang="en-US" sz="4000" dirty="0" err="1">
                <a:latin typeface="NikoshBAN" pitchFamily="2" charset="0"/>
                <a:cs typeface="NikoshBAN" pitchFamily="2" charset="0"/>
              </a:rPr>
              <a:t>পাম্প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পূর্ণ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গতিতে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ঘূরবে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না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।</a:t>
            </a:r>
          </a:p>
          <a:p>
            <a:pPr marL="742950" indent="-742950">
              <a:buAutoNum type="arabicPeriod"/>
            </a:pPr>
            <a:r>
              <a:rPr lang="en-US" sz="4000" dirty="0" err="1">
                <a:latin typeface="NikoshBAN" pitchFamily="2" charset="0"/>
                <a:cs typeface="NikoshBAN" pitchFamily="2" charset="0"/>
              </a:rPr>
              <a:t>প্রাইম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মুভারের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অতিরিক্ত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শক্তি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ব্যয়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হবে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।</a:t>
            </a:r>
          </a:p>
          <a:p>
            <a:pPr marL="742950" indent="-742950">
              <a:buAutoNum type="arabicPeriod"/>
            </a:pPr>
            <a:r>
              <a:rPr lang="en-US" sz="4000" dirty="0" err="1">
                <a:latin typeface="NikoshBAN" pitchFamily="2" charset="0"/>
                <a:cs typeface="NikoshBAN" pitchFamily="2" charset="0"/>
              </a:rPr>
              <a:t>অতিরিক্ত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জ্বালানি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খরচ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হবে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।</a:t>
            </a:r>
          </a:p>
          <a:p>
            <a:pPr marL="742950" indent="-742950">
              <a:buAutoNum type="arabicPeriod"/>
            </a:pPr>
            <a:r>
              <a:rPr lang="en-US" sz="4000" dirty="0" err="1">
                <a:latin typeface="NikoshBAN" pitchFamily="2" charset="0"/>
                <a:cs typeface="NikoshBAN" pitchFamily="2" charset="0"/>
              </a:rPr>
              <a:t>বিয়ারিং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তাড়াতাড়ি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ক্ষয়প্রাপ্ত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হবে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।</a:t>
            </a:r>
          </a:p>
          <a:p>
            <a:pPr marL="742950" indent="-742950">
              <a:buAutoNum type="arabicPeriod"/>
            </a:pPr>
            <a:r>
              <a:rPr lang="en-US" sz="4000" dirty="0" err="1">
                <a:latin typeface="NikoshBAN" pitchFamily="2" charset="0"/>
                <a:cs typeface="NikoshBAN" pitchFamily="2" charset="0"/>
              </a:rPr>
              <a:t>রক্ষণাবেক্ষণ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খরচ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বেড়ে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যাবে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।</a:t>
            </a:r>
          </a:p>
          <a:p>
            <a:pPr marL="742950" indent="-742950">
              <a:buAutoNum type="arabicPeriod"/>
            </a:pPr>
            <a:r>
              <a:rPr lang="en-US" sz="4000" dirty="0" err="1">
                <a:latin typeface="NikoshBAN" pitchFamily="2" charset="0"/>
                <a:cs typeface="NikoshBAN" pitchFamily="2" charset="0"/>
              </a:rPr>
              <a:t>পানি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কম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 </a:t>
            </a:r>
            <a:r>
              <a:rPr lang="en-US" sz="4000" dirty="0" err="1">
                <a:latin typeface="NikoshBAN" pitchFamily="2" charset="0"/>
                <a:cs typeface="NikoshBAN" pitchFamily="2" charset="0"/>
              </a:rPr>
              <a:t>উঠবে</a:t>
            </a:r>
            <a:r>
              <a:rPr lang="en-US" sz="4000" dirty="0">
                <a:latin typeface="NikoshBAN" pitchFamily="2" charset="0"/>
                <a:cs typeface="NikoshBAN" pitchFamily="2" charset="0"/>
              </a:rPr>
              <a:t>।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59A29C83-587B-4D09-AA1E-68CD96879CD3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597" b="6607"/>
          <a:stretch/>
        </p:blipFill>
        <p:spPr>
          <a:xfrm rot="5400000">
            <a:off x="7639912" y="1808888"/>
            <a:ext cx="4379775" cy="3809999"/>
          </a:xfrm>
          <a:prstGeom prst="rect">
            <a:avLst/>
          </a:prstGeom>
        </p:spPr>
      </p:pic>
    </p:spTree>
  </p:cSld>
  <p:clrMapOvr>
    <a:masterClrMapping/>
  </p:clrMapOvr>
  <p:transition spd="slow">
    <p:cover dir="lu"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ound Single Corner Rectangle 9">
            <a:extLst>
              <a:ext uri="{FF2B5EF4-FFF2-40B4-BE49-F238E27FC236}">
                <a16:creationId xmlns:a16="http://schemas.microsoft.com/office/drawing/2014/main" id="{7126CD1F-C0CF-48B7-8B80-4222D7FEC049}"/>
              </a:ext>
            </a:extLst>
          </p:cNvPr>
          <p:cNvSpPr/>
          <p:nvPr/>
        </p:nvSpPr>
        <p:spPr>
          <a:xfrm>
            <a:off x="2476500" y="3810000"/>
            <a:ext cx="7239000" cy="2362200"/>
          </a:xfrm>
          <a:prstGeom prst="round1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3600" b="1" dirty="0">
              <a:ln w="6600">
                <a:solidFill>
                  <a:schemeClr val="accent2"/>
                </a:solidFill>
                <a:prstDash val="solid"/>
              </a:ln>
              <a:solidFill>
                <a:srgbClr val="FFFFFF"/>
              </a:solidFill>
              <a:effectLst>
                <a:outerShdw dist="38100" dir="2700000" algn="tl" rotWithShape="0">
                  <a:schemeClr val="accent2"/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/>
            <a:endParaRPr lang="en-US" sz="3600" b="1" dirty="0">
              <a:ln w="6600">
                <a:solidFill>
                  <a:schemeClr val="accent2"/>
                </a:solidFill>
                <a:prstDash val="solid"/>
              </a:ln>
              <a:solidFill>
                <a:srgbClr val="FFFFFF"/>
              </a:solidFill>
              <a:effectLst>
                <a:outerShdw dist="38100" dir="2700000" algn="tl" rotWithShape="0">
                  <a:schemeClr val="accent2"/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/>
            <a:endParaRPr lang="en-US" sz="36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/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সিংকিং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অব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টিউবওয়েল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এর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জন্য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স্থান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নির্বাচন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গুরুত্ত্বপূর্ণ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কেন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উল্লেখ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কর</a:t>
            </a:r>
            <a:endParaRPr lang="en-US" sz="36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/>
            <a:endParaRPr lang="en-US" sz="36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/>
            <a:endParaRPr lang="en-US" sz="36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/>
            <a:endParaRPr lang="en-US" sz="3600" b="1" dirty="0">
              <a:ln w="12700">
                <a:solidFill>
                  <a:schemeClr val="tx2">
                    <a:lumMod val="75000"/>
                  </a:schemeClr>
                </a:solidFill>
                <a:prstDash val="solid"/>
              </a:ln>
              <a:pattFill prst="dkUpDiag">
                <a:fgClr>
                  <a:schemeClr val="tx2"/>
                </a:fgClr>
                <a:bgClr>
                  <a:schemeClr val="tx2">
                    <a:lumMod val="20000"/>
                    <a:lumOff val="80000"/>
                  </a:schemeClr>
                </a:bgClr>
              </a:pattFill>
              <a:effectLst>
                <a:outerShdw dist="38100" dir="2640000" algn="bl" rotWithShape="0">
                  <a:schemeClr val="tx2">
                    <a:lumMod val="75000"/>
                  </a:schemeClr>
                </a:outerShdw>
              </a:effectLst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3" name="Round Single Corner Rectangle 10">
            <a:extLst>
              <a:ext uri="{FF2B5EF4-FFF2-40B4-BE49-F238E27FC236}">
                <a16:creationId xmlns:a16="http://schemas.microsoft.com/office/drawing/2014/main" id="{4A787EB9-32BA-4321-974C-F16911BDF71D}"/>
              </a:ext>
            </a:extLst>
          </p:cNvPr>
          <p:cNvSpPr/>
          <p:nvPr/>
        </p:nvSpPr>
        <p:spPr>
          <a:xfrm>
            <a:off x="4602604" y="457200"/>
            <a:ext cx="2986791" cy="827938"/>
          </a:xfrm>
          <a:prstGeom prst="round1Rect">
            <a:avLst/>
          </a:prstGeom>
          <a:solidFill>
            <a:srgbClr val="6699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54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/>
            <a:endParaRPr lang="en-US" sz="54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/>
            <a:endParaRPr lang="en-US" sz="54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/>
            <a:r>
              <a:rPr lang="en-US" sz="54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দলীয়</a:t>
            </a:r>
            <a:r>
              <a:rPr lang="en-US" sz="54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54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কাজ</a:t>
            </a:r>
            <a:endParaRPr lang="en-US" sz="54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anose="02000000000000000000" pitchFamily="2" charset="0"/>
              <a:cs typeface="NikoshBAN" panose="02000000000000000000" pitchFamily="2" charset="0"/>
            </a:endParaRPr>
          </a:p>
          <a:p>
            <a:pPr algn="ctr"/>
            <a:endParaRPr lang="en-US" sz="54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anose="02000000000000000000" pitchFamily="2" charset="0"/>
              <a:cs typeface="NikoshBAN" panose="02000000000000000000" pitchFamily="2" charset="0"/>
            </a:endParaRPr>
          </a:p>
          <a:p>
            <a:pPr algn="ctr"/>
            <a:endParaRPr lang="en-US" sz="54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anose="02000000000000000000" pitchFamily="2" charset="0"/>
              <a:cs typeface="NikoshBAN" panose="02000000000000000000" pitchFamily="2" charset="0"/>
            </a:endParaRPr>
          </a:p>
          <a:p>
            <a:pPr algn="ctr"/>
            <a:endParaRPr lang="en-US" sz="54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anose="02000000000000000000" pitchFamily="2" charset="0"/>
              <a:cs typeface="NikoshBAN" panose="02000000000000000000" pitchFamily="2" charset="0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E035B1A9-AAA5-47C5-B531-65F6D9956E8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6070" b="95847" l="0" r="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48125" y="1447800"/>
            <a:ext cx="4095750" cy="2981325"/>
          </a:xfrm>
          <a:prstGeom prst="rect">
            <a:avLst/>
          </a:prstGeom>
        </p:spPr>
      </p:pic>
    </p:spTree>
  </p:cSld>
  <p:clrMapOvr>
    <a:masterClrMapping/>
  </p:clrMapOvr>
  <p:transition spd="slow">
    <p:cover dir="lu"/>
  </p:transition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ound Single Corner Rectangle 9">
            <a:extLst>
              <a:ext uri="{FF2B5EF4-FFF2-40B4-BE49-F238E27FC236}">
                <a16:creationId xmlns:a16="http://schemas.microsoft.com/office/drawing/2014/main" id="{E46D47BC-AE93-43B2-90FB-1FE6EABC7D3D}"/>
              </a:ext>
            </a:extLst>
          </p:cNvPr>
          <p:cNvSpPr/>
          <p:nvPr/>
        </p:nvSpPr>
        <p:spPr>
          <a:xfrm>
            <a:off x="4844949" y="609600"/>
            <a:ext cx="2502101" cy="777987"/>
          </a:xfrm>
          <a:prstGeom prst="round1Rect">
            <a:avLst/>
          </a:prstGeom>
          <a:solidFill>
            <a:srgbClr val="6699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54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মূল্যায়ন</a:t>
            </a:r>
            <a:endParaRPr lang="en-US" sz="54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anose="02000000000000000000" pitchFamily="2" charset="0"/>
              <a:cs typeface="NikoshBAN" panose="02000000000000000000" pitchFamily="2" charset="0"/>
            </a:endParaRPr>
          </a:p>
        </p:txBody>
      </p:sp>
      <p:sp>
        <p:nvSpPr>
          <p:cNvPr id="3" name="Round Single Corner Rectangle 10">
            <a:extLst>
              <a:ext uri="{FF2B5EF4-FFF2-40B4-BE49-F238E27FC236}">
                <a16:creationId xmlns:a16="http://schemas.microsoft.com/office/drawing/2014/main" id="{0A6F3FEC-A2E2-4C0E-929F-D78F887EAE55}"/>
              </a:ext>
            </a:extLst>
          </p:cNvPr>
          <p:cNvSpPr/>
          <p:nvPr/>
        </p:nvSpPr>
        <p:spPr>
          <a:xfrm>
            <a:off x="1828800" y="1981200"/>
            <a:ext cx="8686800" cy="3873522"/>
          </a:xfrm>
          <a:prstGeom prst="round1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4000" b="1" dirty="0">
              <a:ln w="6600">
                <a:solidFill>
                  <a:schemeClr val="accent2"/>
                </a:solidFill>
                <a:prstDash val="solid"/>
              </a:ln>
              <a:solidFill>
                <a:schemeClr val="tx1"/>
              </a:solidFill>
              <a:effectLst>
                <a:outerShdw dist="38100" dir="2700000" algn="tl" rotWithShape="0">
                  <a:schemeClr val="accent2"/>
                </a:outerShdw>
              </a:effectLst>
            </a:endParaRPr>
          </a:p>
          <a:p>
            <a:pPr algn="ctr"/>
            <a:endParaRPr lang="en-US" sz="4000" b="1" dirty="0">
              <a:ln w="6600">
                <a:solidFill>
                  <a:schemeClr val="accent2"/>
                </a:solidFill>
                <a:prstDash val="solid"/>
              </a:ln>
              <a:solidFill>
                <a:schemeClr val="tx1"/>
              </a:solidFill>
              <a:effectLst>
                <a:outerShdw dist="38100" dir="2700000" algn="tl" rotWithShape="0">
                  <a:schemeClr val="accent2"/>
                </a:outerShdw>
              </a:effectLst>
            </a:endParaRPr>
          </a:p>
          <a:p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১.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স্থান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নির্বাচন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বিদ্যু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ৎ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লাইনের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নিকটে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কেন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জরুরী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? </a:t>
            </a:r>
          </a:p>
          <a:p>
            <a:endParaRPr lang="en-US" sz="4000" b="1" spc="50" dirty="0">
              <a:ln w="9525" cmpd="sng">
                <a:solidFill>
                  <a:schemeClr val="accent1"/>
                </a:solidFill>
                <a:prstDash val="solid"/>
              </a:ln>
              <a:solidFill>
                <a:schemeClr val="tx1"/>
              </a:solidFill>
              <a:effectLst>
                <a:glow rad="38100">
                  <a:schemeClr val="accent1">
                    <a:alpha val="40000"/>
                  </a:schemeClr>
                </a:glow>
              </a:effectLst>
              <a:latin typeface="NikoshBAN" panose="02000000000000000000" pitchFamily="2" charset="0"/>
              <a:cs typeface="NikoshBAN" panose="02000000000000000000" pitchFamily="2" charset="0"/>
            </a:endParaRPr>
          </a:p>
          <a:p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২.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কৃষি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জমিতে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খননের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কোন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পদ্ধতি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ভালো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?</a:t>
            </a:r>
          </a:p>
          <a:p>
            <a:endParaRPr lang="en-US" sz="4000" b="1" spc="50" dirty="0">
              <a:ln w="9525" cmpd="sng">
                <a:solidFill>
                  <a:schemeClr val="accent1"/>
                </a:solidFill>
                <a:prstDash val="solid"/>
              </a:ln>
              <a:solidFill>
                <a:schemeClr val="tx1"/>
              </a:solidFill>
              <a:effectLst>
                <a:glow rad="38100">
                  <a:schemeClr val="accent1">
                    <a:alpha val="40000"/>
                  </a:schemeClr>
                </a:glow>
              </a:effectLst>
              <a:latin typeface="NikoshBAN" panose="02000000000000000000" pitchFamily="2" charset="0"/>
              <a:cs typeface="NikoshBAN" panose="02000000000000000000" pitchFamily="2" charset="0"/>
            </a:endParaRPr>
          </a:p>
          <a:p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৩.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পাম্প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অ্যালাইনমেন্ট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ঠিক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রাখা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জরুরী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4000" b="1" spc="50" dirty="0" err="1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কেন</a:t>
            </a:r>
            <a:r>
              <a:rPr lang="en-US" sz="4000" b="1" spc="5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tx1"/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?</a:t>
            </a:r>
          </a:p>
          <a:p>
            <a:pPr algn="ctr"/>
            <a:endParaRPr lang="en-US" sz="40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anose="02000000000000000000" pitchFamily="2" charset="0"/>
              <a:cs typeface="NikoshBAN" panose="02000000000000000000" pitchFamily="2" charset="0"/>
            </a:endParaRPr>
          </a:p>
          <a:p>
            <a:pPr algn="ctr"/>
            <a:endParaRPr lang="en-US" sz="4000" b="1" dirty="0">
              <a:ln w="12700">
                <a:solidFill>
                  <a:schemeClr val="tx2">
                    <a:lumMod val="75000"/>
                  </a:schemeClr>
                </a:solidFill>
                <a:prstDash val="solid"/>
              </a:ln>
              <a:solidFill>
                <a:schemeClr val="tx1"/>
              </a:solidFill>
              <a:effectLst>
                <a:outerShdw dist="38100" dir="2640000" algn="bl" rotWithShape="0">
                  <a:schemeClr val="tx2">
                    <a:lumMod val="75000"/>
                  </a:schemeClr>
                </a:outerShdw>
              </a:effectLst>
            </a:endParaRPr>
          </a:p>
        </p:txBody>
      </p:sp>
    </p:spTree>
  </p:cSld>
  <p:clrMapOvr>
    <a:masterClrMapping/>
  </p:clrMapOvr>
  <p:transition spd="slow">
    <p:cover dir="l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2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bg2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2" dur="2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bg2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7" dur="20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chemeClr val="bg2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4CF13B6A-1478-409F-8B19-4CEF92051790}"/>
              </a:ext>
            </a:extLst>
          </p:cNvPr>
          <p:cNvSpPr/>
          <p:nvPr/>
        </p:nvSpPr>
        <p:spPr>
          <a:xfrm>
            <a:off x="3200400" y="4191000"/>
            <a:ext cx="6400800" cy="53340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FFFF00"/>
              </a:solidFill>
            </a:endParaRP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02575A04-A04F-4C51-9800-196CC138D71A}"/>
              </a:ext>
            </a:extLst>
          </p:cNvPr>
          <p:cNvSpPr/>
          <p:nvPr/>
        </p:nvSpPr>
        <p:spPr>
          <a:xfrm>
            <a:off x="3733800" y="5029200"/>
            <a:ext cx="5105400" cy="53340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FFFF00"/>
              </a:solidFill>
            </a:endParaRPr>
          </a:p>
        </p:txBody>
      </p:sp>
      <p:sp>
        <p:nvSpPr>
          <p:cNvPr id="2" name="Round Single Corner Rectangle 9">
            <a:extLst>
              <a:ext uri="{FF2B5EF4-FFF2-40B4-BE49-F238E27FC236}">
                <a16:creationId xmlns:a16="http://schemas.microsoft.com/office/drawing/2014/main" id="{67645F7D-04B5-4238-8ED7-EE7F49210BE5}"/>
              </a:ext>
            </a:extLst>
          </p:cNvPr>
          <p:cNvSpPr/>
          <p:nvPr/>
        </p:nvSpPr>
        <p:spPr>
          <a:xfrm>
            <a:off x="2590800" y="3962400"/>
            <a:ext cx="7562850" cy="1676400"/>
          </a:xfrm>
          <a:prstGeom prst="round1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endParaRPr lang="en-US" sz="3600" b="1" dirty="0">
              <a:ln w="6600">
                <a:solidFill>
                  <a:schemeClr val="accent2"/>
                </a:solidFill>
                <a:prstDash val="solid"/>
              </a:ln>
              <a:solidFill>
                <a:srgbClr val="FFFFFF"/>
              </a:solidFill>
              <a:effectLst>
                <a:outerShdw dist="38100" dir="2700000" algn="tl" rotWithShape="0">
                  <a:schemeClr val="accent2"/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>
              <a:lnSpc>
                <a:spcPct val="150000"/>
              </a:lnSpc>
            </a:pPr>
            <a:endParaRPr lang="en-US" sz="3600" b="1" dirty="0">
              <a:ln w="6600">
                <a:solidFill>
                  <a:schemeClr val="accent2"/>
                </a:solidFill>
                <a:prstDash val="solid"/>
              </a:ln>
              <a:solidFill>
                <a:srgbClr val="FFFFFF"/>
              </a:solidFill>
              <a:effectLst>
                <a:outerShdw dist="38100" dir="2700000" algn="tl" rotWithShape="0">
                  <a:schemeClr val="accent2"/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>
              <a:lnSpc>
                <a:spcPct val="150000"/>
              </a:lnSpc>
            </a:pPr>
            <a:endParaRPr lang="en-US" sz="36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>
              <a:lnSpc>
                <a:spcPct val="150000"/>
              </a:lnSpc>
            </a:pP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বাংলাদেশে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কোথায়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কী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পদ্ধতিতে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টিউপওয়েল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সিংকিং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হয়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উহার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তালিকা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প্রস্তুত</a:t>
            </a:r>
            <a:r>
              <a:rPr lang="en-US" sz="36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 </a:t>
            </a:r>
            <a:r>
              <a:rPr lang="en-US" sz="36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itchFamily="2" charset="0"/>
                <a:cs typeface="NikoshBAN" pitchFamily="2" charset="0"/>
              </a:rPr>
              <a:t>কর</a:t>
            </a:r>
            <a:endParaRPr lang="en-US" sz="36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>
              <a:lnSpc>
                <a:spcPct val="150000"/>
              </a:lnSpc>
            </a:pPr>
            <a:endParaRPr lang="en-US" sz="36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>
              <a:lnSpc>
                <a:spcPct val="150000"/>
              </a:lnSpc>
            </a:pPr>
            <a:endParaRPr lang="en-US" sz="36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>
              <a:lnSpc>
                <a:spcPct val="150000"/>
              </a:lnSpc>
            </a:pPr>
            <a:endParaRPr lang="en-US" sz="3600" b="1" dirty="0">
              <a:ln w="12700">
                <a:solidFill>
                  <a:schemeClr val="tx2">
                    <a:lumMod val="75000"/>
                  </a:schemeClr>
                </a:solidFill>
                <a:prstDash val="solid"/>
              </a:ln>
              <a:pattFill prst="dkUpDiag">
                <a:fgClr>
                  <a:schemeClr val="tx2"/>
                </a:fgClr>
                <a:bgClr>
                  <a:schemeClr val="tx2">
                    <a:lumMod val="20000"/>
                    <a:lumOff val="80000"/>
                  </a:schemeClr>
                </a:bgClr>
              </a:pattFill>
              <a:effectLst>
                <a:outerShdw dist="38100" dir="2640000" algn="bl" rotWithShape="0">
                  <a:schemeClr val="tx2">
                    <a:lumMod val="75000"/>
                  </a:schemeClr>
                </a:outerShdw>
              </a:effectLst>
              <a:latin typeface="NikoshBAN" pitchFamily="2" charset="0"/>
              <a:cs typeface="NikoshBAN" pitchFamily="2" charset="0"/>
            </a:endParaRPr>
          </a:p>
        </p:txBody>
      </p:sp>
      <p:sp>
        <p:nvSpPr>
          <p:cNvPr id="3" name="Round Single Corner Rectangle 10">
            <a:extLst>
              <a:ext uri="{FF2B5EF4-FFF2-40B4-BE49-F238E27FC236}">
                <a16:creationId xmlns:a16="http://schemas.microsoft.com/office/drawing/2014/main" id="{5765E0A2-98CC-4B71-B664-FB7C3479727A}"/>
              </a:ext>
            </a:extLst>
          </p:cNvPr>
          <p:cNvSpPr/>
          <p:nvPr/>
        </p:nvSpPr>
        <p:spPr>
          <a:xfrm>
            <a:off x="4543149" y="685800"/>
            <a:ext cx="3105701" cy="827938"/>
          </a:xfrm>
          <a:prstGeom prst="round1Rect">
            <a:avLst/>
          </a:prstGeom>
          <a:solidFill>
            <a:srgbClr val="6699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54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/>
            <a:endParaRPr lang="en-US" sz="54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/>
            <a:endParaRPr lang="en-US" sz="54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itchFamily="2" charset="0"/>
              <a:cs typeface="NikoshBAN" pitchFamily="2" charset="0"/>
            </a:endParaRPr>
          </a:p>
          <a:p>
            <a:pPr algn="ctr"/>
            <a:r>
              <a:rPr lang="en-US" sz="54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বাড়ীর</a:t>
            </a:r>
            <a:r>
              <a:rPr lang="en-US" sz="54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 </a:t>
            </a:r>
            <a:r>
              <a:rPr lang="en-US" sz="54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NikoshBAN" panose="02000000000000000000" pitchFamily="2" charset="0"/>
                <a:cs typeface="NikoshBAN" panose="02000000000000000000" pitchFamily="2" charset="0"/>
              </a:rPr>
              <a:t>কাজ</a:t>
            </a:r>
            <a:endParaRPr lang="en-US" sz="54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anose="02000000000000000000" pitchFamily="2" charset="0"/>
              <a:cs typeface="NikoshBAN" panose="02000000000000000000" pitchFamily="2" charset="0"/>
            </a:endParaRPr>
          </a:p>
          <a:p>
            <a:pPr algn="ctr"/>
            <a:endParaRPr lang="en-US" sz="54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anose="02000000000000000000" pitchFamily="2" charset="0"/>
              <a:cs typeface="NikoshBAN" panose="02000000000000000000" pitchFamily="2" charset="0"/>
            </a:endParaRPr>
          </a:p>
          <a:p>
            <a:pPr algn="ctr"/>
            <a:endParaRPr lang="en-US" sz="54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anose="02000000000000000000" pitchFamily="2" charset="0"/>
              <a:cs typeface="NikoshBAN" panose="02000000000000000000" pitchFamily="2" charset="0"/>
            </a:endParaRPr>
          </a:p>
          <a:p>
            <a:pPr algn="ctr"/>
            <a:endParaRPr lang="en-US" sz="54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NikoshBAN" panose="02000000000000000000" pitchFamily="2" charset="0"/>
              <a:cs typeface="NikoshBAN" panose="02000000000000000000" pitchFamily="2" charset="0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D090C85F-C79E-451C-ABB3-17F4FBF6408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0" b="97849" l="0" r="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10125" y="2057400"/>
            <a:ext cx="2571750" cy="1771650"/>
          </a:xfrm>
          <a:prstGeom prst="rect">
            <a:avLst/>
          </a:prstGeom>
        </p:spPr>
      </p:pic>
    </p:spTree>
  </p:cSld>
  <p:clrMapOvr>
    <a:masterClrMapping/>
  </p:clrMapOvr>
  <p:transition spd="slow">
    <p:cover dir="l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6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5FDB011A-BF70-4B92-B260-D19DD5967297}"/>
              </a:ext>
            </a:extLst>
          </p:cNvPr>
          <p:cNvSpPr/>
          <p:nvPr/>
        </p:nvSpPr>
        <p:spPr>
          <a:xfrm>
            <a:off x="228600" y="1600200"/>
            <a:ext cx="11277600" cy="4495800"/>
          </a:xfrm>
          <a:prstGeom prst="rect">
            <a:avLst/>
          </a:prstGeom>
          <a:noFill/>
          <a:ln>
            <a:noFill/>
          </a:ln>
          <a:effectLst>
            <a:outerShdw blurRad="190500" dist="228600" dir="2700000" algn="ctr">
              <a:srgbClr val="000000">
                <a:alpha val="30000"/>
              </a:srgbClr>
            </a:outerShdw>
          </a:effectLst>
          <a:scene3d>
            <a:camera prst="orthographicFront">
              <a:rot lat="0" lon="0" rev="0"/>
            </a:camera>
            <a:lightRig rig="glow" dir="t">
              <a:rot lat="0" lon="0" rev="4800000"/>
            </a:lightRig>
          </a:scene3d>
          <a:sp3d prstMaterial="matte">
            <a:bevelT w="127000" h="63500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en-US" sz="7200" b="1" dirty="0" err="1">
                <a:ln w="6600">
                  <a:solidFill>
                    <a:schemeClr val="accent2"/>
                  </a:solidFill>
                  <a:prstDash val="solid"/>
                </a:ln>
                <a:solidFill>
                  <a:srgbClr val="00FFCC"/>
                </a:solidFill>
                <a:effectLst>
                  <a:innerShdw blurRad="63500" dist="50800" dir="18900000">
                    <a:prstClr val="black">
                      <a:alpha val="50000"/>
                    </a:prstClr>
                  </a:innerShdw>
                </a:effectLst>
              </a:rPr>
              <a:t>সকলকে</a:t>
            </a:r>
            <a:r>
              <a:rPr lang="en-US" sz="19900" b="1" dirty="0">
                <a:ln w="6600">
                  <a:solidFill>
                    <a:schemeClr val="accent2"/>
                  </a:solidFill>
                  <a:prstDash val="solid"/>
                </a:ln>
                <a:solidFill>
                  <a:srgbClr val="00FFCC"/>
                </a:solidFill>
                <a:effectLst>
                  <a:innerShdw blurRad="63500" dist="50800" dir="18900000">
                    <a:prstClr val="black">
                      <a:alpha val="50000"/>
                    </a:prstClr>
                  </a:innerShdw>
                </a:effectLst>
              </a:rPr>
              <a:t> </a:t>
            </a:r>
            <a:r>
              <a:rPr lang="en-US" sz="19900" b="1" dirty="0" err="1">
                <a:ln w="6600">
                  <a:solidFill>
                    <a:schemeClr val="accent2"/>
                  </a:solidFill>
                  <a:prstDash val="solid"/>
                </a:ln>
                <a:solidFill>
                  <a:srgbClr val="00FFCC"/>
                </a:solidFill>
                <a:effectLst>
                  <a:innerShdw blurRad="63500" dist="50800" dir="18900000">
                    <a:prstClr val="black">
                      <a:alpha val="50000"/>
                    </a:prstClr>
                  </a:innerShdw>
                </a:effectLst>
              </a:rPr>
              <a:t>ধন্যবাদ</a:t>
            </a:r>
            <a:endParaRPr lang="en-US" sz="19900" b="1" dirty="0">
              <a:ln w="6600">
                <a:solidFill>
                  <a:schemeClr val="accent2"/>
                </a:solidFill>
                <a:prstDash val="solid"/>
              </a:ln>
              <a:solidFill>
                <a:srgbClr val="00FFCC"/>
              </a:solidFill>
              <a:effectLst>
                <a:innerShdw blurRad="63500" dist="50800" dir="18900000">
                  <a:prstClr val="black">
                    <a:alpha val="50000"/>
                  </a:prstClr>
                </a:innerShdw>
              </a:effectLst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116B1C78-A9E7-423F-97FA-5E8529B10F54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0000" b="93919" l="9968" r="89968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66116" y="457200"/>
            <a:ext cx="2459767" cy="2341129"/>
          </a:xfrm>
          <a:prstGeom prst="rect">
            <a:avLst/>
          </a:prstGeom>
        </p:spPr>
      </p:pic>
    </p:spTree>
  </p:cSld>
  <p:clrMapOvr>
    <a:masterClrMapping/>
  </p:clrMapOvr>
  <p:transition spd="slow">
    <p:cover dir="l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4" presetClass="emph" presetSubtype="0" repeatCount="indefinite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animMotion origin="layout" path="M 0.0 0.0 L 0.0 -0.07213" pathEditMode="relative" ptsTypes="">
                                      <p:cBhvr>
                                        <p:cTn id="6" dur="1000" accel="500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Rot by="1500000">
                                      <p:cBhvr>
                                        <p:cTn id="7" dur="5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1500000">
                                      <p:cBhvr>
                                        <p:cTn id="8" dur="5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1500000">
                                      <p:cBhvr>
                                        <p:cTn id="9" dur="500" fill="hold">
                                          <p:stCondLst>
                                            <p:cond delay="100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1500000">
                                      <p:cBhvr>
                                        <p:cTn id="10" dur="500" fill="hold">
                                          <p:stCondLst>
                                            <p:cond delay="150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11" presetID="6" presetClass="emph" presetSubtype="0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12" dur="2000" fill="hold"/>
                                        <p:tgtEl>
                                          <p:spTgt spid="5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281</TotalTime>
  <Words>254</Words>
  <Application>Microsoft Office PowerPoint</Application>
  <PresentationFormat>Widescreen</PresentationFormat>
  <Paragraphs>89</Paragraphs>
  <Slides>14</Slides>
  <Notes>0</Notes>
  <HiddenSlides>0</HiddenSlides>
  <MMClips>1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19" baseType="lpstr">
      <vt:lpstr>Arial</vt:lpstr>
      <vt:lpstr>Arial Black</vt:lpstr>
      <vt:lpstr>Calibri</vt:lpstr>
      <vt:lpstr>NikoshBAN</vt:lpstr>
      <vt:lpstr>Office Theme</vt:lpstr>
      <vt:lpstr>সকলকে  স্বাগতম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সকলকে  স্বাগতম</dc:title>
  <dc:creator>user 1</dc:creator>
  <cp:lastModifiedBy>Shofi Uddin</cp:lastModifiedBy>
  <cp:revision>31</cp:revision>
  <dcterms:created xsi:type="dcterms:W3CDTF">2006-08-16T00:00:00Z</dcterms:created>
  <dcterms:modified xsi:type="dcterms:W3CDTF">2021-06-02T12:39:01Z</dcterms:modified>
</cp:coreProperties>
</file>