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3" r:id="rId4"/>
    <p:sldId id="272" r:id="rId5"/>
    <p:sldId id="264" r:id="rId6"/>
    <p:sldId id="265" r:id="rId7"/>
    <p:sldId id="278" r:id="rId8"/>
    <p:sldId id="280" r:id="rId9"/>
    <p:sldId id="275" r:id="rId10"/>
    <p:sldId id="273" r:id="rId11"/>
    <p:sldId id="281" r:id="rId12"/>
    <p:sldId id="276" r:id="rId13"/>
    <p:sldId id="282" r:id="rId14"/>
    <p:sldId id="274" r:id="rId15"/>
    <p:sldId id="279" r:id="rId16"/>
    <p:sldId id="261" r:id="rId17"/>
    <p:sldId id="266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80" autoAdjust="0"/>
    <p:restoredTop sz="86463" autoAdjust="0"/>
  </p:normalViewPr>
  <p:slideViewPr>
    <p:cSldViewPr>
      <p:cViewPr>
        <p:scale>
          <a:sx n="60" d="100"/>
          <a:sy n="60" d="100"/>
        </p:scale>
        <p:origin x="-53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34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1447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200" dirty="0" smtClean="0"/>
          </a:p>
          <a:p>
            <a:pPr algn="ctr"/>
            <a:endParaRPr lang="en-US" sz="3200" dirty="0" smtClean="0"/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  <p:pic>
        <p:nvPicPr>
          <p:cNvPr id="7" name="Picture 6" descr="Camellia-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0"/>
            <a:ext cx="30480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পাঠে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ছাত্রছাত্রীকে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জানা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শুভেচ্ছা</a:t>
            </a:r>
            <a:endParaRPr lang="en-US" sz="4000" dirty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20874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90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;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প্রাথমিক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অবস্থায়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ফুলকারন্ধ্র,পৃষ্ঠীয়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ফাঁপা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স্নায়ুরজ্জু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শুধুমাত্র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লার্ভা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দশায়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লেজে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নটোকর্ড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এসসিডিয়া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5767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বৈশিষ্ট্যিঃ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সারাজীবনই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নটোকর্ডের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উপস্থিতি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দেখতে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মাছের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মতো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342900" indent="-342900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ব্রান্সিউসটোমা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0"/>
            <a:ext cx="701168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কর্ডটা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পর্বকে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তিনটি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উপপর্বে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যায়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838200"/>
            <a:ext cx="2685351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(ক)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ইউরোকর্ডাটা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267200"/>
            <a:ext cx="2965877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(খ)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সেফালোকর্ডাটা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branchiost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925" y="3962400"/>
            <a:ext cx="5553075" cy="1735750"/>
          </a:xfrm>
          <a:prstGeom prst="rect">
            <a:avLst/>
          </a:prstGeom>
        </p:spPr>
      </p:pic>
      <p:pic>
        <p:nvPicPr>
          <p:cNvPr id="10" name="Picture 9" descr="ascidia-purple-underwater-photo-coral-260nw-732753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762000"/>
            <a:ext cx="6400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069797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(গ) </a:t>
            </a:r>
            <a:r>
              <a:rPr lang="en-US" sz="3600" b="1" dirty="0" err="1" smtClean="0">
                <a:latin typeface="SutonnyOMJ" pitchFamily="2" charset="0"/>
                <a:cs typeface="SutonnyOMJ" pitchFamily="2" charset="0"/>
              </a:rPr>
              <a:t>ভার্টিব্রাটা</a:t>
            </a:r>
            <a:endParaRPr lang="en-US" sz="36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বৈশিষ্ট্যিঃ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মেরুদণ্ড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marL="342900" indent="-342900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গরু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মুরগী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ইলিশ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ইত্যাদি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342900" indent="-342900"/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গঠন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বৈশিষ্ট্যের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ভিত্তিতে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মেরুদণ্ডী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প্রাণীদের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৭টি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শ্রেণিতে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hilsha-2020091116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600"/>
            <a:ext cx="3962400" cy="1676400"/>
          </a:xfrm>
          <a:prstGeom prst="rect">
            <a:avLst/>
          </a:prstGeom>
        </p:spPr>
      </p:pic>
      <p:pic>
        <p:nvPicPr>
          <p:cNvPr id="6" name="Picture 5" descr="420px-Panthera_tigris_tig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828800"/>
            <a:ext cx="3581400" cy="1828800"/>
          </a:xfrm>
          <a:prstGeom prst="rect">
            <a:avLst/>
          </a:prstGeom>
        </p:spPr>
      </p:pic>
      <p:pic>
        <p:nvPicPr>
          <p:cNvPr id="7" name="Picture 6" descr="কা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286000"/>
            <a:ext cx="2667000" cy="2114550"/>
          </a:xfrm>
          <a:prstGeom prst="rect">
            <a:avLst/>
          </a:prstGeom>
        </p:spPr>
      </p:pic>
      <p:pic>
        <p:nvPicPr>
          <p:cNvPr id="8" name="Picture 7" descr="টিকটিক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57600"/>
            <a:ext cx="3733800" cy="1447800"/>
          </a:xfrm>
          <a:prstGeom prst="rect">
            <a:avLst/>
          </a:prstGeom>
        </p:spPr>
      </p:pic>
      <p:pic>
        <p:nvPicPr>
          <p:cNvPr id="9" name="Picture 8" descr="artworks-000030506271-qwq4ox-t500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3657600"/>
            <a:ext cx="2286000" cy="1847850"/>
          </a:xfrm>
          <a:prstGeom prst="rect">
            <a:avLst/>
          </a:prstGeom>
        </p:spPr>
      </p:pic>
      <p:pic>
        <p:nvPicPr>
          <p:cNvPr id="10" name="Picture 9" descr="হাতুডি মাছ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28800"/>
            <a:ext cx="2676525" cy="1714500"/>
          </a:xfrm>
          <a:prstGeom prst="rect">
            <a:avLst/>
          </a:prstGeom>
        </p:spPr>
      </p:pic>
      <p:pic>
        <p:nvPicPr>
          <p:cNvPr id="11" name="Picture 10" descr="petromyz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1000" y="5181600"/>
            <a:ext cx="4114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3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১.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লম্বাটে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২.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মুখছিদ্র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গোলাকার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চোয়ালবিহীন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৩.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আঁইশ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যুগ্ন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পাখনা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অনুপস্থিত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৪.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ফুলকাছিদ্রের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শ্বাস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নেয়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পেট্রোমাইজন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0"/>
            <a:ext cx="294412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১.শ্রেণি-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সাইক্লোস্টোমাটা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657600"/>
            <a:ext cx="2452916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২.শ্রেণি-কনডি্রকথিস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67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১.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অধিকাংশই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স্বাদু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পানিতে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২.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কঙ্কাল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তরুণাস্থিময়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৩.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প্ল্যাকয়েড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আঁইশ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আবৃত,মাথার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দুই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পাশে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৫-৭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জোড়া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ফুলকাছিদ্র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৪.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কানকো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হাঙ্গর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করাত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হাতুড়ি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মাছ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" name="Picture 11" descr="petromy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447800"/>
            <a:ext cx="6400800" cy="2133600"/>
          </a:xfrm>
          <a:prstGeom prst="rect">
            <a:avLst/>
          </a:prstGeom>
        </p:spPr>
      </p:pic>
      <p:pic>
        <p:nvPicPr>
          <p:cNvPr id="14" name="Picture 13" descr="হাতুডি মাছ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5143500"/>
            <a:ext cx="51816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0"/>
            <a:ext cx="2449710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৩.শ্রেণি-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অস্টিকথিস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১. এ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সমুদ্রে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২.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সাইক্লোয়েড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গ্যানয়েড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টিনয়েড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ধরণের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আঁইশ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দ্বারা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আবৃত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৩.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মাথার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দুই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পার্শ্বে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জোড়া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ফুলকা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থাকে।ফুলকাগুলো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কানকো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ঢাকা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থাকে।ফুলকার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সাহায্যে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শ্বাসকার্য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চালায়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ইলিশ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সি-হর্স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hilsha-20200911162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828800"/>
            <a:ext cx="6324600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4038600"/>
            <a:ext cx="1850186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৪.শ্রেণি-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উভচর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72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১.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দেহত্বক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আঁইশবিহীন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২.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ত্বক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নরম,পাতলা,ভেজা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গ্রন্থিযুক্ত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৩.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শীতল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৪.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পানিতে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ডিম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পাড়ে।জীবনচক্রে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সাধারণত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ব্যাঙাচি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দশা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দেখা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সোনা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ব্যাঙ,কুনোব্যাঙ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5334000"/>
            <a:ext cx="3505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71800" y="0"/>
            <a:ext cx="2076209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৫.শ্রেণি-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সরীসৃপ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533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১. এ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বুকে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ভর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চলে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২.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ত্বক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শুষ্ক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আঁইশযুক্ত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৩.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পায়েই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পাঁচটি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নখরযুক্ত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আঙ্গুল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টিকটিকি,কুমির,সাপ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3733800"/>
            <a:ext cx="2069797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৬.শ্রেণি-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পক্ষীকুল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67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১.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পালকে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আবৃত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২.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দুটি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ডানা,দুটি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চঞ্চু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৩.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ফুসফুসের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বায়ুথলি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থাকায়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সহজে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উড়তে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৪.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উষ্ণ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প্রাণী।৫.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হাড়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শক্ত,হালকা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ফাঁপা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কাক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দোয়েল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হাঁস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280132-crocod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295400"/>
            <a:ext cx="6076950" cy="2362200"/>
          </a:xfrm>
          <a:prstGeom prst="rect">
            <a:avLst/>
          </a:prstGeom>
        </p:spPr>
      </p:pic>
      <p:pic>
        <p:nvPicPr>
          <p:cNvPr id="10" name="Picture 9" descr="দোয়ে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5105400"/>
            <a:ext cx="3352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0"/>
            <a:ext cx="2318263" cy="52322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৭.শ্রেণি-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স্তন্যপায়ী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বৈশিষ্ট্যঃ</a:t>
            </a:r>
            <a:r>
              <a:rPr lang="en-US" sz="2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- 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১.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দেহ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লোমে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আবৃত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২.এরা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সন্তান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প্রসব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তবে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ব্যাতিক্রম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আছে,যেমন-প্লাটিপাস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৩.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উষ্ণ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রক্তের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প্রাণী।৪.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চোয়ালে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ধরণের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দাঁত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থাকে।৫.শিশুরা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মাতৃদুগ্ধ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পান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 ৬.হ্রিদপিণ্ড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চার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প্রকোষ্ঠ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বিশিষ্ট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মানুষ,উট,বাঘ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উ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4343400" cy="3505200"/>
          </a:xfrm>
          <a:prstGeom prst="rect">
            <a:avLst/>
          </a:prstGeom>
        </p:spPr>
      </p:pic>
      <p:pic>
        <p:nvPicPr>
          <p:cNvPr id="5" name="Picture 4" descr="420px-Panthera_tigris_tig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4724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2819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প্রাণিসমূহ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লক্ষ্য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:-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838200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প্রণিটির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905000"/>
            <a:ext cx="2133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ব্রান্সিউসটোমা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09600"/>
            <a:ext cx="1676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এসসিডিয়া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2057400"/>
            <a:ext cx="16764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প্রণিটির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200400"/>
            <a:ext cx="16764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প্রণিটির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3200400"/>
            <a:ext cx="1219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সি-হর্স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1219200"/>
            <a:ext cx="3200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উপপর্বের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অন্তর্ভূক্ত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1143000"/>
            <a:ext cx="1905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ইউরোকর্ডাটা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0" y="3657600"/>
            <a:ext cx="3886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উপপর্বের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শ্রেণির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অন্তর্ভূক্ত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2362200"/>
            <a:ext cx="2590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উপপর্বের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অন্তর্ভূক্ত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0" y="2743200"/>
            <a:ext cx="23622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সনাক্তকারী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4038600"/>
            <a:ext cx="2362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সনাক্তকারী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72200" y="2438400"/>
            <a:ext cx="19812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সেফালোকর্ডাটা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88528" y="3657600"/>
            <a:ext cx="125547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অস্টিকথিস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67040" y="0"/>
            <a:ext cx="1148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bn-BD" sz="2000" b="1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6781800" y="4343400"/>
            <a:ext cx="1371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করাত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মাছ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4419600"/>
            <a:ext cx="1676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প্রণিটির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43801" y="4800600"/>
            <a:ext cx="16002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কনডি্রকথিস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24200" y="5638800"/>
            <a:ext cx="16764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প্রণিটির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077201" y="6019800"/>
            <a:ext cx="1066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সরীসৃপ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24600" y="5562600"/>
            <a:ext cx="762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সাপ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0400" y="6396335"/>
            <a:ext cx="2362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সনাক্তকারী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24200" y="5181600"/>
            <a:ext cx="2362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সনাক্তকারী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4" name="Picture 33" descr="ascidia-purple-underwater-photo-coral-260nw-732753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2590800" cy="1295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971800" y="1600200"/>
            <a:ext cx="2362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সনাক্তকারী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5" name="Picture 44" descr="branchiost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2667000" cy="1257300"/>
          </a:xfrm>
          <a:prstGeom prst="rect">
            <a:avLst/>
          </a:prstGeom>
        </p:spPr>
      </p:pic>
      <p:pic>
        <p:nvPicPr>
          <p:cNvPr id="46" name="Picture 45" descr="sea-horse-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0400"/>
            <a:ext cx="2667000" cy="1219200"/>
          </a:xfrm>
          <a:prstGeom prst="rect">
            <a:avLst/>
          </a:prstGeom>
        </p:spPr>
      </p:pic>
      <p:pic>
        <p:nvPicPr>
          <p:cNvPr id="47" name="Picture 46" descr="করাতমাছ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95800"/>
            <a:ext cx="2743200" cy="1133475"/>
          </a:xfrm>
          <a:prstGeom prst="rect">
            <a:avLst/>
          </a:prstGeom>
        </p:spPr>
      </p:pic>
      <p:pic>
        <p:nvPicPr>
          <p:cNvPr id="48" name="Picture 47" descr="সাপ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715000"/>
            <a:ext cx="2895600" cy="11430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934200" y="3657600"/>
            <a:ext cx="100380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ভার্টিব্রাটা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24200" y="6019800"/>
            <a:ext cx="3886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উপপর্বের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শ্রেণির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অন্তর্ভূক্ত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1800" y="4800600"/>
            <a:ext cx="3886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উপপর্বের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শ্রেণির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অন্তর্ভূক্ত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29400" y="4800600"/>
            <a:ext cx="1003801" cy="46166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ভার্টিব্রাটা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934200" y="6019800"/>
            <a:ext cx="100380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ভার্টিব্রাটা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7" grpId="0" animBg="1"/>
      <p:bldP spid="30" grpId="0" animBg="1"/>
      <p:bldP spid="31" grpId="0" animBg="1"/>
      <p:bldP spid="33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95600" y="685800"/>
            <a:ext cx="4267200" cy="1905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7" name="TextBox 16"/>
          <p:cNvSpPr txBox="1"/>
          <p:nvPr/>
        </p:nvSpPr>
        <p:spPr>
          <a:xfrm>
            <a:off x="1143000" y="0"/>
            <a:ext cx="7239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নিম্নের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প্রাণিগুলোকে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উপপর্বভূক্ত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শ্রেণিভূক্ত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762000"/>
            <a:ext cx="6858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কাক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838200"/>
            <a:ext cx="10668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ইলিশ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মাছ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1371600"/>
            <a:ext cx="10668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হাঙ্গর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295400"/>
            <a:ext cx="762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হাঁস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1371600"/>
            <a:ext cx="762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কুমীর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137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দোয়েল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1295400"/>
            <a:ext cx="9906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কৈ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মাছ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1371600"/>
            <a:ext cx="1295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পেট্রোমাইজন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1371600"/>
            <a:ext cx="838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বাঘ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762000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ব্যাঙ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7200" y="609600"/>
            <a:ext cx="10668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সি-হর্স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609600"/>
            <a:ext cx="1295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ব্রান্সিউসটোমা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5334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বানর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762000"/>
            <a:ext cx="9144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টিকটিকি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685800"/>
            <a:ext cx="990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এসিডিয়া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4800" y="685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উট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304800" y="2209800"/>
            <a:ext cx="19812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ইউরোকর্ডাটা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TextBox 10"/>
          <p:cNvSpPr txBox="1"/>
          <p:nvPr/>
        </p:nvSpPr>
        <p:spPr>
          <a:xfrm>
            <a:off x="304800" y="2743200"/>
            <a:ext cx="19812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atin typeface="SutonnyOMJ" pitchFamily="2" charset="0"/>
                <a:cs typeface="SutonnyOMJ" pitchFamily="2" charset="0"/>
              </a:rPr>
              <a:t>সেফালোকর্ডাটা</a:t>
            </a:r>
            <a:endParaRPr lang="en-US" sz="24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304800" y="3276600"/>
            <a:ext cx="25146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সাইক্লোস্টোমাটা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TextBox 14"/>
          <p:cNvSpPr txBox="1"/>
          <p:nvPr/>
        </p:nvSpPr>
        <p:spPr>
          <a:xfrm>
            <a:off x="304800" y="3810000"/>
            <a:ext cx="2514600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কনডি্রকথিস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457200" y="4267200"/>
            <a:ext cx="19812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সরীসৃপ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304800" y="4800600"/>
            <a:ext cx="1981200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উভচর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TextBox 20"/>
          <p:cNvSpPr txBox="1"/>
          <p:nvPr/>
        </p:nvSpPr>
        <p:spPr>
          <a:xfrm>
            <a:off x="304800" y="5334000"/>
            <a:ext cx="19812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স্তন্যপায়ী</a:t>
            </a:r>
            <a:r>
              <a:rPr lang="en-US" sz="2400" dirty="0" smtClean="0">
                <a:latin typeface="SutonnyOMJ" pitchFamily="2" charset="0"/>
                <a:cs typeface="SutonnyOMJ" pitchFamily="2" charset="0"/>
              </a:rPr>
              <a:t>  </a:t>
            </a:r>
          </a:p>
        </p:txBody>
      </p:sp>
      <p:sp>
        <p:nvSpPr>
          <p:cNvPr id="42" name="TextBox 21"/>
          <p:cNvSpPr txBox="1"/>
          <p:nvPr/>
        </p:nvSpPr>
        <p:spPr>
          <a:xfrm>
            <a:off x="228600" y="5867400"/>
            <a:ext cx="24384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পক্ষীকুল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304800" y="6396335"/>
            <a:ext cx="19812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অস্টিকথিস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28600" y="1752600"/>
            <a:ext cx="784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8600" y="2209800"/>
            <a:ext cx="784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8600" y="2667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8600" y="32004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600" y="37338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8600" y="42672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8600" y="47244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28600" y="5257800"/>
            <a:ext cx="784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" y="5791200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6324600"/>
            <a:ext cx="792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8600" y="68580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5562600" y="4267200"/>
            <a:ext cx="510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342900" y="43053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-2362200" y="4267200"/>
            <a:ext cx="510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57200" y="1752600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উপপর্ব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/</a:t>
            </a:r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শ্রেণি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648200" y="1828800"/>
            <a:ext cx="1295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প্রাণির</a:t>
            </a:r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000" dirty="0" err="1" smtClean="0">
                <a:latin typeface="SutonnyOMJ" pitchFamily="2" charset="0"/>
                <a:cs typeface="SutonnyOMJ" pitchFamily="2" charset="0"/>
              </a:rPr>
              <a:t>নাম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07407E-6 L 0.3875 0.7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25833 0.82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11667 0.5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25 0.53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6667 0.6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3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17916 0.228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32084 0.3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3333 0.706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38334 0.85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49167 0.662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7129 L 0.30833 0.357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39167 0.4287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375 0.662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25 0.584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014 L 0.00416 0.2731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916 0.739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600" y="4057233"/>
            <a:ext cx="8458200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তোমাদের ব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াড়ির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আশেপাশে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এমন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বিশটি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উহাদের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পর্বে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উপপর্বে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বিভক্ত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পর্ব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উপপর্বসমূহের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সনাক্তকারী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52400"/>
            <a:ext cx="4191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বাড়ীর কা</a:t>
            </a:r>
            <a:r>
              <a:rPr lang="en-US" sz="72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জ</a:t>
            </a:r>
            <a:endParaRPr lang="en-US" sz="72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52400" y="1371600"/>
            <a:ext cx="853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553200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খো</a:t>
            </a:r>
            <a:r>
              <a:rPr lang="bn-BD" sz="115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</a:t>
            </a:r>
            <a:r>
              <a:rPr lang="en-US" sz="115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াহাফেজ</a:t>
            </a:r>
            <a:endParaRPr lang="bn-BD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E:\self picture\WIN_20161010_145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0"/>
            <a:ext cx="2540000" cy="2057400"/>
          </a:xfrm>
          <a:prstGeom prst="rect">
            <a:avLst/>
          </a:prstGeom>
          <a:noFill/>
        </p:spPr>
      </p:pic>
      <p:pic>
        <p:nvPicPr>
          <p:cNvPr id="5" name="Content Placeholder 3" descr="1572154325752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057400"/>
            <a:ext cx="3352800" cy="480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2057401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elf picture\WIN_20161010_145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2540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4114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191000" cy="381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8" name="Rectangle 7"/>
          <p:cNvSpPr/>
          <p:nvPr/>
        </p:nvSpPr>
        <p:spPr>
          <a:xfrm>
            <a:off x="4267200" y="3133904"/>
            <a:ext cx="4572000" cy="366254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:-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:-</a:t>
            </a:r>
            <a:r>
              <a:rPr lang="en-US" sz="4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অষ্ট</a:t>
            </a:r>
            <a:r>
              <a:rPr lang="bn-BD" sz="4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</a:t>
            </a:r>
          </a:p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:-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বিজ্ঞান</a:t>
            </a:r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অধ্যায়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:-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প্রথম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প্রাণিজগতের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শ্রেণিবিন্যাস</a:t>
            </a:r>
            <a:endParaRPr lang="bn-BD" sz="3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সময়-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৪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০মিনিট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5800"/>
            <a:ext cx="59436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ছবিতে তোমরা কি 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দেখতে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পাচ্ছ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bn-BD" sz="4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819400"/>
            <a:ext cx="3276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76600"/>
            <a:ext cx="2895600" cy="1752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Picture 7" descr="ban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57800"/>
            <a:ext cx="250923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5029200"/>
            <a:ext cx="2895600" cy="1828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867400" y="4800600"/>
            <a:ext cx="32766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600200"/>
            <a:ext cx="1981200" cy="1669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6611160" y="0"/>
            <a:ext cx="2532840" cy="2705100"/>
          </a:xfrm>
          <a:prstGeom prst="rect">
            <a:avLst/>
          </a:prstGeom>
        </p:spPr>
      </p:pic>
      <p:pic>
        <p:nvPicPr>
          <p:cNvPr id="13" name="Picture 12" descr="CHINGR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581401"/>
            <a:ext cx="2138289" cy="1523999"/>
          </a:xfrm>
          <a:prstGeom prst="rect">
            <a:avLst/>
          </a:prstGeom>
        </p:spPr>
      </p:pic>
      <p:pic>
        <p:nvPicPr>
          <p:cNvPr id="14" name="Picture 13" descr="jo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1828800"/>
            <a:ext cx="2004646" cy="187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71600" y="0"/>
            <a:ext cx="259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পূর্বজ্ঞান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যাচাই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4572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প্রাণি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জগতের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শ্রেণিবিন্যাস</a:t>
            </a:r>
            <a:endParaRPr lang="bn-BD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800600" y="838200"/>
            <a:ext cx="29718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১ /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পরিফেরা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4800600" y="1524000"/>
            <a:ext cx="2895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২/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নিডারিয়া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4800600" y="2133600"/>
            <a:ext cx="2895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৩/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প্লাটিহেলমিনথেস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4800600" y="27432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৪ 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নেমাটোডা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4800600" y="33528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৫/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অ্যানেলিডা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4800600" y="39624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৬ 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আর্থ্রোপোডা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47244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৭ /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মলাস্কা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5410200"/>
            <a:ext cx="27432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৮/ </a:t>
            </a:r>
            <a:r>
              <a:rPr lang="en-US" sz="2400" dirty="0" err="1" smtClean="0">
                <a:latin typeface="SutonnyOMJ" pitchFamily="2" charset="0"/>
                <a:cs typeface="SutonnyOMJ" pitchFamily="2" charset="0"/>
              </a:rPr>
              <a:t>একাইনোডারমাটা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800600" y="6096000"/>
            <a:ext cx="23622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৯  / 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কর্ডাটা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895600" y="16764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>
            <a:off x="2514600" y="914400"/>
            <a:ext cx="484632" cy="5943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895600" y="22860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895600" y="28956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895600" y="35052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895600" y="41910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895600" y="48768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819400" y="56388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819400" y="62484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895600" y="1066800"/>
            <a:ext cx="18928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"/>
          <p:cNvSpPr txBox="1"/>
          <p:nvPr/>
        </p:nvSpPr>
        <p:spPr>
          <a:xfrm>
            <a:off x="0" y="2590800"/>
            <a:ext cx="1981200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   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ৎ</a:t>
            </a:r>
          </a:p>
          <a:p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অ্যানিম্যালিয়া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981200" y="2819400"/>
            <a:ext cx="673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8"/>
          <p:cNvSpPr txBox="1"/>
          <p:nvPr/>
        </p:nvSpPr>
        <p:spPr>
          <a:xfrm>
            <a:off x="5715000" y="228600"/>
            <a:ext cx="1143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0"/>
            <a:ext cx="60198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শিরোনাম</a:t>
            </a:r>
            <a:r>
              <a:rPr lang="en-US" sz="6600" dirty="0" smtClean="0"/>
              <a:t>:-</a:t>
            </a:r>
            <a:endParaRPr lang="en-US" sz="6600" dirty="0"/>
          </a:p>
        </p:txBody>
      </p:sp>
      <p:sp>
        <p:nvSpPr>
          <p:cNvPr id="12" name="Rectangle 11"/>
          <p:cNvSpPr/>
          <p:nvPr/>
        </p:nvSpPr>
        <p:spPr>
          <a:xfrm>
            <a:off x="381000" y="1143000"/>
            <a:ext cx="7944804" cy="1846659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মেরুদন্ডী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প্রাণির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শ্রেণিবিন্যাস</a:t>
            </a:r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                   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৬-৮</a:t>
            </a:r>
            <a:endParaRPr lang="bn-BD" sz="48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895600"/>
            <a:ext cx="8458200" cy="3810000"/>
            <a:chOff x="381000" y="2895600"/>
            <a:chExt cx="8458200" cy="3810000"/>
          </a:xfrm>
        </p:grpSpPr>
        <p:pic>
          <p:nvPicPr>
            <p:cNvPr id="8" name="Picture 7" descr="ha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4953000"/>
              <a:ext cx="2743200" cy="16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row-eating-240x160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2971800"/>
              <a:ext cx="2004646" cy="18339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ascidia-purple-underwater-photo-coral-260nw-73275381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5029200"/>
              <a:ext cx="2314575" cy="166174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lc="http://schemas.openxmlformats.org/drawingml/2006/lockedCanvas"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4953000"/>
              <a:ext cx="2590800" cy="1752600"/>
            </a:xfrm>
            <a:prstGeom prst="rect">
              <a:avLst/>
            </a:prstGeom>
          </p:spPr>
        </p:pic>
        <p:pic>
          <p:nvPicPr>
            <p:cNvPr id="15" name="Picture 14" descr="MA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2600" y="2895600"/>
              <a:ext cx="3276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 flipH="1">
              <a:off x="2590800" y="2895600"/>
              <a:ext cx="2532840" cy="1943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এই পাঠ শেষে শিক্ষার্থীরা-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810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শিখণফল</a:t>
            </a:r>
            <a:r>
              <a:rPr lang="en-US" sz="6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:-</a:t>
            </a:r>
            <a:endParaRPr lang="bn-BD" sz="6600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52800"/>
            <a:ext cx="8077200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১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মেরুদন্ডী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শ্রেণিবিন্যাস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পারবে।</a:t>
            </a:r>
          </a:p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। বিভিন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উপপর্বের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বলতে পারবে।</a:t>
            </a:r>
          </a:p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ভার্টিব্রাটা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উপপর্বের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প্রণির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৭টি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শ্রেণির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পারবে।</a:t>
            </a:r>
            <a:endParaRPr lang="en-US" sz="3600" dirty="0" smtClean="0">
              <a:latin typeface="SutonnyOMJ" pitchFamily="2" charset="0"/>
              <a:cs typeface="SutonnyOMJ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4191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মেরুদণ্ডী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প্রাণির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শ্রেণিবিন্যাস</a:t>
            </a:r>
            <a:endParaRPr lang="bn-BD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3733800" y="914400"/>
            <a:ext cx="22098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১ /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ইউরোকর্ডাটা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733800" y="1524000"/>
            <a:ext cx="23622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২/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সেফালোকর্ডাটা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3581400" y="3962400"/>
            <a:ext cx="1600200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৩/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ভার্টিব্রাটা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6324600" y="26670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১ 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সাইক্লোস্টোমাটা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248400" y="32766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২/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কনডি্রকথিস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6248400" y="38862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৩ /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অস্টিকথিস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4495800"/>
            <a:ext cx="25146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৪ 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উভচর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029200"/>
            <a:ext cx="27432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৫/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সরীসৃপ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248400" y="5638800"/>
            <a:ext cx="23622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৬/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পক্ষীকুল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895600" y="16764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>
            <a:off x="2514600" y="914400"/>
            <a:ext cx="484632" cy="5943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895600" y="4114800"/>
            <a:ext cx="7620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562600" y="2743200"/>
            <a:ext cx="673608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flipV="1">
            <a:off x="5486400" y="3429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562600" y="4114800"/>
            <a:ext cx="673608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5486400" y="46482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flipV="1">
            <a:off x="5562600" y="51816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486400" y="5791200"/>
            <a:ext cx="7620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895600" y="1066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"/>
          <p:cNvSpPr txBox="1"/>
          <p:nvPr/>
        </p:nvSpPr>
        <p:spPr>
          <a:xfrm>
            <a:off x="0" y="2743200"/>
            <a:ext cx="17526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কর্ডাটা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981200" y="2819400"/>
            <a:ext cx="673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8"/>
          <p:cNvSpPr txBox="1"/>
          <p:nvPr/>
        </p:nvSpPr>
        <p:spPr>
          <a:xfrm>
            <a:off x="4267200" y="304800"/>
            <a:ext cx="1752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উপ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6629400" y="381000"/>
            <a:ext cx="20574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শ্রেণি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Up-Down Arrow 38"/>
          <p:cNvSpPr/>
          <p:nvPr/>
        </p:nvSpPr>
        <p:spPr>
          <a:xfrm>
            <a:off x="5181600" y="2590800"/>
            <a:ext cx="484632" cy="426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23"/>
          <p:cNvSpPr txBox="1"/>
          <p:nvPr/>
        </p:nvSpPr>
        <p:spPr>
          <a:xfrm>
            <a:off x="6248400" y="6172200"/>
            <a:ext cx="2362200" cy="51896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৭/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স্তন্যপায়ী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486400" y="6400800"/>
            <a:ext cx="762000" cy="179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132-crocod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114800"/>
            <a:ext cx="3276600" cy="1469571"/>
          </a:xfrm>
          <a:prstGeom prst="rect">
            <a:avLst/>
          </a:prstGeom>
        </p:spPr>
      </p:pic>
      <p:pic>
        <p:nvPicPr>
          <p:cNvPr id="3" name="Picture 2" descr="artworks-000030506271-qwq4ox-t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10150"/>
            <a:ext cx="2286000" cy="1847850"/>
          </a:xfrm>
          <a:prstGeom prst="rect">
            <a:avLst/>
          </a:prstGeom>
        </p:spPr>
      </p:pic>
      <p:pic>
        <p:nvPicPr>
          <p:cNvPr id="4" name="Picture 3" descr="420px-Panthera_tigris_tig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2560320" cy="1712976"/>
          </a:xfrm>
          <a:prstGeom prst="rect">
            <a:avLst/>
          </a:prstGeom>
        </p:spPr>
      </p:pic>
      <p:pic>
        <p:nvPicPr>
          <p:cNvPr id="5" name="Picture 4" descr="hilsha-20200911162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438400"/>
            <a:ext cx="3200400" cy="1552575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4648200"/>
            <a:ext cx="2946400" cy="2209800"/>
          </a:xfrm>
          <a:prstGeom prst="rect">
            <a:avLst/>
          </a:prstGeom>
        </p:spPr>
      </p:pic>
      <p:pic>
        <p:nvPicPr>
          <p:cNvPr id="7" name="Picture 6" descr="petromyz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534025"/>
            <a:ext cx="3581400" cy="1323975"/>
          </a:xfrm>
          <a:prstGeom prst="rect">
            <a:avLst/>
          </a:prstGeom>
        </p:spPr>
      </p:pic>
      <p:pic>
        <p:nvPicPr>
          <p:cNvPr id="8" name="Picture 7" descr="sea-horse-jpe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2514600"/>
            <a:ext cx="2857500" cy="2159000"/>
          </a:xfrm>
          <a:prstGeom prst="rect">
            <a:avLst/>
          </a:prstGeom>
        </p:spPr>
      </p:pic>
      <p:pic>
        <p:nvPicPr>
          <p:cNvPr id="9" name="Picture 8" descr="দোয়েল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371600"/>
            <a:ext cx="2505075" cy="1828800"/>
          </a:xfrm>
          <a:prstGeom prst="rect">
            <a:avLst/>
          </a:prstGeom>
        </p:spPr>
      </p:pic>
      <p:pic>
        <p:nvPicPr>
          <p:cNvPr id="10" name="Picture 9" descr="সাপ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48400" y="762000"/>
            <a:ext cx="2680784" cy="1614487"/>
          </a:xfrm>
          <a:prstGeom prst="rect">
            <a:avLst/>
          </a:prstGeom>
        </p:spPr>
      </p:pic>
      <p:pic>
        <p:nvPicPr>
          <p:cNvPr id="11" name="Picture 10" descr="টিকটিকি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0400" y="838200"/>
            <a:ext cx="2847975" cy="1600200"/>
          </a:xfrm>
          <a:prstGeom prst="rect">
            <a:avLst/>
          </a:prstGeom>
        </p:spPr>
      </p:pic>
      <p:pic>
        <p:nvPicPr>
          <p:cNvPr id="12" name="Picture 11" descr="হাঁস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2514600" cy="1323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71800" y="0"/>
            <a:ext cx="4191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মেরুদণ্ডী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প্রাণির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শ্রেণিবিন্যাস</a:t>
            </a:r>
            <a:endParaRPr lang="bn-BD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0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স্বভাব</a:t>
            </a:r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বাসস্থানঃ</a:t>
            </a:r>
            <a:endParaRPr lang="en-US" sz="28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পৃথিবীর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সর্বত্রই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যায়।এদের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বহু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ডাঙ্গায়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করো।বহু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সামুদ্রিক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স্বাদু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পানিতে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বাস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করে।বহু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প্রজাতি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বৃক্ষবাসী,মরুবাসী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মেরুবাসী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গুহাবাসী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খেচর।কর্ডাটা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বহু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বহিঃপরজীবী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হিসাবে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অন্য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দেহে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সংলগ্ন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জীবনযাপন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0"/>
            <a:ext cx="43434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SutonnyOMJ" pitchFamily="2" charset="0"/>
                <a:cs typeface="SutonnyOMJ" pitchFamily="2" charset="0"/>
              </a:rPr>
              <a:t>পর্ব</a:t>
            </a:r>
            <a:r>
              <a:rPr lang="en-US" sz="8000" b="1" dirty="0" smtClean="0">
                <a:latin typeface="SutonnyOMJ" pitchFamily="2" charset="0"/>
                <a:cs typeface="SutonnyOMJ" pitchFamily="2" charset="0"/>
              </a:rPr>
              <a:t>:-</a:t>
            </a:r>
            <a:r>
              <a:rPr lang="en-US" sz="8000" b="1" dirty="0" err="1" smtClean="0">
                <a:latin typeface="SutonnyOMJ" pitchFamily="2" charset="0"/>
                <a:cs typeface="SutonnyOMJ" pitchFamily="2" charset="0"/>
              </a:rPr>
              <a:t>কর্ডাটা</a:t>
            </a:r>
            <a:endParaRPr lang="en-US" sz="80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814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বৈশিষ্ট্য</a:t>
            </a:r>
            <a:r>
              <a:rPr lang="en-US" sz="2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:-</a:t>
            </a:r>
          </a:p>
          <a:p>
            <a:pPr marL="342900" indent="-342900"/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এ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পর্বের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প্রাণীর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সারা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জীবন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অথবা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ভ্রুণ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অবস্থায়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পৃষ্ঠিয়দেশ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বরাবর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নটোকর্ড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অবস্থান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করে।নটোকর্ড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নরম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নমনীয়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দণ্ডাকার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দৃঢ়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অখণ্ডায়িত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অঙ্গ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342900" indent="-342900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পৃষ্ঠদেশে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ফাঁপা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স্নায়ুরজ্জু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342900" indent="-342900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সারাজীবন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অথবা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জীবন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চক্রের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এক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পর্যায়ে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পার্শ্বীয়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গলবিলীয়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ফুলকা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ছিদ্র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342900" indent="-342900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উদাহরণ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:-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মানুষ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কুনোব্যাঙ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রুই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মাছ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কবুতর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858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Corporate Edition</cp:lastModifiedBy>
  <cp:revision>291</cp:revision>
  <dcterms:created xsi:type="dcterms:W3CDTF">2006-08-16T00:00:00Z</dcterms:created>
  <dcterms:modified xsi:type="dcterms:W3CDTF">2021-06-02T04:36:19Z</dcterms:modified>
</cp:coreProperties>
</file>