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51" d="100"/>
          <a:sy n="51" d="100"/>
        </p:scale>
        <p:origin x="62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FEFBD-A286-4743-B8A7-AA35D53086ED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1C4AD-805F-4FF5-B9A9-AE164278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Showing the pictures ,the</a:t>
            </a:r>
            <a:r>
              <a:rPr lang="en-US" baseline="0" dirty="0" smtClean="0"/>
              <a:t> teacher may ask the learners to name the instruments. After that he/ she may tell them to check their </a:t>
            </a:r>
            <a:r>
              <a:rPr lang="en-US" baseline="0" smtClean="0"/>
              <a:t>answers with his/hers.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90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time  does not allow, no need to give it as a group work , It can be given as home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4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2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9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4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01C92-2553-4207-A8A0-FA611BF02D1F}" type="datetimeFigureOut">
              <a:rPr lang="en-US" smtClean="0"/>
              <a:t>20-Jun-21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FC386-9316-4D1F-BF51-96930798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3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ictionary.reference.com/browse/collec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4" y="1891501"/>
            <a:ext cx="5638800" cy="45155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own Ribbon 7"/>
          <p:cNvSpPr/>
          <p:nvPr/>
        </p:nvSpPr>
        <p:spPr>
          <a:xfrm>
            <a:off x="2209800" y="1"/>
            <a:ext cx="7467600" cy="1593167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473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099" y="4973227"/>
            <a:ext cx="8704023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b="1" dirty="0"/>
              <a:t>Something that is </a:t>
            </a:r>
            <a:r>
              <a:rPr lang="en-US" sz="2000" b="1" dirty="0">
                <a:hlinkClick r:id="rId2"/>
              </a:rPr>
              <a:t>collected</a:t>
            </a:r>
            <a:r>
              <a:rPr lang="en-US" sz="2000" b="1" dirty="0"/>
              <a:t>; a group of objects or an amount of material accumulated in one location, especially for some purpose or as a result of some process: a stamp collection; a collection of unclaimed hats in the checkroom; a collection of books on Churchill.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1067728"/>
            <a:ext cx="3276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Collection =</a:t>
            </a:r>
          </a:p>
        </p:txBody>
      </p:sp>
      <p:pic>
        <p:nvPicPr>
          <p:cNvPr id="5122" name="Picture 2" descr="https://s-media-cache-ak0.pinimg.com/564x/32/6b/09/326b0935ff9c7eeb38f0e7beb724a6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4604456" cy="4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9" t="5199" r="25437" b="4292"/>
          <a:stretch/>
        </p:blipFill>
        <p:spPr>
          <a:xfrm>
            <a:off x="1645077" y="724793"/>
            <a:ext cx="954477" cy="31970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63" name="Rectangle 62"/>
          <p:cNvSpPr/>
          <p:nvPr/>
        </p:nvSpPr>
        <p:spPr>
          <a:xfrm>
            <a:off x="1854621" y="3717589"/>
            <a:ext cx="105670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dotara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10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13" y="724793"/>
            <a:ext cx="3495675" cy="12564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31" name="Rectangle 1030"/>
          <p:cNvSpPr/>
          <p:nvPr/>
        </p:nvSpPr>
        <p:spPr>
          <a:xfrm>
            <a:off x="3055877" y="2276200"/>
            <a:ext cx="112723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sarinda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3" name="Rectangle 1032"/>
          <p:cNvSpPr/>
          <p:nvPr/>
        </p:nvSpPr>
        <p:spPr>
          <a:xfrm>
            <a:off x="1991156" y="5952030"/>
            <a:ext cx="192071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bamboo flute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" r="-1067"/>
          <a:stretch/>
        </p:blipFill>
        <p:spPr>
          <a:xfrm rot="687407">
            <a:off x="6953714" y="621347"/>
            <a:ext cx="2583823" cy="1871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7317324" y="2226482"/>
            <a:ext cx="248731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harmonium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/>
          <a:stretch/>
        </p:blipFill>
        <p:spPr>
          <a:xfrm>
            <a:off x="7517350" y="2730535"/>
            <a:ext cx="3150651" cy="17485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9271878" y="4566294"/>
            <a:ext cx="8515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91" y="4797125"/>
            <a:ext cx="1421787" cy="13388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4" name="Rectangle 13"/>
          <p:cNvSpPr/>
          <p:nvPr/>
        </p:nvSpPr>
        <p:spPr>
          <a:xfrm>
            <a:off x="7891402" y="6182862"/>
            <a:ext cx="91884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violin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22" y="4513427"/>
            <a:ext cx="2160721" cy="14386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6" name="Rectangle 15"/>
          <p:cNvSpPr/>
          <p:nvPr/>
        </p:nvSpPr>
        <p:spPr>
          <a:xfrm>
            <a:off x="5629298" y="6135986"/>
            <a:ext cx="1088631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Ek-tara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24004" y="3926564"/>
            <a:ext cx="7665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dhol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8579"/>
          <a:stretch/>
        </p:blipFill>
        <p:spPr>
          <a:xfrm>
            <a:off x="4522832" y="2525714"/>
            <a:ext cx="2561878" cy="13392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1908" y="4479050"/>
            <a:ext cx="2238247" cy="1326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854621" y="24149"/>
            <a:ext cx="834252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Tell the names of the below instruments.</a:t>
            </a:r>
          </a:p>
        </p:txBody>
      </p:sp>
    </p:spTree>
    <p:extLst>
      <p:ext uri="{BB962C8B-B14F-4D97-AF65-F5344CB8AC3E}">
        <p14:creationId xmlns:p14="http://schemas.microsoft.com/office/powerpoint/2010/main" val="399472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031" grpId="0" animBg="1"/>
      <p:bldP spid="1033" grpId="0" animBg="1"/>
      <p:bldP spid="8" grpId="0" animBg="1"/>
      <p:bldP spid="10" grpId="0" animBg="1"/>
      <p:bldP spid="14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0" y="533401"/>
            <a:ext cx="7910186" cy="220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/>
              <a:t>Answer the questions</a:t>
            </a:r>
          </a:p>
          <a:p>
            <a:r>
              <a:rPr lang="en-US" b="1" dirty="0"/>
              <a:t>1.Who usually likes our folk songs?</a:t>
            </a:r>
          </a:p>
          <a:p>
            <a:r>
              <a:rPr lang="en-US" b="1" dirty="0"/>
              <a:t>2.Can you name some well known folk singers?</a:t>
            </a:r>
          </a:p>
          <a:p>
            <a:r>
              <a:rPr lang="en-US" b="1" dirty="0"/>
              <a:t>Who is your </a:t>
            </a:r>
            <a:r>
              <a:rPr lang="en-US" b="1" dirty="0" err="1"/>
              <a:t>favourite</a:t>
            </a:r>
            <a:r>
              <a:rPr lang="en-US" b="1" dirty="0"/>
              <a:t> folk singer?</a:t>
            </a:r>
          </a:p>
        </p:txBody>
      </p:sp>
    </p:spTree>
    <p:extLst>
      <p:ext uri="{BB962C8B-B14F-4D97-AF65-F5344CB8AC3E}">
        <p14:creationId xmlns:p14="http://schemas.microsoft.com/office/powerpoint/2010/main" val="20859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75438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Solution </a:t>
            </a:r>
            <a:r>
              <a:rPr lang="en-US" sz="4000" b="1" dirty="0"/>
              <a:t>the above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1"/>
            <a:ext cx="8202460" cy="4802687"/>
          </a:xfrm>
        </p:spPr>
        <p:txBody>
          <a:bodyPr>
            <a:normAutofit/>
          </a:bodyPr>
          <a:lstStyle/>
          <a:p>
            <a:r>
              <a:rPr lang="en-US" b="1" dirty="0"/>
              <a:t>1.The common people like folk songs.</a:t>
            </a:r>
          </a:p>
          <a:p>
            <a:r>
              <a:rPr lang="en-US" b="1" dirty="0"/>
              <a:t>2.Abdul </a:t>
            </a:r>
            <a:r>
              <a:rPr lang="en-US" b="1" dirty="0" err="1"/>
              <a:t>Alim,Abbas</a:t>
            </a:r>
            <a:r>
              <a:rPr lang="en-US" b="1" dirty="0"/>
              <a:t> </a:t>
            </a:r>
            <a:r>
              <a:rPr lang="en-US" b="1" dirty="0" err="1"/>
              <a:t>Uddin,Farida</a:t>
            </a:r>
            <a:r>
              <a:rPr lang="en-US" b="1" dirty="0"/>
              <a:t> </a:t>
            </a:r>
            <a:r>
              <a:rPr lang="en-US" b="1" dirty="0" err="1"/>
              <a:t>parvin,Nina</a:t>
            </a:r>
            <a:r>
              <a:rPr lang="en-US" b="1" dirty="0"/>
              <a:t> </a:t>
            </a:r>
            <a:r>
              <a:rPr lang="en-US" b="1" dirty="0" err="1"/>
              <a:t>Hamid,Momotaz</a:t>
            </a:r>
            <a:r>
              <a:rPr lang="en-US" b="1" dirty="0"/>
              <a:t> </a:t>
            </a:r>
            <a:r>
              <a:rPr lang="en-US" b="1" dirty="0" err="1"/>
              <a:t>Begum,Kiron</a:t>
            </a:r>
            <a:r>
              <a:rPr lang="en-US" b="1" dirty="0"/>
              <a:t> Chandra Roy etc.</a:t>
            </a:r>
          </a:p>
          <a:p>
            <a:r>
              <a:rPr lang="en-US" b="1" dirty="0"/>
              <a:t>3.Farida </a:t>
            </a:r>
            <a:r>
              <a:rPr lang="en-US" b="1" dirty="0" err="1"/>
              <a:t>parvin</a:t>
            </a:r>
            <a:r>
              <a:rPr lang="en-US" b="1" dirty="0"/>
              <a:t>(This answer will be varied from student to student.)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519814"/>
            <a:ext cx="1828800" cy="2438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362200" y="4876800"/>
            <a:ext cx="3810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1" y="381000"/>
            <a:ext cx="8658591" cy="5728020"/>
            <a:chOff x="304800" y="0"/>
            <a:chExt cx="8658591" cy="6109020"/>
          </a:xfrm>
        </p:grpSpPr>
        <p:sp>
          <p:nvSpPr>
            <p:cNvPr id="3" name="TextBox 2"/>
            <p:cNvSpPr txBox="1"/>
            <p:nvPr/>
          </p:nvSpPr>
          <p:spPr>
            <a:xfrm>
              <a:off x="304801" y="0"/>
              <a:ext cx="8658590" cy="19038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 Discuss in groups and write a paragraph on:</a:t>
              </a:r>
            </a:p>
            <a:p>
              <a:r>
                <a:rPr lang="en-US" sz="2800" b="1" dirty="0"/>
                <a:t>Do you want more or less </a:t>
              </a:r>
              <a:r>
                <a:rPr lang="en-US" sz="2400" b="1" dirty="0"/>
                <a:t>programs</a:t>
              </a:r>
              <a:r>
                <a:rPr lang="en-US" sz="2800" b="1" dirty="0"/>
                <a:t> on folk</a:t>
              </a:r>
              <a:r>
                <a:rPr lang="en-US" sz="3200" b="1" dirty="0"/>
                <a:t> </a:t>
              </a:r>
              <a:r>
                <a:rPr lang="en-US" sz="2800" b="1" dirty="0"/>
                <a:t>songs</a:t>
              </a:r>
            </a:p>
            <a:p>
              <a:r>
                <a:rPr lang="en-US" sz="3200" b="1" dirty="0"/>
                <a:t> </a:t>
              </a:r>
              <a:r>
                <a:rPr lang="en-US" sz="2800" b="1" dirty="0"/>
                <a:t>on your TV channels ? Why ?</a:t>
              </a:r>
            </a:p>
            <a:p>
              <a:endParaRPr lang="en-US" b="1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980" y="2429063"/>
              <a:ext cx="2673411" cy="3657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246" y="2390348"/>
              <a:ext cx="2743200" cy="365759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451420"/>
              <a:ext cx="2836984" cy="3657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5593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2" y="228601"/>
            <a:ext cx="297179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3048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3200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352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41071" y="323266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3471" y="3385066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 descr="C:\Users\hypertech\Pictures\lalon maj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77143"/>
            <a:ext cx="7543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1447801"/>
            <a:ext cx="7239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 which district this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majar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situated?</a:t>
            </a:r>
          </a:p>
        </p:txBody>
      </p:sp>
    </p:spTree>
    <p:extLst>
      <p:ext uri="{BB962C8B-B14F-4D97-AF65-F5344CB8AC3E}">
        <p14:creationId xmlns:p14="http://schemas.microsoft.com/office/powerpoint/2010/main" val="2551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800623"/>
            <a:ext cx="1752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Answer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8164" y="838200"/>
            <a:ext cx="3320636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Kustia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photos.wikimapia.org/p/00/01/60/17/3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964" y="1506303"/>
            <a:ext cx="7010400" cy="46943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9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474703"/>
            <a:ext cx="54102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Home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4743" y="1828799"/>
            <a:ext cx="821871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 which area </a:t>
            </a:r>
            <a:r>
              <a:rPr lang="en-US" sz="3600" dirty="0" err="1"/>
              <a:t>bhawaiyas</a:t>
            </a:r>
            <a:r>
              <a:rPr lang="en-US" sz="3600" dirty="0"/>
              <a:t> are sung?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4832932" y="4299466"/>
            <a:ext cx="3549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C:\Users\hypertech\Pictures\Evening-of-Bhawai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17372"/>
            <a:ext cx="76200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flipV="1">
            <a:off x="2514600" y="838201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5562600"/>
            <a:ext cx="8077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>
                <a:ln w="0"/>
                <a:effectLst>
                  <a:reflection blurRad="12700" stA="50000" endPos="50000" dist="5000" dir="5400000" sy="-100000" rotWithShape="0"/>
                </a:effectLst>
              </a:rPr>
              <a:t>Thank you so much</a:t>
            </a:r>
          </a:p>
        </p:txBody>
      </p:sp>
      <p:pic>
        <p:nvPicPr>
          <p:cNvPr id="2166" name="Picture 118" descr="http://www.dahliasfreshflowers.ca/wp-content/uploads/2015/01/test-produc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381000"/>
            <a:ext cx="6858000" cy="448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9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1" y="304800"/>
            <a:ext cx="8001000" cy="62103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i="1" dirty="0"/>
              <a:t>TEACHER’S IDENTITY</a:t>
            </a:r>
          </a:p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S.M.Lutful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Haider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Lutfunnesa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balika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Biddanekaton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Pagla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Gafargoan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Mobile No: 01719527980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42" y="457200"/>
            <a:ext cx="7239000" cy="762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Lesson’s Identity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7620000" cy="4191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Subject: English 1st part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class     : Eight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Unit      :One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Lesson  :One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Time      :45 minutes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3276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9271" y="3172795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http://1.bp.blogspot.com/-Rf5zM3MMLGQ/U_DTXL9xINI/AAAAAAAAAZQ/mPA-vQFHWTU/s1600/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2601"/>
            <a:ext cx="3124200" cy="41910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33401"/>
            <a:ext cx="6172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Let’s watch a video.....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990156"/>
              </p:ext>
            </p:extLst>
          </p:nvPr>
        </p:nvGraphicFramePr>
        <p:xfrm>
          <a:off x="5638800" y="303212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3212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5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1"/>
            <a:ext cx="70866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Today’s topic is ……………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5050" y="762000"/>
            <a:ext cx="8001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030A0"/>
                </a:solidFill>
              </a:rPr>
              <a:t>Our Folk Songs</a:t>
            </a:r>
          </a:p>
        </p:txBody>
      </p:sp>
      <p:pic>
        <p:nvPicPr>
          <p:cNvPr id="3074" name="Picture 2" descr="C:\Users\hypertech\Pictures\Baul-Gaan-Fo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66" y="2362200"/>
            <a:ext cx="751623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633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565666"/>
            <a:ext cx="8839200" cy="560653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/>
              <a:t>Outcomes  of the lesson...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 the end of the lesson students will be able to...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tell about the our folk songs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nswer the questions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nfer meaning from context</a:t>
            </a:r>
          </a:p>
          <a:p>
            <a:r>
              <a:rPr lang="en-US" dirty="0" smtClean="0"/>
              <a:t>Write  a paragraph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4495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486513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01753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419601"/>
            <a:ext cx="78486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great proportion of the members of a people that determines the group character and that tends to preserve its characteristic form of civilization and its customs, arts and crafts, legends, traditions, and superstitions from generation to generation.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3050" y="1299317"/>
            <a:ext cx="158115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Folk=</a:t>
            </a:r>
          </a:p>
        </p:txBody>
      </p:sp>
      <p:pic>
        <p:nvPicPr>
          <p:cNvPr id="3074" name="Picture 2" descr="http://4.bp.blogspot.com/-M0MQ370ZLGE/TiFLliZ2_gI/AAAAAAAABHM/epRvsD0WT6g/s1600/Lalan%2BFakirer%2Bga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0989"/>
            <a:ext cx="31242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timg.googleusercontent.com/vi/UaVIkfP45-g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28600"/>
            <a:ext cx="3671207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9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678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Traditional=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5181601"/>
            <a:ext cx="7010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tradition is belief or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passed down  within a group or society with symbolic meaning or special  significance with origins in past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57200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8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876801"/>
            <a:ext cx="8153400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/>
              <a:t>A social, religious, occupational, or other group sharing common characteristics or interests and perceived or perceiving itself as distinct in some respect from the larger society within which it exists (usually preceded by the): the business community; the community of scholars.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112130"/>
            <a:ext cx="31242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Community=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26452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098" name="Picture 2" descr="http://static1.squarespace.com/static/54352636e4b03176bba53234/t/546a4c94e4b0bf3776b6509f/1416252565004/community.jpg?format=1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1"/>
            <a:ext cx="42100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443</Words>
  <Application>Microsoft Office PowerPoint</Application>
  <PresentationFormat>Widescreen</PresentationFormat>
  <Paragraphs>63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Lesson’s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Solution the above questions: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lab</cp:lastModifiedBy>
  <cp:revision>21</cp:revision>
  <dcterms:created xsi:type="dcterms:W3CDTF">2020-02-23T15:37:19Z</dcterms:created>
  <dcterms:modified xsi:type="dcterms:W3CDTF">2021-06-20T11:02:09Z</dcterms:modified>
</cp:coreProperties>
</file>