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82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9" r:id="rId12"/>
    <p:sldId id="267" r:id="rId13"/>
    <p:sldId id="270" r:id="rId14"/>
    <p:sldId id="274" r:id="rId15"/>
    <p:sldId id="268" r:id="rId16"/>
    <p:sldId id="271" r:id="rId17"/>
    <p:sldId id="273" r:id="rId18"/>
    <p:sldId id="272" r:id="rId19"/>
    <p:sldId id="275" r:id="rId20"/>
    <p:sldId id="276" r:id="rId21"/>
    <p:sldId id="278" r:id="rId22"/>
    <p:sldId id="279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1334" y="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2FAB73-6471-4FF0-B35D-39F9830E11D7}" type="datetimeFigureOut">
              <a:rPr lang="en-US" smtClean="0"/>
              <a:pPr/>
              <a:t>6/20/2021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C642F2-2B66-4915-ADE5-5BE1549EB45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06DB4-952D-4A07-8878-FF19C6CA1DCD}" type="datetimeFigureOut">
              <a:rPr lang="en-US" smtClean="0"/>
              <a:pPr/>
              <a:t>6/20/2021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9C8EE-C2B9-4F21-B7C9-85115926E9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06DB4-952D-4A07-8878-FF19C6CA1DCD}" type="datetimeFigureOut">
              <a:rPr lang="en-US" smtClean="0"/>
              <a:pPr/>
              <a:t>6/20/2021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9C8EE-C2B9-4F21-B7C9-85115926E9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06DB4-952D-4A07-8878-FF19C6CA1DCD}" type="datetimeFigureOut">
              <a:rPr lang="en-US" smtClean="0"/>
              <a:pPr/>
              <a:t>6/20/2021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9C8EE-C2B9-4F21-B7C9-85115926E9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06DB4-952D-4A07-8878-FF19C6CA1DCD}" type="datetimeFigureOut">
              <a:rPr lang="en-US" smtClean="0"/>
              <a:pPr/>
              <a:t>6/20/2021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9C8EE-C2B9-4F21-B7C9-85115926E9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06DB4-952D-4A07-8878-FF19C6CA1DCD}" type="datetimeFigureOut">
              <a:rPr lang="en-US" smtClean="0"/>
              <a:pPr/>
              <a:t>6/20/2021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9C8EE-C2B9-4F21-B7C9-85115926E9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06DB4-952D-4A07-8878-FF19C6CA1DCD}" type="datetimeFigureOut">
              <a:rPr lang="en-US" smtClean="0"/>
              <a:pPr/>
              <a:t>6/20/2021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9C8EE-C2B9-4F21-B7C9-85115926E9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06DB4-952D-4A07-8878-FF19C6CA1DCD}" type="datetimeFigureOut">
              <a:rPr lang="en-US" smtClean="0"/>
              <a:pPr/>
              <a:t>6/20/2021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9C8EE-C2B9-4F21-B7C9-85115926E9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06DB4-952D-4A07-8878-FF19C6CA1DCD}" type="datetimeFigureOut">
              <a:rPr lang="en-US" smtClean="0"/>
              <a:pPr/>
              <a:t>6/20/2021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9C8EE-C2B9-4F21-B7C9-85115926E9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06DB4-952D-4A07-8878-FF19C6CA1DCD}" type="datetimeFigureOut">
              <a:rPr lang="en-US" smtClean="0"/>
              <a:pPr/>
              <a:t>6/20/2021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9C8EE-C2B9-4F21-B7C9-85115926E9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06DB4-952D-4A07-8878-FF19C6CA1DCD}" type="datetimeFigureOut">
              <a:rPr lang="en-US" smtClean="0"/>
              <a:pPr/>
              <a:t>6/20/2021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9C8EE-C2B9-4F21-B7C9-85115926E9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06DB4-952D-4A07-8878-FF19C6CA1DCD}" type="datetimeFigureOut">
              <a:rPr lang="en-US" smtClean="0"/>
              <a:pPr/>
              <a:t>6/20/2021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9C8EE-C2B9-4F21-B7C9-85115926E9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F06DB4-952D-4A07-8878-FF19C6CA1DCD}" type="datetimeFigureOut">
              <a:rPr lang="en-US" smtClean="0"/>
              <a:pPr/>
              <a:t>6/20/2021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09C8EE-C2B9-4F21-B7C9-85115926E9F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jpeg"/><Relationship Id="rId5" Type="http://schemas.openxmlformats.org/officeDocument/2006/relationships/image" Target="../media/image4.jpeg"/><Relationship Id="rId4" Type="http://schemas.openxmlformats.org/officeDocument/2006/relationships/image" Target="../media/image13.jpe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f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f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jpeg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4800" y="990600"/>
            <a:ext cx="8534400" cy="707886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ar-SA" sz="40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واقيمو الصلواة واتو الزكواة واركعو معا الراكعين</a:t>
            </a:r>
            <a:endParaRPr lang="en-US" sz="4000" b="1" dirty="0">
              <a:solidFill>
                <a:schemeClr val="tx2">
                  <a:lumMod val="60000"/>
                  <a:lumOff val="4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04800" y="2380896"/>
            <a:ext cx="6248400" cy="1200329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3600" b="1" dirty="0" err="1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সালাত</a:t>
            </a:r>
            <a:r>
              <a:rPr lang="en-US" sz="3600" b="1" dirty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প্রতিষ্ঠা</a:t>
            </a:r>
            <a:r>
              <a:rPr lang="en-US" sz="3600" b="1" dirty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3600" b="1" dirty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সেই</a:t>
            </a:r>
            <a:r>
              <a:rPr lang="en-US" sz="3600" b="1" dirty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সাথে</a:t>
            </a:r>
            <a:r>
              <a:rPr lang="en-US" sz="3600" b="1" dirty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যাকাত</a:t>
            </a:r>
            <a:r>
              <a:rPr lang="en-US" sz="3600" b="1" dirty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আদায়</a:t>
            </a:r>
            <a:r>
              <a:rPr lang="en-US" sz="3600" b="1" dirty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3600" b="1" dirty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আর</a:t>
            </a:r>
            <a:r>
              <a:rPr lang="en-US" sz="3600" b="1" dirty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রুকুকারীদের</a:t>
            </a:r>
            <a:r>
              <a:rPr lang="en-US" sz="3600" b="1" dirty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সাথে</a:t>
            </a:r>
            <a:r>
              <a:rPr lang="en-US" sz="3600" b="1" dirty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রুকু</a:t>
            </a:r>
            <a:r>
              <a:rPr lang="en-US" sz="3600" b="1" dirty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3600" b="1" dirty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1400" b="1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8600" y="3867028"/>
            <a:ext cx="3235568" cy="1966505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4097" name="Picture 1" descr="C:\Users\my\Pictures\3472desktop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" y="1"/>
            <a:ext cx="1676399" cy="914399"/>
          </a:xfrm>
          <a:prstGeom prst="rect">
            <a:avLst/>
          </a:prstGeom>
          <a:noFill/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74FFA2B5-19B4-4F7F-BE62-498AC85F569D}"/>
              </a:ext>
            </a:extLst>
          </p:cNvPr>
          <p:cNvSpPr txBox="1"/>
          <p:nvPr/>
        </p:nvSpPr>
        <p:spPr>
          <a:xfrm>
            <a:off x="4724400" y="6093936"/>
            <a:ext cx="14478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ম</a:t>
            </a:r>
            <a:r>
              <a:rPr lang="as-IN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হ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ি </a:t>
            </a:r>
            <a:r>
              <a:rPr lang="as-IN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উ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দ</a:t>
            </a:r>
            <a:r>
              <a:rPr lang="as-IN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্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দ</a:t>
            </a:r>
            <a:r>
              <a:rPr lang="as-IN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ি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ন</a:t>
            </a:r>
            <a:endParaRPr lang="en-US" sz="1050" dirty="0"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1905000" y="457200"/>
            <a:ext cx="5715000" cy="1143000"/>
          </a:xfrm>
          <a:prstGeom prst="ellipse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উপস্থাপন</a:t>
            </a:r>
            <a:endParaRPr lang="en-US" b="1" dirty="0"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7410" name="Picture 2" descr="C:\Users\my\Pictures\pictur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57800" y="1905000"/>
            <a:ext cx="3200400" cy="213360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</p:pic>
      <p:sp>
        <p:nvSpPr>
          <p:cNvPr id="6" name="Rounded Rectangle 5"/>
          <p:cNvSpPr/>
          <p:nvPr/>
        </p:nvSpPr>
        <p:spPr>
          <a:xfrm>
            <a:off x="990600" y="1752600"/>
            <a:ext cx="4114800" cy="2514600"/>
          </a:xfrm>
          <a:prstGeom prst="round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ইসলামের</a:t>
            </a:r>
            <a:r>
              <a:rPr lang="en-US" sz="36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৫টি </a:t>
            </a:r>
            <a:r>
              <a:rPr lang="en-US" sz="3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স্তম্ভের</a:t>
            </a:r>
            <a:r>
              <a:rPr lang="en-US" sz="36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মধ্যে</a:t>
            </a:r>
            <a:r>
              <a:rPr lang="en-US" sz="36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যাকাত</a:t>
            </a:r>
            <a:r>
              <a:rPr lang="en-US" sz="36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৩য় </a:t>
            </a:r>
            <a:r>
              <a:rPr lang="en-US" sz="3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স্তম্ভ</a:t>
            </a:r>
            <a:r>
              <a:rPr lang="en-US" sz="36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lang="en-US" sz="3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ইমান</a:t>
            </a:r>
            <a:r>
              <a:rPr lang="en-US" sz="36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নামাযের</a:t>
            </a:r>
            <a:r>
              <a:rPr lang="en-US" sz="36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পরেই</a:t>
            </a:r>
            <a:r>
              <a:rPr lang="en-US" sz="36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36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স্থান</a:t>
            </a:r>
            <a:r>
              <a:rPr lang="en-US" sz="36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। 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990600" y="4495800"/>
            <a:ext cx="7620000" cy="2362200"/>
          </a:xfrm>
          <a:prstGeom prst="round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প্রত্যেক</a:t>
            </a:r>
            <a:r>
              <a:rPr lang="en-US" sz="36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ধনবান</a:t>
            </a:r>
            <a:r>
              <a:rPr lang="en-US" sz="36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মুসলমান</a:t>
            </a:r>
            <a:r>
              <a:rPr lang="en-US" sz="36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নর-নারীর</a:t>
            </a:r>
            <a:r>
              <a:rPr lang="en-US" sz="36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উপর</a:t>
            </a:r>
            <a:r>
              <a:rPr lang="en-US" sz="36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যাকাত</a:t>
            </a:r>
            <a:r>
              <a:rPr lang="en-US" sz="36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নামাযের</a:t>
            </a:r>
            <a:r>
              <a:rPr lang="en-US" sz="36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সাথে</a:t>
            </a:r>
            <a:r>
              <a:rPr lang="en-US" sz="36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ফরয</a:t>
            </a:r>
            <a:r>
              <a:rPr lang="en-US" sz="36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36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হয়েছে।যাকাত</a:t>
            </a:r>
            <a:r>
              <a:rPr lang="en-US" sz="36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প্রদানের</a:t>
            </a:r>
            <a:r>
              <a:rPr lang="en-US" sz="36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লক্ষ্য</a:t>
            </a:r>
            <a:r>
              <a:rPr lang="en-US" sz="36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3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গুরুত্ব</a:t>
            </a:r>
            <a:r>
              <a:rPr lang="en-US" sz="36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তাৎপর্য</a:t>
            </a:r>
            <a:r>
              <a:rPr lang="en-US" sz="36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অপরিসীম</a:t>
            </a:r>
            <a:r>
              <a:rPr lang="en-US" sz="36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। 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8" name="Picture 1" descr="C:\Users\my\Pictures\3472desktop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" y="1"/>
            <a:ext cx="1676399" cy="914399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r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1676400" y="533400"/>
            <a:ext cx="6248400" cy="1219200"/>
          </a:xfrm>
          <a:prstGeom prst="ellipse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72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একক</a:t>
            </a:r>
            <a:r>
              <a:rPr lang="en-US" sz="7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কাজ</a:t>
            </a:r>
            <a:endParaRPr lang="en-US" b="1" dirty="0">
              <a:solidFill>
                <a:schemeClr val="tx1">
                  <a:lumMod val="85000"/>
                  <a:lumOff val="1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990600" y="1981200"/>
            <a:ext cx="2819400" cy="4267200"/>
          </a:xfrm>
          <a:prstGeom prst="round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Font typeface="Wingdings" pitchFamily="2" charset="2"/>
              <a:buChar char="Ø"/>
            </a:pPr>
            <a:r>
              <a:rPr lang="en-US" sz="3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ইসলামের</a:t>
            </a:r>
            <a:r>
              <a:rPr lang="en-US" sz="3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স্তম্ভ</a:t>
            </a:r>
            <a:r>
              <a:rPr lang="en-US" sz="3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কয়টি</a:t>
            </a:r>
            <a:r>
              <a:rPr lang="en-US" sz="3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6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3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3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?</a:t>
            </a:r>
          </a:p>
          <a:p>
            <a:pPr>
              <a:buFont typeface="Wingdings" pitchFamily="2" charset="2"/>
              <a:buChar char="Ø"/>
            </a:pPr>
            <a:r>
              <a:rPr lang="en-US" sz="3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যাকাতের</a:t>
            </a:r>
            <a:r>
              <a:rPr lang="en-US" sz="3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আভিধানিক</a:t>
            </a:r>
            <a:r>
              <a:rPr lang="en-US" sz="3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6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পারিভাষিক</a:t>
            </a:r>
            <a:r>
              <a:rPr lang="en-US" sz="3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অর্থকী</a:t>
            </a:r>
            <a:r>
              <a:rPr lang="en-US" sz="3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?</a:t>
            </a:r>
            <a:endParaRPr lang="en-US" b="1" dirty="0">
              <a:solidFill>
                <a:schemeClr val="tx1">
                  <a:lumMod val="85000"/>
                  <a:lumOff val="1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4114800" y="1905000"/>
            <a:ext cx="4267200" cy="4191000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159" t="15381" r="-1" b="13566"/>
          <a:stretch/>
        </p:blipFill>
        <p:spPr>
          <a:xfrm>
            <a:off x="4191000" y="1981200"/>
            <a:ext cx="4114800" cy="40386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3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457200" y="381000"/>
            <a:ext cx="7467600" cy="5715000"/>
          </a:xfrm>
          <a:prstGeom prst="round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যাকাতের</a:t>
            </a:r>
            <a:r>
              <a:rPr lang="en-US" sz="40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আভিধানিক</a:t>
            </a:r>
            <a:r>
              <a:rPr lang="en-US" sz="40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অর্থঃ</a:t>
            </a:r>
            <a:endParaRPr lang="en-US" sz="4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যাকাত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আরবি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শব্দ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ar-SA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زكى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শব্দের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বাংলা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রুপ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marL="342900" indent="-342900">
              <a:buAutoNum type="arabicParenBoth"/>
            </a:pPr>
            <a:r>
              <a:rPr lang="ar-SA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النماء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(</a:t>
            </a:r>
            <a:r>
              <a:rPr lang="en-US" sz="2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বৃ্দ্ধি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পাওয়া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  <a:endParaRPr lang="ar-SA" sz="2400" b="1" dirty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342900" indent="-342900">
              <a:buAutoNum type="arabicParenBoth"/>
            </a:pP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r-SA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الطهارة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(</a:t>
            </a:r>
            <a:r>
              <a:rPr lang="en-US" sz="2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পবিত্রতা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লাভ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  <a:endParaRPr lang="ar-SA" sz="2400" b="1" dirty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342900" indent="-342900">
              <a:buAutoNum type="arabicParenBoth"/>
            </a:pPr>
            <a:r>
              <a:rPr lang="ar-SA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البركة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(</a:t>
            </a:r>
            <a:r>
              <a:rPr lang="en-US" sz="2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প্রাচুর্যতা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  <a:endParaRPr lang="ar-SA" sz="2400" b="1" dirty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342900" indent="-342900">
              <a:buAutoNum type="arabicParenBoth"/>
            </a:pPr>
            <a:r>
              <a:rPr lang="ar-SA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الفلاح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(</a:t>
            </a:r>
            <a:r>
              <a:rPr lang="en-US" sz="2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কল্যান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লাভ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  <a:endParaRPr lang="ar-SA" sz="2400" b="1" dirty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342900" indent="-342900">
              <a:buAutoNum type="arabicParenBoth"/>
            </a:pPr>
            <a:r>
              <a:rPr lang="ar-SA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الاعطاء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(</a:t>
            </a:r>
            <a:r>
              <a:rPr lang="en-US" sz="2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প্রদান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</a:p>
          <a:p>
            <a:pPr marL="342900" indent="-342900" algn="ctr"/>
            <a:r>
              <a:rPr lang="en-US" sz="4000" b="1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যাকাতের</a:t>
            </a:r>
            <a:r>
              <a:rPr lang="en-US" sz="40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পারিভাষিক</a:t>
            </a:r>
            <a:r>
              <a:rPr lang="en-US" sz="40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অর্থঃ</a:t>
            </a:r>
            <a:r>
              <a:rPr lang="en-US" sz="44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marL="342900" indent="-342900"/>
            <a:r>
              <a:rPr lang="en-US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</a:t>
            </a:r>
            <a:r>
              <a:rPr lang="en-US" sz="2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মানুষ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আল্লাহর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হক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বের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নিঃস্বদের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প্রতি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যা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প্রদান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তাকে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যাকাত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অথবা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2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নিসাব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পরিমান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সম্পদের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মূল্যমান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২.৫০ %  (</a:t>
            </a:r>
            <a:r>
              <a:rPr lang="en-US" sz="2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টাকা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হারে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) </a:t>
            </a:r>
            <a:r>
              <a:rPr lang="en-US" sz="2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শরিয়ত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নির্দ্ধারিত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খাত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সমুহে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প্রদান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করার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নাম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যাকাত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b="1" dirty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 rot="19850845">
            <a:off x="4266370" y="952656"/>
            <a:ext cx="4372848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500" b="1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সমাধান</a:t>
            </a:r>
            <a:endParaRPr lang="en-US" sz="3200" b="1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split dir="in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1371600" y="533400"/>
            <a:ext cx="6553200" cy="1371600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জোড়ায়</a:t>
            </a:r>
            <a:r>
              <a:rPr lang="en-US" sz="8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8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কাজ</a:t>
            </a:r>
            <a:endParaRPr lang="en-US" sz="3200" b="1" dirty="0"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914400" y="2133600"/>
            <a:ext cx="2819400" cy="4419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Font typeface="Wingdings" pitchFamily="2" charset="2"/>
              <a:buChar char="Ø"/>
            </a:pPr>
            <a:r>
              <a:rPr lang="en-US" sz="5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যাকাত</a:t>
            </a:r>
            <a:r>
              <a:rPr lang="en-US" sz="5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ব্যয়ের</a:t>
            </a:r>
            <a:r>
              <a:rPr lang="en-US" sz="5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খাত</a:t>
            </a:r>
            <a:r>
              <a:rPr lang="en-US" sz="5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সমুহ</a:t>
            </a:r>
            <a:r>
              <a:rPr lang="en-US" sz="5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বর্ননা</a:t>
            </a:r>
            <a:r>
              <a:rPr lang="en-US" sz="5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5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b="1" dirty="0"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4038600" y="2133600"/>
            <a:ext cx="4419600" cy="441960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7200" y="2362200"/>
            <a:ext cx="3962400" cy="3962400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3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magesz4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0" y="914400"/>
            <a:ext cx="2438400" cy="2286000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4" name="Picture 3" descr="indextt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400" y="914400"/>
            <a:ext cx="2590800" cy="2286000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5" name="Picture 4" descr="Zakath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33800" y="609600"/>
            <a:ext cx="2057400" cy="2182435"/>
          </a:xfrm>
          <a:prstGeom prst="rect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pic>
        <p:nvPicPr>
          <p:cNvPr id="6" name="Picture 5" descr="imageskkk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85800" y="3124200"/>
            <a:ext cx="7772400" cy="3200400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7" name="Picture 1" descr="C:\Users\my\Pictures\3472desktop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" y="1"/>
            <a:ext cx="1676399" cy="914399"/>
          </a:xfrm>
          <a:prstGeom prst="rect">
            <a:avLst/>
          </a:prstGeom>
          <a:noFill/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9" dur="3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0" dur="3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1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-1485900" y="914400"/>
            <a:ext cx="12115800" cy="7086600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36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36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6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   </a:t>
            </a:r>
            <a:r>
              <a:rPr lang="en-US" sz="3600" b="1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যাকাত</a:t>
            </a:r>
            <a:r>
              <a:rPr lang="en-US" sz="36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ব্যয়ের</a:t>
            </a:r>
            <a:r>
              <a:rPr lang="en-US" sz="36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ক্ষেত্রসমুহঃ</a:t>
            </a:r>
            <a:endParaRPr lang="en-US" sz="36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3200" b="1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যাকাত</a:t>
            </a:r>
            <a:r>
              <a:rPr lang="en-US" sz="3200" b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ব্যয়ের</a:t>
            </a:r>
            <a:r>
              <a:rPr lang="en-US" sz="3200" b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খাত</a:t>
            </a:r>
            <a:r>
              <a:rPr lang="en-US" sz="3200" b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আটি</a:t>
            </a:r>
            <a:r>
              <a:rPr lang="en-US" sz="3200" b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– </a:t>
            </a:r>
          </a:p>
          <a:p>
            <a:r>
              <a:rPr lang="en-US" sz="3600" b="1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(১) </a:t>
            </a:r>
            <a:r>
              <a:rPr lang="en-US" sz="3600" b="1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ফকির</a:t>
            </a:r>
            <a:r>
              <a:rPr lang="en-US" sz="3600" b="1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(</a:t>
            </a:r>
            <a:r>
              <a:rPr 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যার</a:t>
            </a:r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সামান্য</a:t>
            </a:r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সম্পদ</a:t>
            </a:r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আছে</a:t>
            </a:r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একেবারে</a:t>
            </a:r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নিঃস্ব</a:t>
            </a:r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নয়</a:t>
            </a:r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) </a:t>
            </a:r>
            <a:r>
              <a:rPr lang="en-US" sz="3600" b="1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(২) </a:t>
            </a:r>
            <a:r>
              <a:rPr lang="en-US" sz="3600" b="1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মিসকিন</a:t>
            </a:r>
            <a:r>
              <a:rPr lang="en-US" sz="3600" b="1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(</a:t>
            </a:r>
            <a:r>
              <a:rPr 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যার</a:t>
            </a:r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কিছুই</a:t>
            </a:r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নেই</a:t>
            </a:r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একেবারে</a:t>
            </a:r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নিঃস্ব</a:t>
            </a:r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) </a:t>
            </a:r>
            <a:r>
              <a:rPr lang="en-US" sz="3600" b="1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(৩) </a:t>
            </a:r>
            <a:r>
              <a:rPr lang="en-US" sz="3600" b="1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কর্মচারী</a:t>
            </a:r>
            <a:r>
              <a:rPr lang="en-US" sz="3600" b="1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(</a:t>
            </a:r>
            <a:r>
              <a:rPr 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যাকাত</a:t>
            </a:r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আদায়ের</a:t>
            </a:r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কাজে</a:t>
            </a:r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নিযুক্ত</a:t>
            </a:r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কর্মচারী</a:t>
            </a:r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অর্থা</a:t>
            </a:r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ৎ </a:t>
            </a:r>
            <a:r>
              <a:rPr 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যাকাতের</a:t>
            </a:r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হিসেব</a:t>
            </a:r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যাহারা</a:t>
            </a:r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সংরক্ষন</a:t>
            </a:r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3200" b="1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) </a:t>
            </a:r>
            <a:r>
              <a:rPr lang="en-US" sz="3600" b="1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(৪) </a:t>
            </a:r>
            <a:r>
              <a:rPr lang="en-US" sz="3600" b="1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মন</a:t>
            </a:r>
            <a:r>
              <a:rPr lang="en-US" sz="3600" b="1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আকৃষ্টকরণ</a:t>
            </a:r>
            <a:r>
              <a:rPr lang="en-US" sz="3600" b="1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(</a:t>
            </a:r>
            <a:r>
              <a:rPr 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ইসলামের</a:t>
            </a:r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প্রতি</a:t>
            </a:r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মন</a:t>
            </a:r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আকৃষ্ট</a:t>
            </a:r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করার</a:t>
            </a:r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জন্য</a:t>
            </a:r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অমুসলিমদের</a:t>
            </a:r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যাকাত</a:t>
            </a:r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দেয়া</a:t>
            </a:r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)</a:t>
            </a:r>
            <a:r>
              <a:rPr lang="en-US" sz="3600" b="1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(৫)  </a:t>
            </a:r>
            <a:r>
              <a:rPr lang="en-US" sz="3600" b="1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মুক্তিকামী</a:t>
            </a:r>
            <a:r>
              <a:rPr lang="en-US" sz="3600" b="1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দাস</a:t>
            </a:r>
            <a:r>
              <a:rPr lang="en-US" sz="3600" b="1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(</a:t>
            </a:r>
            <a:r>
              <a:rPr 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ব্যক্তি</a:t>
            </a:r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নিদির্ষ্ট</a:t>
            </a:r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পরিমান</a:t>
            </a:r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অর্থ</a:t>
            </a:r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দিলে</a:t>
            </a:r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সে</a:t>
            </a:r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দাসত্বের</a:t>
            </a:r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শৃঙখল</a:t>
            </a:r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মক্তি</a:t>
            </a:r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পাবে</a:t>
            </a:r>
            <a:r>
              <a:rPr lang="en-US" sz="3600" b="1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) </a:t>
            </a:r>
            <a:r>
              <a:rPr lang="en-US" sz="3600" b="1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(৬) </a:t>
            </a:r>
            <a:r>
              <a:rPr lang="en-US" sz="3600" b="1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ঋন</a:t>
            </a:r>
            <a:r>
              <a:rPr lang="en-US" sz="3600" b="1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মুক্তি</a:t>
            </a:r>
            <a:r>
              <a:rPr lang="en-US" sz="3600" b="1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( </a:t>
            </a:r>
            <a:r>
              <a:rPr 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ঋনগ্রস্থ</a:t>
            </a:r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ব্যক্তিকে</a:t>
            </a:r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ঋন</a:t>
            </a:r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মুক্তি</a:t>
            </a:r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করার</a:t>
            </a:r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জন্য</a:t>
            </a:r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যাকাত</a:t>
            </a:r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দেয়া</a:t>
            </a:r>
            <a:r>
              <a:rPr lang="en-US" sz="3200" b="1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) </a:t>
            </a:r>
            <a:r>
              <a:rPr lang="en-US" sz="3600" b="1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(৭) </a:t>
            </a:r>
            <a:r>
              <a:rPr lang="en-US" sz="3600" b="1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আল্লাহর</a:t>
            </a:r>
            <a:r>
              <a:rPr lang="en-US" sz="3600" b="1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রাস্তায়</a:t>
            </a:r>
            <a:r>
              <a:rPr lang="en-US" sz="3600" b="1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(</a:t>
            </a:r>
            <a:r>
              <a:rPr 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যেসব</a:t>
            </a:r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মুজাহিদ</a:t>
            </a:r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অর্থাভাবে</a:t>
            </a:r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জেহাদে</a:t>
            </a:r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অংশগ্রহন</a:t>
            </a:r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পারে</a:t>
            </a:r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না</a:t>
            </a:r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তাদের</a:t>
            </a:r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হাতিয়ার,যানবাহন</a:t>
            </a:r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যুদ্ধাস্ত্র</a:t>
            </a:r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ক্রয়</a:t>
            </a:r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করার</a:t>
            </a:r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জন্য</a:t>
            </a:r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যাকাত</a:t>
            </a:r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দেয়া</a:t>
            </a:r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) </a:t>
            </a:r>
            <a:r>
              <a:rPr lang="en-US" sz="3600" b="1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(৮) (</a:t>
            </a:r>
            <a:r>
              <a:rPr lang="en-US" sz="3600" b="1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পথিক</a:t>
            </a:r>
            <a:r>
              <a:rPr lang="en-US" sz="3600" b="1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) </a:t>
            </a:r>
            <a:r>
              <a:rPr 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যার</a:t>
            </a:r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সম্পদ</a:t>
            </a:r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আছে</a:t>
            </a:r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কিন্তু</a:t>
            </a:r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সাথে</a:t>
            </a:r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কিছুই</a:t>
            </a:r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নাই</a:t>
            </a:r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এধরনের</a:t>
            </a:r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মুসাফেরকে</a:t>
            </a:r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যাকাত</a:t>
            </a:r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দেয়া</a:t>
            </a:r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)</a:t>
            </a:r>
          </a:p>
          <a:p>
            <a:pPr algn="ctr"/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66800" y="762000"/>
            <a:ext cx="3657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b="1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সমাধান</a:t>
            </a:r>
            <a:endParaRPr lang="en-US" sz="2800" b="1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638800" y="762000"/>
            <a:ext cx="3505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b="1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সমাধান</a:t>
            </a:r>
            <a:endParaRPr lang="en-US" sz="2400" b="1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1" descr="C:\Users\my\Pictures\3472desktop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228600"/>
            <a:ext cx="1676399" cy="914399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8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1524000" y="152400"/>
            <a:ext cx="6324600" cy="1371600"/>
          </a:xfrm>
          <a:prstGeom prst="ellipse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দলগত</a:t>
            </a:r>
            <a:r>
              <a:rPr lang="en-US" sz="8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8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কাজ</a:t>
            </a:r>
            <a:endParaRPr lang="en-US" b="1" dirty="0"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609600" y="1828800"/>
            <a:ext cx="2743200" cy="4572000"/>
          </a:xfrm>
          <a:prstGeom prst="round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Font typeface="Wingdings" pitchFamily="2" charset="2"/>
              <a:buChar char="Ø"/>
            </a:pPr>
            <a:r>
              <a:rPr lang="en-US" sz="3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আদর্শ</a:t>
            </a:r>
            <a:r>
              <a:rPr lang="en-US" sz="3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সমাজ</a:t>
            </a:r>
            <a:r>
              <a:rPr lang="en-US" sz="3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গঠন</a:t>
            </a:r>
            <a:r>
              <a:rPr lang="en-US" sz="3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6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অর্থনৈতিক</a:t>
            </a:r>
            <a:r>
              <a:rPr lang="en-US" sz="3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ক্ষেত্রে</a:t>
            </a:r>
            <a:r>
              <a:rPr lang="en-US" sz="3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যাকাতের</a:t>
            </a:r>
            <a:r>
              <a:rPr lang="en-US" sz="3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ভূমিকা</a:t>
            </a:r>
            <a:r>
              <a:rPr lang="en-US" sz="3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6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গুরুত্ব</a:t>
            </a:r>
            <a:r>
              <a:rPr lang="en-US" sz="3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ব্যাখ্যা</a:t>
            </a:r>
            <a:r>
              <a:rPr lang="en-US" sz="3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3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1400" b="1" dirty="0"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3657600" y="1828800"/>
            <a:ext cx="4724400" cy="46482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2" descr="F:\r\IMG_4628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863"/>
          <a:stretch/>
        </p:blipFill>
        <p:spPr bwMode="auto">
          <a:xfrm>
            <a:off x="3886200" y="2057400"/>
            <a:ext cx="4267200" cy="4191000"/>
          </a:xfrm>
          <a:prstGeom prst="ellipse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</p:pic>
      <p:pic>
        <p:nvPicPr>
          <p:cNvPr id="7" name="Picture 1" descr="C:\Users\my\Pictures\3472desktop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" y="1"/>
            <a:ext cx="1676399" cy="914399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09600" y="1524000"/>
            <a:ext cx="7696200" cy="83099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ar-SA" sz="4800" b="1" dirty="0">
                <a:latin typeface="NikoshBAN" pitchFamily="2" charset="0"/>
                <a:cs typeface="NikoshBAN" pitchFamily="2" charset="0"/>
              </a:rPr>
              <a:t>وفى اموالكم حق للسائل والمحروم</a:t>
            </a:r>
            <a:endParaRPr lang="en-US" sz="16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38200" y="2895600"/>
            <a:ext cx="739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-1143000" y="2333685"/>
            <a:ext cx="10668000" cy="4031873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(</a:t>
            </a:r>
            <a:r>
              <a:rPr lang="en-US" sz="3600" b="1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আর</a:t>
            </a:r>
            <a:r>
              <a:rPr lang="en-US" sz="3600" b="1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তোমাদের</a:t>
            </a:r>
            <a:r>
              <a:rPr lang="en-US" sz="3600" b="1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ধনিদের</a:t>
            </a:r>
            <a:r>
              <a:rPr lang="en-US" sz="3600" b="1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সম্পদে</a:t>
            </a:r>
            <a:r>
              <a:rPr lang="en-US" sz="3600" b="1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গরিব</a:t>
            </a:r>
            <a:r>
              <a:rPr lang="en-US" sz="3600" b="1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 ও </a:t>
            </a:r>
            <a:r>
              <a:rPr lang="en-US" sz="3600" b="1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বঞ্চিতদের</a:t>
            </a:r>
            <a:r>
              <a:rPr lang="en-US" sz="3600" b="1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অধিকার</a:t>
            </a:r>
            <a:r>
              <a:rPr lang="en-US" sz="3600" b="1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রয়েছে</a:t>
            </a:r>
            <a:r>
              <a:rPr lang="en-US" sz="3600" b="1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) </a:t>
            </a:r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ইসলাম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পৃথিবীর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অন্যান্য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ধর্মের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ন্যায়শুধু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ধর্ম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নয়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; </a:t>
            </a:r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বরং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ইসলাম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পরিপূর্ন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জীবনব্যবস্থা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।</a:t>
            </a:r>
          </a:p>
          <a:p>
            <a:pPr algn="ctr"/>
            <a:r>
              <a:rPr lang="en-US" sz="4800" b="1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আদর্শ</a:t>
            </a:r>
            <a:r>
              <a:rPr lang="en-US" sz="4800" b="1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সমাজ</a:t>
            </a:r>
            <a:r>
              <a:rPr lang="en-US" sz="4800" b="1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গঠনে</a:t>
            </a:r>
            <a:r>
              <a:rPr lang="en-US" sz="4800" b="1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যাকাতের</a:t>
            </a:r>
            <a:r>
              <a:rPr lang="en-US" sz="4800" b="1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ভূমিকাঃ</a:t>
            </a:r>
            <a:endParaRPr lang="en-US" sz="4800" b="1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2800" b="1" dirty="0">
                <a:latin typeface="NikoshBAN" pitchFamily="2" charset="0"/>
                <a:cs typeface="NikoshBAN" pitchFamily="2" charset="0"/>
              </a:rPr>
              <a:t>(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১)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ধনী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দরিদ্রের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বৈষম্য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দূর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(২)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সামাজিক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নিরাপত্তা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বিধানে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সাহায্য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(৩)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অভাব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অনাটন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বিমোচন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(৪)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সামাজিক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অনাচার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নির্মূল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(৫)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ভ্রাতৃত্ববোধ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জাগরণ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(৬)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সহানুভূতি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সৃষ্টি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(৭)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জনহিতকর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কার্যাবলি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সাহায্য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(৮)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ভিক্ষাবৃত্তি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উচ্ছেদ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।</a:t>
            </a:r>
            <a:endParaRPr lang="en-US" sz="28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600200" y="304801"/>
            <a:ext cx="6248400" cy="91439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সমাধান</a:t>
            </a:r>
            <a:endParaRPr lang="en-US" b="1" dirty="0"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8" name="Picture 1" descr="C:\Users\my\Pictures\3472desktop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1"/>
            <a:ext cx="1676399" cy="914399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rd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1447800" y="0"/>
            <a:ext cx="6705600" cy="914400"/>
          </a:xfrm>
          <a:prstGeom prst="ellipse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সমাধান</a:t>
            </a:r>
            <a:endParaRPr lang="en-US" sz="1400" b="1" dirty="0"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-1219200" y="1676400"/>
            <a:ext cx="11734800" cy="5181600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b="1" dirty="0" err="1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যাকাতের</a:t>
            </a:r>
            <a:r>
              <a:rPr lang="en-US" sz="4400" b="1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অর্থনৈতিক</a:t>
            </a:r>
            <a:r>
              <a:rPr lang="en-US" sz="4400" b="1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গুরুত্বঃ</a:t>
            </a:r>
            <a:endParaRPr lang="en-US" sz="4400" b="1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200" b="1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অর্থনৈতিক</a:t>
            </a:r>
            <a:r>
              <a:rPr lang="en-US" sz="3200" b="1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দৃষ্টিকোণ</a:t>
            </a:r>
            <a:r>
              <a:rPr lang="en-US" sz="3200" b="1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sz="3200" b="1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যাকাতের</a:t>
            </a:r>
            <a:r>
              <a:rPr lang="en-US" sz="3200" b="1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গুরুত্ব</a:t>
            </a:r>
            <a:r>
              <a:rPr lang="en-US" sz="3200" b="1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অপরিসীম</a:t>
            </a:r>
            <a:r>
              <a:rPr lang="en-US" sz="3200" b="1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lang="en-US" sz="3200" b="1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যেমন</a:t>
            </a:r>
            <a:r>
              <a:rPr lang="en-US" sz="3200" b="1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-</a:t>
            </a:r>
            <a:r>
              <a:rPr lang="en-US" sz="48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(১) </a:t>
            </a:r>
            <a:r>
              <a:rPr lang="en-US" sz="4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ইসলামী</a:t>
            </a:r>
            <a:r>
              <a:rPr lang="en-US" sz="40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অর্থনীতির</a:t>
            </a:r>
            <a:r>
              <a:rPr lang="en-US" sz="40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মূলভিত্তি</a:t>
            </a:r>
            <a:r>
              <a:rPr lang="en-US" sz="40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(২) </a:t>
            </a:r>
            <a:r>
              <a:rPr lang="en-US" sz="4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রাষ্ট্রীয়</a:t>
            </a:r>
            <a:r>
              <a:rPr lang="en-US" sz="40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আয়ের</a:t>
            </a:r>
            <a:r>
              <a:rPr lang="en-US" sz="40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প্রধান</a:t>
            </a:r>
            <a:r>
              <a:rPr lang="en-US" sz="40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উৎস</a:t>
            </a:r>
            <a:r>
              <a:rPr lang="en-US" sz="40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(৩) </a:t>
            </a:r>
            <a:r>
              <a:rPr lang="en-US" sz="4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জাতীয়</a:t>
            </a:r>
            <a:r>
              <a:rPr lang="en-US" sz="40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আয়</a:t>
            </a:r>
            <a:r>
              <a:rPr lang="en-US" sz="40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বৃদ্ধি</a:t>
            </a:r>
            <a:r>
              <a:rPr lang="en-US" sz="40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(৪) </a:t>
            </a:r>
            <a:r>
              <a:rPr lang="en-US" sz="4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অর্থনৈতিক</a:t>
            </a:r>
            <a:r>
              <a:rPr lang="en-US" sz="40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ভিত্তি</a:t>
            </a:r>
            <a:r>
              <a:rPr lang="en-US" sz="40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সুদৃঢ়</a:t>
            </a:r>
            <a:r>
              <a:rPr lang="en-US" sz="40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40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(৫) </a:t>
            </a:r>
            <a:r>
              <a:rPr lang="en-US" sz="4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অর্থনৈতিক</a:t>
            </a:r>
            <a:r>
              <a:rPr lang="en-US" sz="40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ভারসাম্য</a:t>
            </a:r>
            <a:r>
              <a:rPr lang="en-US" sz="40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রক্ষা</a:t>
            </a:r>
            <a:r>
              <a:rPr lang="en-US" sz="40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40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(৬) </a:t>
            </a:r>
            <a:r>
              <a:rPr lang="en-US" sz="4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অর্থনৈতিক</a:t>
            </a:r>
            <a:r>
              <a:rPr lang="en-US" sz="40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প্রতিবন্ধকতা</a:t>
            </a:r>
            <a:r>
              <a:rPr lang="en-US" sz="40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দূর</a:t>
            </a:r>
            <a:r>
              <a:rPr lang="en-US" sz="40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40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(৭) </a:t>
            </a:r>
            <a:r>
              <a:rPr lang="en-US" sz="4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দারিদ্র</a:t>
            </a:r>
            <a:r>
              <a:rPr lang="en-US" sz="40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বিমোচন</a:t>
            </a:r>
            <a:r>
              <a:rPr lang="en-US" sz="40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40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(৮) </a:t>
            </a:r>
            <a:r>
              <a:rPr lang="en-US" sz="4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ঋণ</a:t>
            </a:r>
            <a:r>
              <a:rPr lang="en-US" sz="40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sz="40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মূক্তি</a:t>
            </a:r>
            <a:r>
              <a:rPr lang="en-US" sz="40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দেয়</a:t>
            </a:r>
            <a:r>
              <a:rPr lang="en-US" sz="40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(৯) </a:t>
            </a:r>
            <a:r>
              <a:rPr lang="en-US" sz="4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চাকরির</a:t>
            </a:r>
            <a:r>
              <a:rPr lang="en-US" sz="40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সুযোগ</a:t>
            </a:r>
            <a:r>
              <a:rPr lang="en-US" sz="40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(১০) </a:t>
            </a:r>
            <a:r>
              <a:rPr lang="en-US" sz="4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পুঁজিবাদের</a:t>
            </a:r>
            <a:r>
              <a:rPr lang="en-US" sz="40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অবসান</a:t>
            </a:r>
            <a:r>
              <a:rPr lang="en-US" sz="40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(১১) </a:t>
            </a:r>
            <a:r>
              <a:rPr lang="en-US" sz="4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বেকারত্ব</a:t>
            </a:r>
            <a:r>
              <a:rPr lang="en-US" sz="40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দুরীকরণ</a:t>
            </a:r>
            <a:r>
              <a:rPr lang="en-US" sz="40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(১২) </a:t>
            </a:r>
            <a:r>
              <a:rPr lang="en-US" sz="4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অর্থনৈতিক</a:t>
            </a:r>
            <a:r>
              <a:rPr lang="en-US" sz="40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প্রতারণা</a:t>
            </a:r>
            <a:r>
              <a:rPr lang="en-US" sz="40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বন্ধ</a:t>
            </a:r>
            <a:r>
              <a:rPr lang="en-US" sz="40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(১৩) </a:t>
            </a:r>
            <a:r>
              <a:rPr lang="en-US" sz="4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কর্মসংস্থানের</a:t>
            </a:r>
            <a:r>
              <a:rPr lang="en-US" sz="40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সৃষ্টি</a:t>
            </a:r>
            <a:r>
              <a:rPr lang="en-US" sz="40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(১৪) </a:t>
            </a:r>
            <a:r>
              <a:rPr lang="en-US" sz="4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সমবায়</a:t>
            </a:r>
            <a:r>
              <a:rPr lang="en-US" sz="40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সমিতি</a:t>
            </a:r>
            <a:r>
              <a:rPr lang="en-US" sz="40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গঠন</a:t>
            </a:r>
            <a:r>
              <a:rPr lang="en-US" sz="40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(১৫) </a:t>
            </a:r>
            <a:r>
              <a:rPr lang="en-US" sz="4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জনকল্যাণমূলক</a:t>
            </a:r>
            <a:r>
              <a:rPr lang="en-US" sz="40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40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1" descr="C:\Users\my\Pictures\3472desktop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1"/>
            <a:ext cx="1676399" cy="914399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rd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1981200" y="457200"/>
            <a:ext cx="5410200" cy="1219200"/>
          </a:xfrm>
          <a:prstGeom prst="ellipse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শেষ</a:t>
            </a:r>
            <a:r>
              <a:rPr lang="en-US" sz="8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কথা</a:t>
            </a:r>
            <a:endParaRPr lang="en-US" b="1" dirty="0"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Flowchart: Connector 5"/>
          <p:cNvSpPr/>
          <p:nvPr/>
        </p:nvSpPr>
        <p:spPr>
          <a:xfrm>
            <a:off x="190500" y="1905000"/>
            <a:ext cx="8763000" cy="4495800"/>
          </a:xfrm>
          <a:prstGeom prst="flowChartConnector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buFont typeface="Wingdings" pitchFamily="2" charset="2"/>
              <a:buChar char="Ø"/>
            </a:pPr>
            <a:r>
              <a:rPr lang="en-US" sz="54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যাকাত</a:t>
            </a:r>
            <a:r>
              <a:rPr lang="en-US" sz="54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ব্যতিত</a:t>
            </a:r>
            <a:r>
              <a:rPr lang="en-US" sz="54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দারিদ্র</a:t>
            </a:r>
            <a:r>
              <a:rPr lang="en-US" sz="54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বিমোচনের</a:t>
            </a:r>
            <a:r>
              <a:rPr lang="en-US" sz="54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উত্তম</a:t>
            </a:r>
            <a:r>
              <a:rPr lang="en-US" sz="54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পন্থা</a:t>
            </a:r>
            <a:r>
              <a:rPr lang="en-US" sz="54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পৃথিবীতে</a:t>
            </a:r>
            <a:r>
              <a:rPr lang="en-US" sz="54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দ্বিতীয়টি</a:t>
            </a:r>
            <a:r>
              <a:rPr lang="en-US" sz="54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আর</a:t>
            </a:r>
            <a:r>
              <a:rPr lang="en-US" sz="54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নেই</a:t>
            </a:r>
            <a:r>
              <a:rPr lang="en-US" sz="54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</a:t>
            </a:r>
          </a:p>
        </p:txBody>
      </p:sp>
      <p:pic>
        <p:nvPicPr>
          <p:cNvPr id="5" name="Picture 1" descr="C:\Users\my\Pictures\3472desktop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1"/>
            <a:ext cx="1676399" cy="914399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l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1828800" y="0"/>
            <a:ext cx="5715000" cy="1600200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>
            <a:glow rad="228600">
              <a:schemeClr val="accent5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1400" dirty="0"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1" descr="C:\Users\my\Pictures\3472desktop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1"/>
            <a:ext cx="1676399" cy="914399"/>
          </a:xfrm>
          <a:prstGeom prst="rect">
            <a:avLst/>
          </a:prstGeom>
          <a:noFill/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44307945-CECD-476F-B67C-246CE04BF49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6600" y="2199779"/>
            <a:ext cx="2666999" cy="3591421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773F294E-52E0-4302-A3DB-AE4654387D2D}"/>
              </a:ext>
            </a:extLst>
          </p:cNvPr>
          <p:cNvSpPr txBox="1"/>
          <p:nvPr/>
        </p:nvSpPr>
        <p:spPr>
          <a:xfrm>
            <a:off x="3810000" y="5791200"/>
            <a:ext cx="1600200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bn-IN" sz="3200" b="1" dirty="0"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ম</a:t>
            </a:r>
            <a:r>
              <a:rPr lang="as-IN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হ</a:t>
            </a:r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ি </a:t>
            </a:r>
            <a:r>
              <a:rPr lang="as-IN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উ</a:t>
            </a:r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দ</a:t>
            </a:r>
            <a:r>
              <a:rPr lang="as-IN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্</a:t>
            </a:r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দ</a:t>
            </a:r>
            <a:r>
              <a:rPr lang="as-IN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ি</a:t>
            </a:r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ন</a:t>
            </a:r>
            <a:endParaRPr lang="en-US" sz="1200" dirty="0"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endParaRPr lang="en-US" dirty="0"/>
          </a:p>
        </p:txBody>
      </p:sp>
    </p:spTree>
  </p:cSld>
  <p:clrMapOvr>
    <a:masterClrMapping/>
  </p:clrMapOvr>
  <p:transition>
    <p:split orient="vert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orizontal Scroll 3"/>
          <p:cNvSpPr/>
          <p:nvPr/>
        </p:nvSpPr>
        <p:spPr>
          <a:xfrm>
            <a:off x="1905000" y="0"/>
            <a:ext cx="5638800" cy="1447800"/>
          </a:xfrm>
          <a:prstGeom prst="horizontalScroll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600" b="1" u="sng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b="1" u="sng" dirty="0"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533400" y="1828800"/>
            <a:ext cx="7696200" cy="4724400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Font typeface="Wingdings" pitchFamily="2" charset="2"/>
              <a:buChar char="Ø"/>
            </a:pP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যাকাতের</a:t>
            </a:r>
            <a:r>
              <a:rPr lang="en-US" sz="36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খাত</a:t>
            </a:r>
            <a:r>
              <a:rPr lang="en-US" sz="36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কয়টি</a:t>
            </a:r>
            <a:r>
              <a:rPr lang="en-US" sz="36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?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/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(ক) ৬টি (খ) ৭টি (গ) ৮টি (ঘ) ৯টি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যারা</a:t>
            </a:r>
            <a:r>
              <a:rPr lang="en-US" sz="36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নিঃস্ব</a:t>
            </a:r>
            <a:r>
              <a:rPr lang="en-US" sz="36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তাদেরকে</a:t>
            </a:r>
            <a:r>
              <a:rPr lang="en-US" sz="36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36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36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?</a:t>
            </a: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                   (ক)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ফকীর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(খ)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মিসকীন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(গ)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মুসাফির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(ঘ)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এতিম</a:t>
            </a: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যারা</a:t>
            </a:r>
            <a:r>
              <a:rPr lang="en-US" sz="36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যাকাত</a:t>
            </a:r>
            <a:r>
              <a:rPr lang="en-US" sz="36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দেয়</a:t>
            </a:r>
            <a:r>
              <a:rPr lang="en-US" sz="36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না</a:t>
            </a:r>
            <a:r>
              <a:rPr lang="en-US" sz="36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তাদের</a:t>
            </a:r>
            <a:r>
              <a:rPr lang="en-US" sz="36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স্থান</a:t>
            </a:r>
            <a:r>
              <a:rPr lang="en-US" sz="36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কোথায়</a:t>
            </a:r>
            <a:r>
              <a:rPr lang="en-US" sz="36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?</a:t>
            </a: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            (ক)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জান্নাতে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(খ)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জাহান্নামে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(গ)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পুলসিরাতে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/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(ঘ)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মিজানে</a:t>
            </a: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Flowchart: Connector 5"/>
          <p:cNvSpPr/>
          <p:nvPr/>
        </p:nvSpPr>
        <p:spPr>
          <a:xfrm>
            <a:off x="4419600" y="2971800"/>
            <a:ext cx="457200" cy="457200"/>
          </a:xfrm>
          <a:prstGeom prst="flowChartConnector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lowchart: Connector 8"/>
          <p:cNvSpPr/>
          <p:nvPr/>
        </p:nvSpPr>
        <p:spPr>
          <a:xfrm>
            <a:off x="3886200" y="3962400"/>
            <a:ext cx="457200" cy="457200"/>
          </a:xfrm>
          <a:prstGeom prst="flowChartConnector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lowchart: Connector 9"/>
          <p:cNvSpPr/>
          <p:nvPr/>
        </p:nvSpPr>
        <p:spPr>
          <a:xfrm>
            <a:off x="4038600" y="4953000"/>
            <a:ext cx="457200" cy="457200"/>
          </a:xfrm>
          <a:prstGeom prst="flowChartConnector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1" descr="C:\Users\my\Pictures\3472desktop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1"/>
            <a:ext cx="1676399" cy="914399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ru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exagon 3"/>
          <p:cNvSpPr/>
          <p:nvPr/>
        </p:nvSpPr>
        <p:spPr>
          <a:xfrm>
            <a:off x="1828800" y="304800"/>
            <a:ext cx="5791200" cy="1219200"/>
          </a:xfrm>
          <a:prstGeom prst="hexagon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বাড়ির</a:t>
            </a:r>
            <a:r>
              <a:rPr lang="en-US" sz="8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কাজ</a:t>
            </a:r>
            <a:endParaRPr lang="en-US" sz="1600" b="1" dirty="0"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914400" y="1828800"/>
            <a:ext cx="7391400" cy="1295400"/>
          </a:xfrm>
          <a:prstGeom prst="roundRect">
            <a:avLst/>
          </a:prstGeom>
          <a:solidFill>
            <a:schemeClr val="bg2"/>
          </a:solidFill>
          <a:ln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Font typeface="Wingdings" pitchFamily="2" charset="2"/>
              <a:buChar char="Ø"/>
            </a:pPr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যাকাতের</a:t>
            </a:r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মাধ্যমে</a:t>
            </a:r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দারিদ্র</a:t>
            </a:r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বিমোচন</a:t>
            </a:r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সম্ভব</a:t>
            </a:r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? </a:t>
            </a:r>
            <a:r>
              <a:rPr 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যুক্তিসহ</a:t>
            </a:r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লিখে</a:t>
            </a:r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আনবে</a:t>
            </a:r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।</a:t>
            </a:r>
          </a:p>
        </p:txBody>
      </p:sp>
      <p:pic>
        <p:nvPicPr>
          <p:cNvPr id="11" name="Picture 10" descr="imag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95600" y="3488268"/>
            <a:ext cx="3115733" cy="2343150"/>
          </a:xfrm>
          <a:prstGeom prst="rect">
            <a:avLst/>
          </a:prstGeom>
        </p:spPr>
      </p:pic>
      <p:pic>
        <p:nvPicPr>
          <p:cNvPr id="12" name="Picture 11" descr="desktop_New10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24200" y="4402668"/>
            <a:ext cx="841662" cy="514349"/>
          </a:xfrm>
          <a:prstGeom prst="rect">
            <a:avLst/>
          </a:prstGeom>
        </p:spPr>
      </p:pic>
      <p:pic>
        <p:nvPicPr>
          <p:cNvPr id="8" name="Picture 1" descr="C:\Users\my\Pictures\3472desktop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" y="1"/>
            <a:ext cx="1676399" cy="914399"/>
          </a:xfrm>
          <a:prstGeom prst="rect">
            <a:avLst/>
          </a:prstGeom>
          <a:noFill/>
        </p:spPr>
      </p:pic>
    </p:spTree>
  </p:cSld>
  <p:clrMapOvr>
    <a:masterClrMapping/>
  </p:clrMapOvr>
  <p:transition>
    <p:push dir="u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15408" y="2345589"/>
            <a:ext cx="7789386" cy="1862048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1500" b="1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সবাইকে</a:t>
            </a:r>
            <a:r>
              <a:rPr lang="en-US" sz="11500" b="1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11500" b="1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2000" b="1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1" descr="C:\Users\my\Pictures\3472desktop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1"/>
            <a:ext cx="1676399" cy="914399"/>
          </a:xfrm>
          <a:prstGeom prst="rect">
            <a:avLst/>
          </a:prstGeom>
          <a:noFill/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83077F53-B394-4A28-9530-8D24D7D8DA4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1919" y="4495800"/>
            <a:ext cx="1300162" cy="1981200"/>
          </a:xfrm>
          <a:prstGeom prst="rect">
            <a:avLst/>
          </a:prstGeom>
        </p:spPr>
      </p:pic>
    </p:spTree>
  </p:cSld>
  <p:clrMapOvr>
    <a:masterClrMapping/>
  </p:clrMapOvr>
  <p:transition>
    <p:pull dir="l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1905000" y="304800"/>
            <a:ext cx="4876800" cy="1600200"/>
          </a:xfrm>
          <a:prstGeom prst="ellipse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4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4800" b="1" dirty="0"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533400" y="2667000"/>
            <a:ext cx="7924800" cy="403860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>
            <a:glow rad="228600">
              <a:schemeClr val="accent5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ম</a:t>
            </a:r>
            <a:r>
              <a:rPr lang="as-IN" sz="5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হ</a:t>
            </a:r>
            <a:r>
              <a:rPr lang="en-US" sz="5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ি </a:t>
            </a:r>
            <a:r>
              <a:rPr lang="as-IN" sz="5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উ</a:t>
            </a:r>
            <a:r>
              <a:rPr lang="en-US" sz="5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দ</a:t>
            </a:r>
            <a:r>
              <a:rPr lang="as-IN" sz="5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্</a:t>
            </a:r>
            <a:r>
              <a:rPr lang="en-US" sz="5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দ</a:t>
            </a:r>
            <a:r>
              <a:rPr lang="as-IN" sz="5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ি</a:t>
            </a:r>
            <a:r>
              <a:rPr lang="en-US" sz="5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ন</a:t>
            </a:r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প্রভা</a:t>
            </a:r>
            <a:r>
              <a:rPr lang="as-IN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ষ</a:t>
            </a: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ক (</a:t>
            </a:r>
            <a:r>
              <a:rPr lang="en-US" sz="3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আরবি</a:t>
            </a: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)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মহিষখ</a:t>
            </a:r>
            <a:r>
              <a:rPr lang="as-IN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ল</a:t>
            </a: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া </a:t>
            </a:r>
            <a:r>
              <a:rPr lang="as-IN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আ</a:t>
            </a: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ল</a:t>
            </a:r>
            <a:r>
              <a:rPr lang="as-IN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ি</a:t>
            </a: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ম </a:t>
            </a:r>
            <a:r>
              <a:rPr lang="en-US" sz="3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মাদরাসা</a:t>
            </a:r>
            <a:endParaRPr lang="en-US" sz="3200" dirty="0"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হিজলা</a:t>
            </a: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বরিশাল</a:t>
            </a: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।</a:t>
            </a:r>
          </a:p>
        </p:txBody>
      </p:sp>
      <p:pic>
        <p:nvPicPr>
          <p:cNvPr id="7" name="Picture 1" descr="C:\Users\my\Pictures\3472desktop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1"/>
            <a:ext cx="1676399" cy="914399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381000" y="762000"/>
            <a:ext cx="7924800" cy="646331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ar-SA" sz="3600" b="1" dirty="0">
                <a:latin typeface="NikoshBAN" pitchFamily="2" charset="0"/>
                <a:cs typeface="NikoshBAN" pitchFamily="2" charset="0"/>
              </a:rPr>
              <a:t>واقيمو الصلواة واتو الزكواة واركعو معا الراكعين!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09600" y="1676400"/>
            <a:ext cx="792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9600" y="1721006"/>
            <a:ext cx="7391400" cy="1323439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000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সালাত</a:t>
            </a:r>
            <a:r>
              <a:rPr lang="en-US" sz="40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প্রতিষ্ঠা</a:t>
            </a:r>
            <a:r>
              <a:rPr lang="en-US" sz="40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40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সেই</a:t>
            </a:r>
            <a:r>
              <a:rPr lang="en-US" sz="40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সাথে</a:t>
            </a:r>
            <a:r>
              <a:rPr lang="en-US" sz="40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যাকাত</a:t>
            </a:r>
            <a:r>
              <a:rPr lang="en-US" sz="40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আদায়</a:t>
            </a:r>
            <a:r>
              <a:rPr lang="en-US" sz="40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40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আর</a:t>
            </a:r>
            <a:r>
              <a:rPr lang="en-US" sz="40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রুকুকারীদের</a:t>
            </a:r>
            <a:r>
              <a:rPr lang="en-US" sz="40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সাথে</a:t>
            </a:r>
            <a:r>
              <a:rPr lang="en-US" sz="40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রুকু</a:t>
            </a:r>
            <a:r>
              <a:rPr lang="en-US" sz="40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40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</p:txBody>
      </p:sp>
      <p:pic>
        <p:nvPicPr>
          <p:cNvPr id="8" name="Picture 7" descr="imageskkk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5600" y="3238500"/>
            <a:ext cx="3962400" cy="3886200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grpSp>
        <p:nvGrpSpPr>
          <p:cNvPr id="10" name="Group 9"/>
          <p:cNvGrpSpPr/>
          <p:nvPr/>
        </p:nvGrpSpPr>
        <p:grpSpPr>
          <a:xfrm>
            <a:off x="5403244" y="3330039"/>
            <a:ext cx="3962400" cy="3733800"/>
            <a:chOff x="4800600" y="1752600"/>
            <a:chExt cx="3949014" cy="2590800"/>
          </a:xfrm>
        </p:grpSpPr>
        <p:pic>
          <p:nvPicPr>
            <p:cNvPr id="11" name="Picture 10" descr="imagesz4.jpe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800600" y="1752600"/>
              <a:ext cx="3949014" cy="2590800"/>
            </a:xfrm>
            <a:prstGeom prst="ellipse">
              <a:avLst/>
            </a:prstGeom>
            <a:ln w="190500" cap="rnd">
              <a:solidFill>
                <a:srgbClr val="C8C6BD"/>
              </a:solidFill>
              <a:prstDash val="solid"/>
            </a:ln>
            <a:effectLst>
              <a:glow rad="228600">
                <a:schemeClr val="accent5">
                  <a:satMod val="175000"/>
                  <a:alpha val="40000"/>
                </a:schemeClr>
              </a:glow>
              <a:outerShdw blurRad="127000" algn="bl" rotWithShape="0">
                <a:srgbClr val="000000"/>
              </a:outerShdw>
            </a:effectLst>
            <a:scene3d>
              <a:camera prst="perspectiveFront" fov="5400000"/>
              <a:lightRig rig="threePt" dir="t">
                <a:rot lat="0" lon="0" rev="19200000"/>
              </a:lightRig>
            </a:scene3d>
            <a:sp3d extrusionH="25400">
              <a:bevelT w="304800" h="152400" prst="hardEdge"/>
              <a:extrusionClr>
                <a:srgbClr val="000000"/>
              </a:extrusionClr>
            </a:sp3d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</p:pic>
        <p:pic>
          <p:nvPicPr>
            <p:cNvPr id="12" name="Picture 11" descr="images4.jpg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5105400" y="3200400"/>
              <a:ext cx="710026" cy="604837"/>
            </a:xfrm>
            <a:prstGeom prst="ellipse">
              <a:avLst/>
            </a:prstGeom>
            <a:ln w="190500" cap="rnd">
              <a:solidFill>
                <a:srgbClr val="C8C6BD"/>
              </a:solidFill>
              <a:prstDash val="solid"/>
            </a:ln>
            <a:effectLst>
              <a:outerShdw blurRad="127000" algn="bl" rotWithShape="0">
                <a:srgbClr val="000000"/>
              </a:outerShdw>
            </a:effectLst>
            <a:scene3d>
              <a:camera prst="perspectiveFront" fov="5400000"/>
              <a:lightRig rig="threePt" dir="t">
                <a:rot lat="0" lon="0" rev="19200000"/>
              </a:lightRig>
            </a:scene3d>
            <a:sp3d extrusionH="25400">
              <a:bevelT w="304800" h="152400" prst="hardEdge"/>
              <a:extrusionClr>
                <a:srgbClr val="000000"/>
              </a:extrusionClr>
            </a:sp3d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</p:pic>
      </p:grpSp>
      <p:pic>
        <p:nvPicPr>
          <p:cNvPr id="13" name="Picture 1" descr="C:\Users\my\Pictures\3472desktop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" y="1"/>
            <a:ext cx="1676399" cy="914399"/>
          </a:xfrm>
          <a:prstGeom prst="rect">
            <a:avLst/>
          </a:prstGeom>
          <a:noFill/>
        </p:spPr>
      </p:pic>
      <p:sp>
        <p:nvSpPr>
          <p:cNvPr id="14" name="Rectangle 13"/>
          <p:cNvSpPr/>
          <p:nvPr/>
        </p:nvSpPr>
        <p:spPr>
          <a:xfrm>
            <a:off x="4114800" y="6172200"/>
            <a:ext cx="128844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bn-IN" sz="2400" b="1" dirty="0"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ম</a:t>
            </a:r>
            <a:r>
              <a:rPr lang="as-IN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হ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ি </a:t>
            </a:r>
            <a:r>
              <a:rPr lang="as-IN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উ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দ</a:t>
            </a:r>
            <a:r>
              <a:rPr lang="as-IN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্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দ</a:t>
            </a:r>
            <a:r>
              <a:rPr lang="as-IN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ি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ন</a:t>
            </a:r>
            <a:endParaRPr lang="en-US" sz="1050" dirty="0"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3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3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66700" y="1219200"/>
            <a:ext cx="8610600" cy="92333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ar-SA" sz="5400" b="1" dirty="0">
                <a:latin typeface="NikoshBAN" pitchFamily="2" charset="0"/>
                <a:cs typeface="NikoshBAN" pitchFamily="2" charset="0"/>
              </a:rPr>
              <a:t>وفى اموالكم حق للسائل والمحروم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38200" y="2895600"/>
            <a:ext cx="739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-685800" y="2819400"/>
            <a:ext cx="9829800" cy="3139321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6600" b="1" dirty="0" err="1">
                <a:latin typeface="NikoshBAN" pitchFamily="2" charset="0"/>
                <a:cs typeface="NikoshBAN" pitchFamily="2" charset="0"/>
              </a:rPr>
              <a:t>আর</a:t>
            </a:r>
            <a:r>
              <a:rPr lang="en-US" sz="6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b="1" dirty="0" err="1">
                <a:latin typeface="NikoshBAN" pitchFamily="2" charset="0"/>
                <a:cs typeface="NikoshBAN" pitchFamily="2" charset="0"/>
              </a:rPr>
              <a:t>তোমাদের</a:t>
            </a:r>
            <a:r>
              <a:rPr lang="en-US" sz="6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b="1" dirty="0" err="1">
                <a:latin typeface="NikoshBAN" pitchFamily="2" charset="0"/>
                <a:cs typeface="NikoshBAN" pitchFamily="2" charset="0"/>
              </a:rPr>
              <a:t>ধনিদের</a:t>
            </a:r>
            <a:r>
              <a:rPr lang="en-US" sz="6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b="1" dirty="0" err="1">
                <a:latin typeface="NikoshBAN" pitchFamily="2" charset="0"/>
                <a:cs typeface="NikoshBAN" pitchFamily="2" charset="0"/>
              </a:rPr>
              <a:t>সম্পদে</a:t>
            </a:r>
            <a:r>
              <a:rPr lang="en-US" sz="6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b="1" dirty="0" err="1">
                <a:latin typeface="NikoshBAN" pitchFamily="2" charset="0"/>
                <a:cs typeface="NikoshBAN" pitchFamily="2" charset="0"/>
              </a:rPr>
              <a:t>গরিব</a:t>
            </a:r>
            <a:r>
              <a:rPr lang="en-US" sz="6600" b="1" dirty="0">
                <a:latin typeface="NikoshBAN" pitchFamily="2" charset="0"/>
                <a:cs typeface="NikoshBAN" pitchFamily="2" charset="0"/>
              </a:rPr>
              <a:t>  ও </a:t>
            </a:r>
            <a:r>
              <a:rPr lang="en-US" sz="6600" b="1" dirty="0" err="1">
                <a:latin typeface="NikoshBAN" pitchFamily="2" charset="0"/>
                <a:cs typeface="NikoshBAN" pitchFamily="2" charset="0"/>
              </a:rPr>
              <a:t>বঞ্চিতদের</a:t>
            </a:r>
            <a:r>
              <a:rPr lang="en-US" sz="6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b="1" dirty="0" err="1">
                <a:latin typeface="NikoshBAN" pitchFamily="2" charset="0"/>
                <a:cs typeface="NikoshBAN" pitchFamily="2" charset="0"/>
              </a:rPr>
              <a:t>অধিকার</a:t>
            </a:r>
            <a:r>
              <a:rPr lang="en-US" sz="6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b="1" dirty="0" err="1">
                <a:latin typeface="NikoshBAN" pitchFamily="2" charset="0"/>
                <a:cs typeface="NikoshBAN" pitchFamily="2" charset="0"/>
              </a:rPr>
              <a:t>রয়েছে</a:t>
            </a:r>
            <a:r>
              <a:rPr lang="en-US" sz="6600" b="1" dirty="0">
                <a:latin typeface="NikoshBAN" pitchFamily="2" charset="0"/>
                <a:cs typeface="NikoshBAN" pitchFamily="2" charset="0"/>
              </a:rPr>
              <a:t>।</a:t>
            </a:r>
          </a:p>
          <a:p>
            <a:endParaRPr lang="en-US" sz="6600" b="1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1" descr="C:\Users\my\Pictures\3472desktop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1"/>
            <a:ext cx="1676399" cy="914399"/>
          </a:xfrm>
          <a:prstGeom prst="rect">
            <a:avLst/>
          </a:prstGeom>
          <a:noFill/>
        </p:spPr>
      </p:pic>
      <p:sp>
        <p:nvSpPr>
          <p:cNvPr id="8" name="Rectangle 7"/>
          <p:cNvSpPr/>
          <p:nvPr/>
        </p:nvSpPr>
        <p:spPr>
          <a:xfrm>
            <a:off x="3733800" y="6172200"/>
            <a:ext cx="13716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ম</a:t>
            </a:r>
            <a:r>
              <a:rPr lang="as-IN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হ</a:t>
            </a: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ি </a:t>
            </a:r>
            <a:r>
              <a:rPr lang="as-IN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উ</a:t>
            </a: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দ</a:t>
            </a:r>
            <a:r>
              <a:rPr lang="as-IN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্</a:t>
            </a: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দ</a:t>
            </a:r>
            <a:r>
              <a:rPr lang="as-IN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ি</a:t>
            </a: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ন</a:t>
            </a:r>
            <a:endParaRPr lang="en-US" sz="1000" dirty="0"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pull dir="r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1828800" y="381000"/>
            <a:ext cx="6705600" cy="1981200"/>
          </a:xfrm>
          <a:prstGeom prst="round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উপরের</a:t>
            </a:r>
            <a:r>
              <a:rPr lang="en-US" sz="4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স্লাইড</a:t>
            </a:r>
            <a:r>
              <a:rPr lang="en-US" sz="4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দেখে</a:t>
            </a:r>
            <a:r>
              <a:rPr lang="en-US" sz="4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তোমরা</a:t>
            </a:r>
            <a:r>
              <a:rPr lang="en-US" sz="4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4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পার</a:t>
            </a:r>
            <a:r>
              <a:rPr lang="en-US" sz="4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40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আজকের</a:t>
            </a:r>
            <a:r>
              <a:rPr lang="en-US" sz="4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4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4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হতে</a:t>
            </a:r>
            <a:r>
              <a:rPr lang="en-US" sz="4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পারে</a:t>
            </a:r>
            <a:r>
              <a:rPr lang="en-US" sz="4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?</a:t>
            </a:r>
          </a:p>
        </p:txBody>
      </p:sp>
      <p:sp>
        <p:nvSpPr>
          <p:cNvPr id="5" name="Oval 4"/>
          <p:cNvSpPr/>
          <p:nvPr/>
        </p:nvSpPr>
        <p:spPr>
          <a:xfrm>
            <a:off x="914400" y="2667000"/>
            <a:ext cx="4191000" cy="4191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যাকাত</a:t>
            </a:r>
            <a:endParaRPr lang="en-US" b="1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447800" y="3124200"/>
            <a:ext cx="32004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>
                <a:latin typeface="NikoshBAN" pitchFamily="2" charset="0"/>
                <a:cs typeface="NikoshBAN" pitchFamily="2" charset="0"/>
              </a:rPr>
              <a:t>    </a:t>
            </a:r>
            <a:r>
              <a:rPr lang="en-US" sz="8800" b="1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যা</a:t>
            </a:r>
            <a:r>
              <a:rPr lang="en-US" sz="8800" b="1" dirty="0">
                <a:latin typeface="NikoshBAN" pitchFamily="2" charset="0"/>
                <a:cs typeface="NikoshBAN" pitchFamily="2" charset="0"/>
              </a:rPr>
              <a:t>                </a:t>
            </a:r>
            <a:endParaRPr lang="en-US" sz="32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590800" y="5029200"/>
            <a:ext cx="1066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ত</a:t>
            </a:r>
            <a:endParaRPr lang="en-US" b="1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9" name="Picture 2" descr="C:\Users\user\Pictures\images0KKTR4E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57800" y="3048000"/>
            <a:ext cx="3357143" cy="3276600"/>
          </a:xfrm>
          <a:prstGeom prst="rect">
            <a:avLst/>
          </a:prstGeom>
          <a:noFill/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</p:pic>
      <p:pic>
        <p:nvPicPr>
          <p:cNvPr id="10" name="Picture 1" descr="C:\Users\my\Pictures\3472desktop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" y="1"/>
            <a:ext cx="1676399" cy="914399"/>
          </a:xfrm>
          <a:prstGeom prst="rect">
            <a:avLst/>
          </a:prstGeom>
          <a:noFill/>
        </p:spPr>
      </p:pic>
      <p:sp>
        <p:nvSpPr>
          <p:cNvPr id="11" name="Rectangle 10"/>
          <p:cNvSpPr/>
          <p:nvPr/>
        </p:nvSpPr>
        <p:spPr>
          <a:xfrm>
            <a:off x="4572000" y="6475750"/>
            <a:ext cx="17526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ম</a:t>
            </a:r>
            <a:r>
              <a:rPr lang="as-IN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হ</a:t>
            </a: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ি </a:t>
            </a:r>
            <a:r>
              <a:rPr lang="as-IN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উ</a:t>
            </a: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দ</a:t>
            </a:r>
            <a:r>
              <a:rPr lang="as-IN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্</a:t>
            </a: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দ</a:t>
            </a:r>
            <a:r>
              <a:rPr lang="as-IN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ি</a:t>
            </a: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ন</a:t>
            </a:r>
            <a:endParaRPr lang="en-US" sz="1100" dirty="0"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pull dir="r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1905000" y="0"/>
            <a:ext cx="6629400" cy="1676400"/>
          </a:xfrm>
          <a:prstGeom prst="ellips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7200" b="1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72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b="1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7200" b="1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1" descr="C:\Users\my\Pictures\3472desktop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1"/>
            <a:ext cx="1676399" cy="914399"/>
          </a:xfrm>
          <a:prstGeom prst="rect">
            <a:avLst/>
          </a:prstGeom>
          <a:noFill/>
        </p:spPr>
      </p:pic>
      <p:sp>
        <p:nvSpPr>
          <p:cNvPr id="5" name="Rounded Rectangle 4"/>
          <p:cNvSpPr/>
          <p:nvPr/>
        </p:nvSpPr>
        <p:spPr>
          <a:xfrm>
            <a:off x="1219200" y="2133600"/>
            <a:ext cx="6705600" cy="4114800"/>
          </a:xfrm>
          <a:prstGeom prst="round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6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আকাঈদ</a:t>
            </a:r>
            <a:r>
              <a:rPr lang="en-US" sz="6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অল</a:t>
            </a:r>
            <a:r>
              <a:rPr lang="en-US" sz="6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ফিকহ্</a:t>
            </a:r>
            <a:endParaRPr lang="en-US" sz="6600" b="1" dirty="0"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44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৮ম </a:t>
            </a:r>
            <a:r>
              <a:rPr lang="en-US" sz="4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শ্রেণী</a:t>
            </a:r>
            <a:endParaRPr lang="en-US" sz="4400" dirty="0"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4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সময়</a:t>
            </a:r>
            <a:r>
              <a:rPr lang="en-US" sz="44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৫০ </a:t>
            </a:r>
            <a:r>
              <a:rPr lang="en-US" sz="4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মিনিট</a:t>
            </a:r>
            <a:r>
              <a:rPr lang="en-US" sz="44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pPr algn="ctr"/>
            <a:r>
              <a:rPr lang="en-US" sz="4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তারিখ</a:t>
            </a:r>
            <a:r>
              <a:rPr lang="en-US" sz="44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- ২০/০</a:t>
            </a:r>
            <a:r>
              <a:rPr lang="bn-IN" sz="44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৬</a:t>
            </a:r>
            <a:r>
              <a:rPr lang="en-US" sz="44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/২০</a:t>
            </a:r>
            <a:r>
              <a:rPr lang="bn-IN" sz="44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২১</a:t>
            </a:r>
            <a:r>
              <a:rPr lang="en-US" sz="4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ইং</a:t>
            </a:r>
            <a:r>
              <a:rPr lang="en-US" sz="44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।</a:t>
            </a:r>
          </a:p>
        </p:txBody>
      </p:sp>
    </p:spTree>
  </p:cSld>
  <p:clrMapOvr>
    <a:masterClrMapping/>
  </p:clrMapOvr>
  <p:transition>
    <p:pull dir="l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1981200" y="152400"/>
            <a:ext cx="6019800" cy="1143000"/>
          </a:xfrm>
          <a:prstGeom prst="ellipse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6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শিখন</a:t>
            </a:r>
            <a:r>
              <a:rPr lang="en-US" sz="6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ফল</a:t>
            </a:r>
            <a:endParaRPr lang="en-US" sz="1100" b="1" dirty="0"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831780" y="3244334"/>
            <a:ext cx="1847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428371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US" dirty="0"/>
          </a:p>
        </p:txBody>
      </p:sp>
      <p:sp>
        <p:nvSpPr>
          <p:cNvPr id="6" name="Parallelogram 5"/>
          <p:cNvSpPr/>
          <p:nvPr/>
        </p:nvSpPr>
        <p:spPr>
          <a:xfrm>
            <a:off x="609600" y="1371600"/>
            <a:ext cx="7696200" cy="990600"/>
          </a:xfrm>
          <a:prstGeom prst="parallelogram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এ </a:t>
            </a:r>
            <a:r>
              <a:rPr 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শিক্ষাক্ষার্থীরা</a:t>
            </a:r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যা</a:t>
            </a:r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----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304800" y="2514600"/>
            <a:ext cx="8305800" cy="4038600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Font typeface="Wingdings" pitchFamily="2" charset="2"/>
              <a:buChar char="Ø"/>
            </a:pPr>
            <a:r>
              <a:rPr 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যাকাত</a:t>
            </a:r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তা</a:t>
            </a:r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pPr>
              <a:buFont typeface="Wingdings" pitchFamily="2" charset="2"/>
              <a:buChar char="Ø"/>
            </a:pPr>
            <a:r>
              <a:rPr 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যাকাতের</a:t>
            </a:r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শাব্দিক</a:t>
            </a:r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অর্থ</a:t>
            </a:r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pPr>
              <a:buFont typeface="Wingdings" pitchFamily="2" charset="2"/>
              <a:buChar char="Ø"/>
            </a:pPr>
            <a:r>
              <a:rPr 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যাকাত</a:t>
            </a:r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বিতরনের</a:t>
            </a:r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খাতগুলি</a:t>
            </a:r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pPr>
              <a:buFont typeface="Wingdings" pitchFamily="2" charset="2"/>
              <a:buChar char="Ø"/>
            </a:pPr>
            <a:r>
              <a:rPr 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যাকাত</a:t>
            </a:r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ফরজ</a:t>
            </a:r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হুওয়ার</a:t>
            </a:r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শর্তাবলী</a:t>
            </a:r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pPr>
              <a:buFont typeface="Wingdings" pitchFamily="2" charset="2"/>
              <a:buChar char="Ø"/>
            </a:pPr>
            <a:r>
              <a:rPr 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যাকাতের</a:t>
            </a:r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নিসাব</a:t>
            </a:r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বর্ননা</a:t>
            </a:r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pPr>
              <a:buFont typeface="Wingdings" pitchFamily="2" charset="2"/>
              <a:buChar char="Ø"/>
            </a:pPr>
            <a:r>
              <a:rPr 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যাকাতের</a:t>
            </a:r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সামাজিক</a:t>
            </a:r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অর্থনৈতিক</a:t>
            </a:r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ধর্মীয়</a:t>
            </a:r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গুরুত্ব</a:t>
            </a:r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উপস্থাপন</a:t>
            </a:r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।</a:t>
            </a:r>
          </a:p>
        </p:txBody>
      </p:sp>
      <p:pic>
        <p:nvPicPr>
          <p:cNvPr id="8" name="Picture 1" descr="C:\Users\my\Pictures\3472desktop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1"/>
            <a:ext cx="1676399" cy="914399"/>
          </a:xfrm>
          <a:prstGeom prst="rect">
            <a:avLst/>
          </a:prstGeom>
          <a:noFill/>
        </p:spPr>
      </p:pic>
    </p:spTree>
  </p:cSld>
  <p:clrMapOvr>
    <a:masterClrMapping/>
  </p:clrMapOvr>
  <p:transition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lowchart: Multidocument 4"/>
          <p:cNvSpPr/>
          <p:nvPr/>
        </p:nvSpPr>
        <p:spPr>
          <a:xfrm>
            <a:off x="1981200" y="152400"/>
            <a:ext cx="4343400" cy="1600200"/>
          </a:xfrm>
          <a:prstGeom prst="flowChartMultidocumen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6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ইসলাম</a:t>
            </a:r>
            <a:endParaRPr lang="en-US" b="1" dirty="0"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14" name="Group 56"/>
          <p:cNvGrpSpPr/>
          <p:nvPr/>
        </p:nvGrpSpPr>
        <p:grpSpPr>
          <a:xfrm>
            <a:off x="533400" y="0"/>
            <a:ext cx="1524000" cy="6553200"/>
            <a:chOff x="1626870" y="1447800"/>
            <a:chExt cx="685800" cy="4038600"/>
          </a:xfrm>
        </p:grpSpPr>
        <p:pic>
          <p:nvPicPr>
            <p:cNvPr id="15" name="Picture 14" descr="images (3).jpg"/>
            <p:cNvPicPr>
              <a:picLocks noChangeAspect="1"/>
            </p:cNvPicPr>
            <p:nvPr/>
          </p:nvPicPr>
          <p:blipFill>
            <a:blip r:embed="rId2"/>
            <a:srcRect l="40921" t="5357" r="41950"/>
            <a:stretch>
              <a:fillRect/>
            </a:stretch>
          </p:blipFill>
          <p:spPr>
            <a:xfrm>
              <a:off x="1626870" y="1447800"/>
              <a:ext cx="685800" cy="4038600"/>
            </a:xfrm>
            <a:prstGeom prst="rect">
              <a:avLst/>
            </a:prstGeom>
            <a:ln/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</p:pic>
        <p:sp>
          <p:nvSpPr>
            <p:cNvPr id="16" name="Rectangle 15"/>
            <p:cNvSpPr/>
            <p:nvPr/>
          </p:nvSpPr>
          <p:spPr>
            <a:xfrm rot="16200000">
              <a:off x="885954" y="3922532"/>
              <a:ext cx="2019301" cy="263149"/>
            </a:xfrm>
            <a:prstGeom prst="rec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 algn="ctr"/>
              <a:r>
                <a:rPr lang="en-US" sz="3200" b="1" dirty="0" err="1">
                  <a:solidFill>
                    <a:srgbClr val="0070C0"/>
                  </a:solidFill>
                  <a:latin typeface="NikoshBAN" pitchFamily="2" charset="0"/>
                  <a:cs typeface="NikoshBAN" pitchFamily="2" charset="0"/>
                </a:rPr>
                <a:t>ইসলামের</a:t>
              </a:r>
              <a:r>
                <a:rPr lang="en-US" sz="3200" b="1" dirty="0">
                  <a:solidFill>
                    <a:srgbClr val="0070C0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3200" b="1" dirty="0" err="1">
                  <a:solidFill>
                    <a:srgbClr val="0070C0"/>
                  </a:solidFill>
                  <a:latin typeface="NikoshBAN" pitchFamily="2" charset="0"/>
                  <a:cs typeface="NikoshBAN" pitchFamily="2" charset="0"/>
                </a:rPr>
                <a:t>স্তম্ভ</a:t>
              </a:r>
              <a:r>
                <a:rPr lang="en-US" sz="3200" b="1" dirty="0">
                  <a:solidFill>
                    <a:srgbClr val="0070C0"/>
                  </a:solidFill>
                  <a:latin typeface="NikoshBAN" pitchFamily="2" charset="0"/>
                  <a:cs typeface="NikoshBAN" pitchFamily="2" charset="0"/>
                </a:rPr>
                <a:t> ৫টি।</a:t>
              </a:r>
            </a:p>
          </p:txBody>
        </p:sp>
      </p:grpSp>
      <p:pic>
        <p:nvPicPr>
          <p:cNvPr id="19" name="Picture 18" descr="images (1).jpg"/>
          <p:cNvPicPr>
            <a:picLocks noChangeAspect="1"/>
          </p:cNvPicPr>
          <p:nvPr/>
        </p:nvPicPr>
        <p:blipFill>
          <a:blip r:embed="rId3"/>
          <a:srcRect l="37066" r="38224"/>
          <a:stretch>
            <a:fillRect/>
          </a:stretch>
        </p:blipFill>
        <p:spPr>
          <a:xfrm>
            <a:off x="4953000" y="1295400"/>
            <a:ext cx="990600" cy="55626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0" name="Picture 19" descr="images (1).jpg"/>
          <p:cNvPicPr>
            <a:picLocks noChangeAspect="1"/>
          </p:cNvPicPr>
          <p:nvPr/>
        </p:nvPicPr>
        <p:blipFill>
          <a:blip r:embed="rId3"/>
          <a:srcRect l="37066" r="38224"/>
          <a:stretch>
            <a:fillRect/>
          </a:stretch>
        </p:blipFill>
        <p:spPr>
          <a:xfrm>
            <a:off x="6400800" y="1219200"/>
            <a:ext cx="990600" cy="56388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1" name="Picture 20" descr="images (1).jpg"/>
          <p:cNvPicPr>
            <a:picLocks noChangeAspect="1"/>
          </p:cNvPicPr>
          <p:nvPr/>
        </p:nvPicPr>
        <p:blipFill>
          <a:blip r:embed="rId3"/>
          <a:srcRect l="37066" r="38224"/>
          <a:stretch>
            <a:fillRect/>
          </a:stretch>
        </p:blipFill>
        <p:spPr>
          <a:xfrm>
            <a:off x="7467600" y="1295400"/>
            <a:ext cx="990600" cy="55626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2" name="Picture 21" descr="images (1).jpg"/>
          <p:cNvPicPr>
            <a:picLocks noChangeAspect="1"/>
          </p:cNvPicPr>
          <p:nvPr/>
        </p:nvPicPr>
        <p:blipFill>
          <a:blip r:embed="rId3"/>
          <a:srcRect l="37066" r="38224"/>
          <a:stretch>
            <a:fillRect/>
          </a:stretch>
        </p:blipFill>
        <p:spPr>
          <a:xfrm>
            <a:off x="3733800" y="1295400"/>
            <a:ext cx="990600" cy="55626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3" name="Picture 22" descr="images (1).jpg"/>
          <p:cNvPicPr>
            <a:picLocks noChangeAspect="1"/>
          </p:cNvPicPr>
          <p:nvPr/>
        </p:nvPicPr>
        <p:blipFill>
          <a:blip r:embed="rId3"/>
          <a:srcRect l="37066" r="38224"/>
          <a:stretch>
            <a:fillRect/>
          </a:stretch>
        </p:blipFill>
        <p:spPr>
          <a:xfrm>
            <a:off x="2362200" y="1295400"/>
            <a:ext cx="990600" cy="55626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6" name="Rectangle 35"/>
          <p:cNvSpPr/>
          <p:nvPr/>
        </p:nvSpPr>
        <p:spPr>
          <a:xfrm>
            <a:off x="2362200" y="3810000"/>
            <a:ext cx="6096000" cy="11430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TextBox 36"/>
          <p:cNvSpPr txBox="1"/>
          <p:nvPr/>
        </p:nvSpPr>
        <p:spPr>
          <a:xfrm rot="16200000">
            <a:off x="1618565" y="4157991"/>
            <a:ext cx="24384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কালিমা</a:t>
            </a:r>
            <a:endParaRPr lang="en-US" sz="32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 rot="16200000">
            <a:off x="3637867" y="3982134"/>
            <a:ext cx="129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নামাজ</a:t>
            </a:r>
            <a:endParaRPr lang="en-US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 rot="16200000">
            <a:off x="4780866" y="3905934"/>
            <a:ext cx="129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সাওম</a:t>
            </a:r>
            <a:endParaRPr lang="en-US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 rot="16200000">
            <a:off x="6114366" y="3944034"/>
            <a:ext cx="106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হজ্জ</a:t>
            </a:r>
            <a:endParaRPr lang="en-US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 rot="16200000">
            <a:off x="7104965" y="3944035"/>
            <a:ext cx="15240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যাকাত</a:t>
            </a:r>
            <a:endParaRPr lang="en-US" sz="24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51" name="Straight Arrow Connector 50"/>
          <p:cNvCxnSpPr/>
          <p:nvPr/>
        </p:nvCxnSpPr>
        <p:spPr>
          <a:xfrm>
            <a:off x="2438400" y="4343400"/>
            <a:ext cx="16002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/>
          <p:nvPr/>
        </p:nvCxnSpPr>
        <p:spPr>
          <a:xfrm>
            <a:off x="4114800" y="4343400"/>
            <a:ext cx="1143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/>
          <p:nvPr/>
        </p:nvCxnSpPr>
        <p:spPr>
          <a:xfrm>
            <a:off x="5257800" y="4343400"/>
            <a:ext cx="12954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75" name="Straight Arrow Connector 74"/>
          <p:cNvCxnSpPr/>
          <p:nvPr/>
        </p:nvCxnSpPr>
        <p:spPr>
          <a:xfrm>
            <a:off x="6629400" y="4343400"/>
            <a:ext cx="10668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85" name="Rectangle 84"/>
          <p:cNvSpPr/>
          <p:nvPr/>
        </p:nvSpPr>
        <p:spPr>
          <a:xfrm>
            <a:off x="2438400" y="457200"/>
            <a:ext cx="6096000" cy="91440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800" b="1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ইসলাম</a:t>
            </a:r>
            <a:endParaRPr lang="en-US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99" name="Straight Arrow Connector 98"/>
          <p:cNvCxnSpPr/>
          <p:nvPr/>
        </p:nvCxnSpPr>
        <p:spPr>
          <a:xfrm>
            <a:off x="1066800" y="4343400"/>
            <a:ext cx="13716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25" name="Picture 1" descr="C:\Users\my\Pictures\3472desktop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" y="1"/>
            <a:ext cx="1676399" cy="914399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805</TotalTime>
  <Words>843</Words>
  <Application>Microsoft Office PowerPoint</Application>
  <PresentationFormat>On-screen Show (4:3)</PresentationFormat>
  <Paragraphs>92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7" baseType="lpstr">
      <vt:lpstr>Arial</vt:lpstr>
      <vt:lpstr>Calibri</vt:lpstr>
      <vt:lpstr>NikoshBAN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siddik</dc:creator>
  <cp:lastModifiedBy>DOEL</cp:lastModifiedBy>
  <cp:revision>141</cp:revision>
  <dcterms:created xsi:type="dcterms:W3CDTF">2017-10-05T08:48:33Z</dcterms:created>
  <dcterms:modified xsi:type="dcterms:W3CDTF">2021-06-20T02:37:34Z</dcterms:modified>
</cp:coreProperties>
</file>