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59" r:id="rId3"/>
    <p:sldId id="265" r:id="rId4"/>
    <p:sldId id="293" r:id="rId5"/>
    <p:sldId id="263" r:id="rId6"/>
    <p:sldId id="261" r:id="rId7"/>
    <p:sldId id="258" r:id="rId8"/>
    <p:sldId id="262" r:id="rId9"/>
    <p:sldId id="303" r:id="rId10"/>
    <p:sldId id="264" r:id="rId11"/>
    <p:sldId id="282" r:id="rId12"/>
    <p:sldId id="266" r:id="rId13"/>
    <p:sldId id="281" r:id="rId14"/>
    <p:sldId id="288" r:id="rId15"/>
    <p:sldId id="272" r:id="rId16"/>
    <p:sldId id="304" r:id="rId17"/>
    <p:sldId id="273" r:id="rId18"/>
    <p:sldId id="283" r:id="rId19"/>
    <p:sldId id="269" r:id="rId20"/>
    <p:sldId id="267" r:id="rId21"/>
    <p:sldId id="268" r:id="rId22"/>
    <p:sldId id="302" r:id="rId23"/>
    <p:sldId id="270" r:id="rId24"/>
    <p:sldId id="299" r:id="rId25"/>
    <p:sldId id="275" r:id="rId26"/>
    <p:sldId id="274" r:id="rId27"/>
    <p:sldId id="271" r:id="rId28"/>
    <p:sldId id="300" r:id="rId29"/>
    <p:sldId id="287" r:id="rId30"/>
    <p:sldId id="276" r:id="rId31"/>
    <p:sldId id="290" r:id="rId32"/>
    <p:sldId id="277" r:id="rId33"/>
    <p:sldId id="278" r:id="rId34"/>
    <p:sldId id="294" r:id="rId35"/>
    <p:sldId id="279" r:id="rId36"/>
    <p:sldId id="280" r:id="rId37"/>
    <p:sldId id="292" r:id="rId38"/>
    <p:sldId id="285" r:id="rId39"/>
    <p:sldId id="284" r:id="rId40"/>
    <p:sldId id="296" r:id="rId41"/>
    <p:sldId id="297" r:id="rId42"/>
    <p:sldId id="295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9A31-CADC-420A-81A4-21D95A441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23722-7907-4191-B8E2-136355BB8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60D55-E283-4051-921B-16F05BDE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19E1-A1BA-45AD-BEE7-226D9ED8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69A0-D64E-45A2-A3C0-55D36F01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4A8E-A3D8-424C-95A8-09A6DB7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571F1-DD41-426A-B765-E80AFFD60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ADB2-DDD5-4858-9C4D-38A35DDB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12C4-B96A-4EF0-8959-D7E1D91F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6C4A3-A031-4387-AD43-997D3409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469C9-9A3C-4591-B35D-34A5AEAB9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A5B8-67E7-4F3F-9D73-5FC170761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4655-FC78-428D-9FD9-CFB0E1F5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5FCA-2F62-4855-B3D6-CB0F170E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64B0-BABB-4666-A134-EC8A229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F9F2-A6F4-4A3B-ADDF-85B20D62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5342-1223-4480-BFC0-3C8E6417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5EEB-F2AA-4E33-B7D3-874976C7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45E84-D5B5-4F36-9987-AB77645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C32D-E04A-40A0-A01B-04B22B98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8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0A71-1D63-4A69-9CD3-87E86CCA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7032-5F0F-44DE-A278-4987B91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BD59-F3AB-4815-B28C-AF9639F6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4743-335B-471F-BA30-F425459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56B7-999A-4141-A027-1BD58869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DB80-F15A-497A-9587-D717CC7A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204F-0D34-4AA9-9C7D-1AB98CE3D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10C42-20F1-4D4B-AFB6-AB9395036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41601-F49C-4E66-9A08-EC3E2219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D1EC8-5445-49D8-822E-34CD93DC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065F-685E-4BEA-8099-12647AA6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7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6E72-A962-43B9-972D-B252E8A1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FEB66-8AD4-48E9-967C-E058C37D6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93FB-C18E-45A8-837B-80BCFC83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21AC3-3B6A-47D4-B599-543E68B7A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E612B-D3D3-4F2A-BC69-2022B31BF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53BAE-4D0E-46B7-8DB6-DA7E8FE0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08E7F-B440-4666-9C0E-B4ED79BC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966A2-4058-46CB-AD5F-97CF227A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7DAC-DB9D-4748-9012-F36FCB00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05D16-EB3E-4014-8F3D-992A4314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DE8A4-61C6-41AE-90DF-A1ED7933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620B8-2475-4430-8F1A-2CC5996A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2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7A132-E440-4F43-AE71-8B992414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756A1-F5EF-42A8-9E7D-7391965D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C8BF-F546-448B-A89E-3C0A47C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6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7FD2-9B3F-4462-BB61-854FD72B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CAA1-B64D-4D74-9A7E-A17522629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A59AA-8E35-4328-BCD8-5697D39BA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06F0-1E63-42E8-B4D7-3DA55EAC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2D5B8-678D-4590-89E5-D451A4B7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B6A00-0095-4C52-AFBF-2376C72E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6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68EC-D6B3-4776-9555-E98B679F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28FB8-0DA4-4C65-81F7-905ECD6F6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0CE42-E80A-4587-97F6-F53B3C688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A019-CFD8-484F-B121-5F8C9A96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EA74-283D-4563-97AF-D72D4D5A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3DCA2-1A07-4D83-B1E0-DB46037F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2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1D105F-AC41-4C38-A958-4E07A22A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DDFEA-F5EB-4CE7-B24F-EFA1C65D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985C-EF00-4D36-A074-438FAD17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4A4C-6949-40A4-A52A-A0CA0796428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12513-8934-4A6F-8968-24C3CFC33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FA453-8D93-4448-87DB-C88ED5FE8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BC93-FB8C-4B23-A5F7-4DF1B0195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olamkahhar16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e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fif"/><Relationship Id="rId5" Type="http://schemas.openxmlformats.org/officeDocument/2006/relationships/image" Target="../media/image81.jpg"/><Relationship Id="rId4" Type="http://schemas.openxmlformats.org/officeDocument/2006/relationships/image" Target="../media/image80.jf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88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847B69-01E7-4480-9005-51DC279E8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112413 w 12192000"/>
              <a:gd name="connsiteY5" fmla="*/ 450166 h 6858000"/>
              <a:gd name="connsiteX6" fmla="*/ 422031 w 12192000"/>
              <a:gd name="connsiteY6" fmla="*/ 3439551 h 6858000"/>
              <a:gd name="connsiteX7" fmla="*/ 6112413 w 12192000"/>
              <a:gd name="connsiteY7" fmla="*/ 6428936 h 6858000"/>
              <a:gd name="connsiteX8" fmla="*/ 11802795 w 12192000"/>
              <a:gd name="connsiteY8" fmla="*/ 3439551 h 6858000"/>
              <a:gd name="connsiteX9" fmla="*/ 6112413 w 12192000"/>
              <a:gd name="connsiteY9" fmla="*/ 4501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112413" y="450166"/>
                </a:moveTo>
                <a:cubicBezTo>
                  <a:pt x="2969702" y="450166"/>
                  <a:pt x="422031" y="1788559"/>
                  <a:pt x="422031" y="3439551"/>
                </a:cubicBezTo>
                <a:cubicBezTo>
                  <a:pt x="422031" y="5090543"/>
                  <a:pt x="2969702" y="6428936"/>
                  <a:pt x="6112413" y="6428936"/>
                </a:cubicBezTo>
                <a:cubicBezTo>
                  <a:pt x="9255124" y="6428936"/>
                  <a:pt x="11802795" y="5090543"/>
                  <a:pt x="11802795" y="3439551"/>
                </a:cubicBezTo>
                <a:cubicBezTo>
                  <a:pt x="11802795" y="1788559"/>
                  <a:pt x="9255124" y="450166"/>
                  <a:pt x="6112413" y="4501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378C4-4A29-4FBF-A3C5-9EFB95FDB576}"/>
              </a:ext>
            </a:extLst>
          </p:cNvPr>
          <p:cNvGrpSpPr/>
          <p:nvPr/>
        </p:nvGrpSpPr>
        <p:grpSpPr>
          <a:xfrm>
            <a:off x="1993626" y="1578416"/>
            <a:ext cx="8204748" cy="3774193"/>
            <a:chOff x="1970053" y="1022063"/>
            <a:chExt cx="8204748" cy="377419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92F635-152B-4564-81EE-14C159C78B4D}"/>
                </a:ext>
              </a:extLst>
            </p:cNvPr>
            <p:cNvSpPr/>
            <p:nvPr/>
          </p:nvSpPr>
          <p:spPr>
            <a:xfrm>
              <a:off x="1970053" y="1025993"/>
              <a:ext cx="7849196" cy="3770263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39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A1EC4D-5DFE-49C6-A49F-24B2974A6250}"/>
                </a:ext>
              </a:extLst>
            </p:cNvPr>
            <p:cNvSpPr/>
            <p:nvPr/>
          </p:nvSpPr>
          <p:spPr>
            <a:xfrm>
              <a:off x="2181907" y="1022063"/>
              <a:ext cx="7992894" cy="3770263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non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3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3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66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BC66605-01B8-410B-A39C-0022BA52EC50}"/>
              </a:ext>
            </a:extLst>
          </p:cNvPr>
          <p:cNvSpPr/>
          <p:nvPr/>
        </p:nvSpPr>
        <p:spPr>
          <a:xfrm>
            <a:off x="1844663" y="2495474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ডুলি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83828EC-FEDB-4E46-B64C-79596D50F58E}"/>
              </a:ext>
            </a:extLst>
          </p:cNvPr>
          <p:cNvSpPr/>
          <p:nvPr/>
        </p:nvSpPr>
        <p:spPr>
          <a:xfrm>
            <a:off x="7001365" y="3558601"/>
            <a:ext cx="2590800" cy="484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178A6AC-D932-4C38-B389-71E35936E755}"/>
              </a:ext>
            </a:extLst>
          </p:cNvPr>
          <p:cNvSpPr/>
          <p:nvPr/>
        </p:nvSpPr>
        <p:spPr>
          <a:xfrm>
            <a:off x="7108615" y="2169384"/>
            <a:ext cx="3525715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5849A0B-7E27-432B-966D-F44CC509A14C}"/>
              </a:ext>
            </a:extLst>
          </p:cNvPr>
          <p:cNvSpPr/>
          <p:nvPr/>
        </p:nvSpPr>
        <p:spPr>
          <a:xfrm>
            <a:off x="1844663" y="3517409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পদ্মবৃন্ত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980679-D47D-4E3E-9AC9-C1AF4D5BDBB7}"/>
              </a:ext>
            </a:extLst>
          </p:cNvPr>
          <p:cNvSpPr/>
          <p:nvPr/>
        </p:nvSpPr>
        <p:spPr>
          <a:xfrm>
            <a:off x="1542523" y="4517788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B2BFCB-DAAD-48F9-A1A6-A3C7E23E74C7}"/>
              </a:ext>
            </a:extLst>
          </p:cNvPr>
          <p:cNvSpPr/>
          <p:nvPr/>
        </p:nvSpPr>
        <p:spPr>
          <a:xfrm>
            <a:off x="6421985" y="4507821"/>
            <a:ext cx="2819400" cy="5963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21E0E-F7BA-4B7B-91A4-47037F109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15" y="2169384"/>
            <a:ext cx="1580782" cy="94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5FB77-3539-47B1-8F4D-3CFE70A264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15" y="3287909"/>
            <a:ext cx="1580782" cy="94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23F022-9EFA-4B06-885D-55AF37D88E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815" y="4381426"/>
            <a:ext cx="1580782" cy="83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4B0E9EFC-848B-4E6B-A4A0-89A7A0E996BF}"/>
              </a:ext>
            </a:extLst>
          </p:cNvPr>
          <p:cNvSpPr/>
          <p:nvPr/>
        </p:nvSpPr>
        <p:spPr>
          <a:xfrm>
            <a:off x="1844663" y="1281359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সামন্ত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7431B48E-5A6A-4CAE-AFC2-A96566C85D4E}"/>
              </a:ext>
            </a:extLst>
          </p:cNvPr>
          <p:cNvSpPr/>
          <p:nvPr/>
        </p:nvSpPr>
        <p:spPr>
          <a:xfrm>
            <a:off x="6895310" y="1282438"/>
            <a:ext cx="4759977" cy="504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রাজা-বাদশার অধীনে ছোট রাজা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46E3F8A9-9A3E-4C97-B179-1CEAE9613B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815" y="1069759"/>
            <a:ext cx="1580782" cy="94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8D89EA80-A79B-41EC-88B8-E8C83552AE7C}"/>
              </a:ext>
            </a:extLst>
          </p:cNvPr>
          <p:cNvSpPr/>
          <p:nvPr/>
        </p:nvSpPr>
        <p:spPr>
          <a:xfrm>
            <a:off x="1374828" y="5705402"/>
            <a:ext cx="1689351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গর্দান যেত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A74D0378-34FC-4933-B034-68FBD090308F}"/>
              </a:ext>
            </a:extLst>
          </p:cNvPr>
          <p:cNvSpPr/>
          <p:nvPr/>
        </p:nvSpPr>
        <p:spPr>
          <a:xfrm>
            <a:off x="6592900" y="5761402"/>
            <a:ext cx="3525715" cy="508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 কাটা যেত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C3A29C15-9D43-4E7B-9C93-FEC2048CC1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2097A757-DF9D-48DC-BB17-FD387CF3B199}"/>
              </a:ext>
            </a:extLst>
          </p:cNvPr>
          <p:cNvSpPr/>
          <p:nvPr/>
        </p:nvSpPr>
        <p:spPr>
          <a:xfrm>
            <a:off x="1825339" y="529272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E50EA8BE-0240-4F99-A06E-A5AE699AEEA9}"/>
              </a:ext>
            </a:extLst>
          </p:cNvPr>
          <p:cNvSpPr/>
          <p:nvPr/>
        </p:nvSpPr>
        <p:spPr>
          <a:xfrm>
            <a:off x="5004637" y="486527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u="sng" dirty="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77695E28-4B75-42B9-82BF-A0520A99EC95}"/>
              </a:ext>
            </a:extLst>
          </p:cNvPr>
          <p:cNvSpPr/>
          <p:nvPr/>
        </p:nvSpPr>
        <p:spPr>
          <a:xfrm>
            <a:off x="8598318" y="485028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u="sng" dirty="0"/>
          </a:p>
        </p:txBody>
      </p:sp>
      <p:pic>
        <p:nvPicPr>
          <p:cNvPr id="20" name="Picture 2" descr="মাসয়ালা মাসায়েল প্রশ্ন উত্তর - গর্দান মাসাহ করা কি বিদআত? প্রশ্নঃ আমাদের  এলাকার কিছু লা-মাযহাবী ভাইয়েরা বলেন যে ওযুর মধ্যে গর্দান মাসেহ ...">
            <a:extLst>
              <a:ext uri="{FF2B5EF4-FFF2-40B4-BE49-F238E27FC236}">
                <a16:creationId xmlns:a16="http://schemas.microsoft.com/office/drawing/2014/main" id="{69290CFA-63FF-43C3-8D1F-98BF32B9B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7815" y="5310463"/>
            <a:ext cx="1580782" cy="9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8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BC66605-01B8-410B-A39C-0022BA52EC50}"/>
              </a:ext>
            </a:extLst>
          </p:cNvPr>
          <p:cNvSpPr/>
          <p:nvPr/>
        </p:nvSpPr>
        <p:spPr>
          <a:xfrm>
            <a:off x="1900294" y="1806446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তারঙ্গ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83828EC-FEDB-4E46-B64C-79596D50F58E}"/>
              </a:ext>
            </a:extLst>
          </p:cNvPr>
          <p:cNvSpPr/>
          <p:nvPr/>
        </p:nvSpPr>
        <p:spPr>
          <a:xfrm>
            <a:off x="7932120" y="3097466"/>
            <a:ext cx="425988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গোসল সেরে পরিস্কার ও কোমল হয়েছে এমন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178A6AC-D932-4C38-B389-71E35936E755}"/>
              </a:ext>
            </a:extLst>
          </p:cNvPr>
          <p:cNvSpPr/>
          <p:nvPr/>
        </p:nvSpPr>
        <p:spPr>
          <a:xfrm>
            <a:off x="7506024" y="1732505"/>
            <a:ext cx="4107766" cy="630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 পড়ার দুল বা অলংকার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5849A0B-7E27-432B-966D-F44CC509A14C}"/>
              </a:ext>
            </a:extLst>
          </p:cNvPr>
          <p:cNvSpPr/>
          <p:nvPr/>
        </p:nvSpPr>
        <p:spPr>
          <a:xfrm>
            <a:off x="1666889" y="3327233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স্নানস্নিদ্ধ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980679-D47D-4E3E-9AC9-C1AF4D5BDBB7}"/>
              </a:ext>
            </a:extLst>
          </p:cNvPr>
          <p:cNvSpPr/>
          <p:nvPr/>
        </p:nvSpPr>
        <p:spPr>
          <a:xfrm>
            <a:off x="1666889" y="5092616"/>
            <a:ext cx="1353960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তিলপল্লব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B2BFCB-DAAD-48F9-A1A6-A3C7E23E74C7}"/>
              </a:ext>
            </a:extLst>
          </p:cNvPr>
          <p:cNvSpPr/>
          <p:nvPr/>
        </p:nvSpPr>
        <p:spPr>
          <a:xfrm>
            <a:off x="7583411" y="5051224"/>
            <a:ext cx="2819400" cy="7923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তিলের নতুন পাতা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4B0E9EFC-848B-4E6B-A4A0-89A7A0E996BF}"/>
              </a:ext>
            </a:extLst>
          </p:cNvPr>
          <p:cNvSpPr/>
          <p:nvPr/>
        </p:nvSpPr>
        <p:spPr>
          <a:xfrm>
            <a:off x="1912285" y="581973"/>
            <a:ext cx="863169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u="sng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7431B48E-5A6A-4CAE-AFC2-A96566C85D4E}"/>
              </a:ext>
            </a:extLst>
          </p:cNvPr>
          <p:cNvSpPr/>
          <p:nvPr/>
        </p:nvSpPr>
        <p:spPr>
          <a:xfrm>
            <a:off x="7230254" y="581973"/>
            <a:ext cx="3525715" cy="508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endParaRPr lang="en-US" sz="2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CF644BE-1E52-4FFA-B71A-E5024B1DAF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 descr="Rasa Taranga Necklace &amp; Earring Set (Gold) | Gold jewellery design  necklaces, Gold, Gold accessories">
            <a:extLst>
              <a:ext uri="{FF2B5EF4-FFF2-40B4-BE49-F238E27FC236}">
                <a16:creationId xmlns:a16="http://schemas.microsoft.com/office/drawing/2014/main" id="{A3C24439-3633-4776-BB38-3DEB69E61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4436" y="1289010"/>
            <a:ext cx="2005890" cy="14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লাঙ্গলবন্দে মহাষ্টমী স্নানে পুণ্যার্থীদের ঢল">
            <a:extLst>
              <a:ext uri="{FF2B5EF4-FFF2-40B4-BE49-F238E27FC236}">
                <a16:creationId xmlns:a16="http://schemas.microsoft.com/office/drawing/2014/main" id="{EE37FEFE-11F6-48EA-A7C6-02D1B184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752" y="3008390"/>
            <a:ext cx="2002574" cy="14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esame, Extra Virgin – TIMELESS Essential Oils">
            <a:extLst>
              <a:ext uri="{FF2B5EF4-FFF2-40B4-BE49-F238E27FC236}">
                <a16:creationId xmlns:a16="http://schemas.microsoft.com/office/drawing/2014/main" id="{95946650-61F2-4495-ADDA-0AA0B6F0D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2C4FA-43F2-4AD4-B0A1-C0CBCC913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436" y="4701821"/>
            <a:ext cx="2002574" cy="1491203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CFDCBF07-BB7A-4772-82C8-3839776CA41B}"/>
              </a:ext>
            </a:extLst>
          </p:cNvPr>
          <p:cNvSpPr/>
          <p:nvPr/>
        </p:nvSpPr>
        <p:spPr>
          <a:xfrm>
            <a:off x="5664416" y="581973"/>
            <a:ext cx="863169" cy="508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59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05648-9B77-44E1-BC30-1566AB92F1EF}"/>
              </a:ext>
            </a:extLst>
          </p:cNvPr>
          <p:cNvSpPr txBox="1"/>
          <p:nvPr/>
        </p:nvSpPr>
        <p:spPr>
          <a:xfrm>
            <a:off x="2614246" y="692232"/>
            <a:ext cx="696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তেইশ-চব্বিশশ বছর আগে রাজা এলেন এদেশে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BFCCA04-16EB-45F5-8DBD-AB863BAA63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বাউলকে রাজা বললেন, রাতভর গান শোনানোই সাজা - Anandabazar">
            <a:extLst>
              <a:ext uri="{FF2B5EF4-FFF2-40B4-BE49-F238E27FC236}">
                <a16:creationId xmlns:a16="http://schemas.microsoft.com/office/drawing/2014/main" id="{640A6901-2AC4-4F36-930F-7ED612BB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09" y="1907682"/>
            <a:ext cx="4460519" cy="36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দেবের জন্মদিনে প্রকাশ্যে 'হবুচন্দ্র রাজা গবুচন্দ্র মন্ত্রী'র ট্রেলার - Hobu  Chandra Raja Gobu Chandra Mantri's trailer is out now , Bangla News">
            <a:extLst>
              <a:ext uri="{FF2B5EF4-FFF2-40B4-BE49-F238E27FC236}">
                <a16:creationId xmlns:a16="http://schemas.microsoft.com/office/drawing/2014/main" id="{1FB48A93-9BAD-4F49-9232-9E812C5E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273" y="1907683"/>
            <a:ext cx="4460518" cy="36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85ECC-F91F-4F01-96F0-B58EC9655DCC}"/>
              </a:ext>
            </a:extLst>
          </p:cNvPr>
          <p:cNvSpPr txBox="1"/>
          <p:nvPr/>
        </p:nvSpPr>
        <p:spPr>
          <a:xfrm>
            <a:off x="2614246" y="5708299"/>
            <a:ext cx="696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রাজ্যে এলো নিয়ম কানুন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5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134FD2-0867-45B8-AA0E-D91F8DB1E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5" y="2039108"/>
            <a:ext cx="3350269" cy="30083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0D9DA-B357-45D3-A500-CFE9DA1B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520" y="2039107"/>
            <a:ext cx="3836840" cy="30215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B36EA8-BC34-454D-83BC-71D62E3DB9E1}"/>
              </a:ext>
            </a:extLst>
          </p:cNvPr>
          <p:cNvSpPr txBox="1"/>
          <p:nvPr/>
        </p:nvSpPr>
        <p:spPr>
          <a:xfrm>
            <a:off x="1921565" y="776718"/>
            <a:ext cx="8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 আগে পুরুষেরা পরত ধুতি ও লুঙ্গি, সব মেয়েরা পরত শাড়ি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7556C3-45BC-4F70-9191-9F9B449D5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669" y="2076656"/>
            <a:ext cx="3447564" cy="297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70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model1452170979.jpg">
            <a:extLst>
              <a:ext uri="{FF2B5EF4-FFF2-40B4-BE49-F238E27FC236}">
                <a16:creationId xmlns:a16="http://schemas.microsoft.com/office/drawing/2014/main" id="{346F0136-09B7-421F-920D-AEB6FBAA3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7" y="2142153"/>
            <a:ext cx="2394415" cy="257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94D28-BD16-4CE6-AE80-0E25A3F82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910" y="2176800"/>
            <a:ext cx="2394415" cy="250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B9C5C-C422-4C85-B07A-96B77DAEB975}"/>
              </a:ext>
            </a:extLst>
          </p:cNvPr>
          <p:cNvSpPr txBox="1"/>
          <p:nvPr/>
        </p:nvSpPr>
        <p:spPr>
          <a:xfrm>
            <a:off x="1239465" y="754059"/>
            <a:ext cx="971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সচ্ছল পরিবারের ছেলেরা ধুতির সাথে চাদর পরত, মেয়েরা শাড়ির সাথে ওড়না এবং মখমল ও সূতোর কাপড় ব্যবহার করত।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চীন কাস্টম ভেলভেট সোফা ফ্যাব্রিক প্রস্তুতকারক, সরবরাহকারী - কারখানা সরাসরি  পাইকারি - Bangtex">
            <a:extLst>
              <a:ext uri="{FF2B5EF4-FFF2-40B4-BE49-F238E27FC236}">
                <a16:creationId xmlns:a16="http://schemas.microsoft.com/office/drawing/2014/main" id="{EAA64E32-7E67-4000-BD66-3FB885DB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470" y="2211447"/>
            <a:ext cx="2263363" cy="25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22F534-5809-4C04-9606-7DE6D3C9062C}"/>
              </a:ext>
            </a:extLst>
          </p:cNvPr>
          <p:cNvSpPr txBox="1"/>
          <p:nvPr/>
        </p:nvSpPr>
        <p:spPr>
          <a:xfrm>
            <a:off x="1035940" y="5008241"/>
            <a:ext cx="167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ধুতি ও চাদর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CD410-0751-4346-B5AF-D513C04CF4A0}"/>
              </a:ext>
            </a:extLst>
          </p:cNvPr>
          <p:cNvSpPr txBox="1"/>
          <p:nvPr/>
        </p:nvSpPr>
        <p:spPr>
          <a:xfrm>
            <a:off x="3434607" y="4941242"/>
            <a:ext cx="167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শাড়ি ও ওরনা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6453B-53ED-4F12-9132-4B62CBE7A300}"/>
              </a:ext>
            </a:extLst>
          </p:cNvPr>
          <p:cNvSpPr txBox="1"/>
          <p:nvPr/>
        </p:nvSpPr>
        <p:spPr>
          <a:xfrm>
            <a:off x="6237503" y="4899559"/>
            <a:ext cx="167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মখমলের কাপড়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পাটপণ্য নিয়ে ‍উদ্যোক্তা রিভার এগিয়ে চলা | Uddokta Barta">
            <a:extLst>
              <a:ext uri="{FF2B5EF4-FFF2-40B4-BE49-F238E27FC236}">
                <a16:creationId xmlns:a16="http://schemas.microsoft.com/office/drawing/2014/main" id="{E52577BB-B30B-45AA-8C46-0CAFAE00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78" y="2142153"/>
            <a:ext cx="2588416" cy="25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02B1E1-BAA1-4C79-B58C-970B4C4E87A4}"/>
              </a:ext>
            </a:extLst>
          </p:cNvPr>
          <p:cNvSpPr txBox="1"/>
          <p:nvPr/>
        </p:nvSpPr>
        <p:spPr>
          <a:xfrm>
            <a:off x="8620650" y="4868354"/>
            <a:ext cx="240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পাটের ও সূতোর কাপর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CC49C1B-2DA8-43A2-BA72-3513BC2DA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B034B-F8F8-4514-9E53-972912583558}"/>
              </a:ext>
            </a:extLst>
          </p:cNvPr>
          <p:cNvSpPr txBox="1"/>
          <p:nvPr/>
        </p:nvSpPr>
        <p:spPr>
          <a:xfrm>
            <a:off x="3177220" y="5159845"/>
            <a:ext cx="583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একমাত্র যুদ্ধা বা পাহাদাররা জুতো ব্যবহার করত।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ইয়ারমুক যুদ্ধ: কিছু শিক্ষা | ইসলাম টাইমস">
            <a:extLst>
              <a:ext uri="{FF2B5EF4-FFF2-40B4-BE49-F238E27FC236}">
                <a16:creationId xmlns:a16="http://schemas.microsoft.com/office/drawing/2014/main" id="{99F9DD3B-DAEF-48EA-8AE9-15B1B000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6" y="1763426"/>
            <a:ext cx="3560381" cy="30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Scots Guards, The King&amp;#39;s Guard Postcard – Tales from the Supply Depot">
            <a:extLst>
              <a:ext uri="{FF2B5EF4-FFF2-40B4-BE49-F238E27FC236}">
                <a16:creationId xmlns:a16="http://schemas.microsoft.com/office/drawing/2014/main" id="{BAA2DF0D-EB7E-4D7E-BE25-7F9B822B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317" y="1763427"/>
            <a:ext cx="3560382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4CFE93-96C9-4EB5-8A9D-B3EF11107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29" y="1763427"/>
            <a:ext cx="3509365" cy="30082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D6FC40-27E0-4340-91FC-3CAD8517FE4E}"/>
              </a:ext>
            </a:extLst>
          </p:cNvPr>
          <p:cNvSpPr txBox="1"/>
          <p:nvPr/>
        </p:nvSpPr>
        <p:spPr>
          <a:xfrm>
            <a:off x="-4400" y="1224046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যুদ্ধা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9FFC2-28AD-43EF-9BAD-7983D5F7BFAD}"/>
              </a:ext>
            </a:extLst>
          </p:cNvPr>
          <p:cNvSpPr txBox="1"/>
          <p:nvPr/>
        </p:nvSpPr>
        <p:spPr>
          <a:xfrm>
            <a:off x="3681904" y="1157079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পাহাদার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B24A1-A8F3-4FDB-A2B5-B6467FA39857}"/>
              </a:ext>
            </a:extLst>
          </p:cNvPr>
          <p:cNvSpPr txBox="1"/>
          <p:nvPr/>
        </p:nvSpPr>
        <p:spPr>
          <a:xfrm>
            <a:off x="7398115" y="1117919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জুতো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8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CC49C1B-2DA8-43A2-BA72-3513BC2DA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1A138-6715-43E2-9366-2E205C66247D}"/>
              </a:ext>
            </a:extLst>
          </p:cNvPr>
          <p:cNvSpPr txBox="1"/>
          <p:nvPr/>
        </p:nvSpPr>
        <p:spPr>
          <a:xfrm>
            <a:off x="3684104" y="511190"/>
            <a:ext cx="482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F8CF2-5154-4ED8-B660-F854E5F337C3}"/>
              </a:ext>
            </a:extLst>
          </p:cNvPr>
          <p:cNvSpPr txBox="1"/>
          <p:nvPr/>
        </p:nvSpPr>
        <p:spPr>
          <a:xfrm>
            <a:off x="6095997" y="1045069"/>
            <a:ext cx="48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 : ৫ মিনিট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A3D72-B943-4D80-8351-35007197707C}"/>
              </a:ext>
            </a:extLst>
          </p:cNvPr>
          <p:cNvSpPr txBox="1"/>
          <p:nvPr/>
        </p:nvSpPr>
        <p:spPr>
          <a:xfrm>
            <a:off x="3684103" y="4114985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‘খ’ দল </a:t>
            </a:r>
            <a:endParaRPr lang="en-GB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3F741-560D-4388-B645-7BF36835192F}"/>
              </a:ext>
            </a:extLst>
          </p:cNvPr>
          <p:cNvSpPr txBox="1"/>
          <p:nvPr/>
        </p:nvSpPr>
        <p:spPr>
          <a:xfrm>
            <a:off x="3684101" y="2587958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‘ক’ দল </a:t>
            </a:r>
            <a:endParaRPr lang="en-GB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58930-36CB-484E-ADBD-7A5EFBEBE49F}"/>
              </a:ext>
            </a:extLst>
          </p:cNvPr>
          <p:cNvSpPr txBox="1"/>
          <p:nvPr/>
        </p:nvSpPr>
        <p:spPr>
          <a:xfrm>
            <a:off x="3094382" y="3350796"/>
            <a:ext cx="600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ছেলেদের কী ধরণের পোশাক ছিল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F9473-4987-4FA5-90D6-7C35EDB566EB}"/>
              </a:ext>
            </a:extLst>
          </p:cNvPr>
          <p:cNvSpPr txBox="1"/>
          <p:nvPr/>
        </p:nvSpPr>
        <p:spPr>
          <a:xfrm>
            <a:off x="3094382" y="4876472"/>
            <a:ext cx="600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মেয়েদের কী ধরণের পোশাক ছিল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9A670-92BE-40B6-BA0C-FCB83E67B9E5}"/>
              </a:ext>
            </a:extLst>
          </p:cNvPr>
          <p:cNvSpPr txBox="1"/>
          <p:nvPr/>
        </p:nvSpPr>
        <p:spPr>
          <a:xfrm>
            <a:off x="3684103" y="1716328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খাতায় লিখ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1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331EA62-A21C-4693-8547-E6660B970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CB9C7-CB8C-49D9-9E4F-AEB2D7A63B6C}"/>
              </a:ext>
            </a:extLst>
          </p:cNvPr>
          <p:cNvSpPr txBox="1"/>
          <p:nvPr/>
        </p:nvSpPr>
        <p:spPr>
          <a:xfrm>
            <a:off x="3179421" y="918491"/>
            <a:ext cx="583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 কাঠের খড়ম ব্যবহার করত।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kharam.jpg">
            <a:extLst>
              <a:ext uri="{FF2B5EF4-FFF2-40B4-BE49-F238E27FC236}">
                <a16:creationId xmlns:a16="http://schemas.microsoft.com/office/drawing/2014/main" id="{3710884A-986D-440F-9BA8-79004008B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55" y="2007703"/>
            <a:ext cx="4993479" cy="3219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প্রাচীন বাংলার শিক্ষা ব্যবস্থা | Jashorekhabor">
            <a:extLst>
              <a:ext uri="{FF2B5EF4-FFF2-40B4-BE49-F238E27FC236}">
                <a16:creationId xmlns:a16="http://schemas.microsoft.com/office/drawing/2014/main" id="{2E8C64C1-6AF8-446B-B866-0DB1B51C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01" y="2007704"/>
            <a:ext cx="5130099" cy="3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778" y="1378227"/>
            <a:ext cx="3858312" cy="381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209" y="1378227"/>
            <a:ext cx="4146993" cy="381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41155" y="493125"/>
            <a:ext cx="3109690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 চুলের  ধরণ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4CE06C-5340-49AC-BC2A-2822CCE7E363}"/>
              </a:ext>
            </a:extLst>
          </p:cNvPr>
          <p:cNvSpPr/>
          <p:nvPr/>
        </p:nvSpPr>
        <p:spPr>
          <a:xfrm>
            <a:off x="2548171" y="5297905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বাবরি চুল </a:t>
            </a:r>
            <a:endParaRPr lang="en-GB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57A92-0AB7-4D06-9116-6636F0A7B054}"/>
              </a:ext>
            </a:extLst>
          </p:cNvPr>
          <p:cNvSpPr/>
          <p:nvPr/>
        </p:nvSpPr>
        <p:spPr>
          <a:xfrm>
            <a:off x="7930929" y="5297906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ঝুঁটি বাঁধা</a:t>
            </a:r>
            <a:endParaRPr lang="en-GB" sz="28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88F38A84-F234-419D-B233-16DB3670AF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0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DC0FC97-BB89-46D7-9572-11E2396458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94D28-D1A2-4C18-8F40-A40C9CD9C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569" y="1351437"/>
            <a:ext cx="4302544" cy="396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E9427-BA9B-4F49-A3AB-D5C0BD51C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626" y="1351437"/>
            <a:ext cx="4011558" cy="396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4F904C-EF47-48F1-BF85-603C1A901E37}"/>
              </a:ext>
            </a:extLst>
          </p:cNvPr>
          <p:cNvSpPr txBox="1"/>
          <p:nvPr/>
        </p:nvSpPr>
        <p:spPr>
          <a:xfrm>
            <a:off x="-145115" y="5440103"/>
            <a:ext cx="696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পিছনে খোপা বাঁধা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372F5-5A4A-4C8C-8854-E333D0816568}"/>
              </a:ext>
            </a:extLst>
          </p:cNvPr>
          <p:cNvSpPr txBox="1"/>
          <p:nvPr/>
        </p:nvSpPr>
        <p:spPr>
          <a:xfrm>
            <a:off x="5386861" y="5485757"/>
            <a:ext cx="696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মাথায় খোপা  বাঁধা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6C765-4A66-4189-BD52-9BEF8CC303C8}"/>
              </a:ext>
            </a:extLst>
          </p:cNvPr>
          <p:cNvSpPr txBox="1"/>
          <p:nvPr/>
        </p:nvSpPr>
        <p:spPr>
          <a:xfrm>
            <a:off x="4541155" y="479873"/>
            <a:ext cx="3109690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 চুলের  ধরণ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6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59531-718D-437F-9884-98E739098377}"/>
              </a:ext>
            </a:extLst>
          </p:cNvPr>
          <p:cNvSpPr txBox="1"/>
          <p:nvPr/>
        </p:nvSpPr>
        <p:spPr>
          <a:xfrm>
            <a:off x="5046784" y="361813"/>
            <a:ext cx="209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05648-9B77-44E1-BC30-1566AB92F1EF}"/>
              </a:ext>
            </a:extLst>
          </p:cNvPr>
          <p:cNvSpPr txBox="1"/>
          <p:nvPr/>
        </p:nvSpPr>
        <p:spPr>
          <a:xfrm>
            <a:off x="7954736" y="1314858"/>
            <a:ext cx="199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5D854-2066-43DF-91D5-05A793290FE2}"/>
              </a:ext>
            </a:extLst>
          </p:cNvPr>
          <p:cNvSpPr txBox="1"/>
          <p:nvPr/>
        </p:nvSpPr>
        <p:spPr>
          <a:xfrm>
            <a:off x="1991204" y="1325644"/>
            <a:ext cx="273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3D54B-CD25-4D3B-BC15-2733463395DC}"/>
              </a:ext>
            </a:extLst>
          </p:cNvPr>
          <p:cNvSpPr txBox="1"/>
          <p:nvPr/>
        </p:nvSpPr>
        <p:spPr>
          <a:xfrm>
            <a:off x="1238276" y="3969941"/>
            <a:ext cx="45016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্‌হার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বাইছারা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০১৮১২৯৪৯৪৯২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golamkahhar16@gmail.com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C83F1-18C3-4059-A4FC-5D2502771047}"/>
              </a:ext>
            </a:extLst>
          </p:cNvPr>
          <p:cNvSpPr txBox="1"/>
          <p:nvPr/>
        </p:nvSpPr>
        <p:spPr>
          <a:xfrm>
            <a:off x="6640582" y="4154607"/>
            <a:ext cx="4501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(চারুপাঠ)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খ: ১৩-০৬-২০২১ 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৫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084D5-D502-4816-A32C-764829BFA3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582" y="1985753"/>
            <a:ext cx="1760266" cy="208314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68AD4C4-879D-405D-BBE6-6D162A6652D6}"/>
              </a:ext>
            </a:extLst>
          </p:cNvPr>
          <p:cNvSpPr/>
          <p:nvPr/>
        </p:nvSpPr>
        <p:spPr>
          <a:xfrm>
            <a:off x="6598378" y="1080498"/>
            <a:ext cx="4712677" cy="5446911"/>
          </a:xfrm>
          <a:prstGeom prst="frame">
            <a:avLst>
              <a:gd name="adj1" fmla="val 5063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9930F78-502E-46F0-8930-D6963DEF06A0}"/>
              </a:ext>
            </a:extLst>
          </p:cNvPr>
          <p:cNvSpPr/>
          <p:nvPr/>
        </p:nvSpPr>
        <p:spPr>
          <a:xfrm>
            <a:off x="865787" y="1080497"/>
            <a:ext cx="4712677" cy="5446911"/>
          </a:xfrm>
          <a:prstGeom prst="frame">
            <a:avLst>
              <a:gd name="adj1" fmla="val 5063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9E70E2-6C6A-46E8-AEA6-672F6B2D6C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701" y="1990285"/>
            <a:ext cx="1567664" cy="197965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7308A5F-82D2-458E-B80A-55965182CE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6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05648-9B77-44E1-BC30-1566AB92F1EF}"/>
              </a:ext>
            </a:extLst>
          </p:cNvPr>
          <p:cNvSpPr txBox="1"/>
          <p:nvPr/>
        </p:nvSpPr>
        <p:spPr>
          <a:xfrm>
            <a:off x="2614246" y="625586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চুল বাঁধার ধরণ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1860310-5239-4B4A-B18D-89F16D09E5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E0F0-56F0-4D57-81F1-CA321449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0" y="1835947"/>
            <a:ext cx="5019623" cy="365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0B365-6168-4700-86DE-EBC9947B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09" y="1835947"/>
            <a:ext cx="4919008" cy="365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5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2E20D85-01F7-454F-B580-B699BF7552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78CB3-E643-40EB-AA82-1E01C8C4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19" y="1729409"/>
            <a:ext cx="4858011" cy="354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52C7B-75C2-4AA9-8981-339E8C21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48" y="1729410"/>
            <a:ext cx="4728488" cy="354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32A88-2D09-42A3-9741-03860F3A02E5}"/>
              </a:ext>
            </a:extLst>
          </p:cNvPr>
          <p:cNvSpPr txBox="1"/>
          <p:nvPr/>
        </p:nvSpPr>
        <p:spPr>
          <a:xfrm>
            <a:off x="2614246" y="625586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চুল বাঁধার ধরণ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492E9EF-410C-47BE-8174-C33C3F241D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 descr="কপালে স্টিকারের টিপ পরেন? জানেন কী ক্ষতি করছেন নিজের ? - ANM News Bengali">
            <a:extLst>
              <a:ext uri="{FF2B5EF4-FFF2-40B4-BE49-F238E27FC236}">
                <a16:creationId xmlns:a16="http://schemas.microsoft.com/office/drawing/2014/main" id="{47A0CC69-CDA4-49F3-A8F8-26068906E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6838" y="819047"/>
            <a:ext cx="3571461" cy="21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C2759-6739-43A5-AF85-7E5D9688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701" y="819047"/>
            <a:ext cx="3571461" cy="2199758"/>
          </a:xfrm>
          <a:prstGeom prst="rect">
            <a:avLst/>
          </a:prstGeom>
        </p:spPr>
      </p:pic>
      <p:pic>
        <p:nvPicPr>
          <p:cNvPr id="5124" name="Picture 4" descr="চোখে কাজল ছড়িয়ে যাওয়া থেকে বাঁচতে কি করবেন?">
            <a:extLst>
              <a:ext uri="{FF2B5EF4-FFF2-40B4-BE49-F238E27FC236}">
                <a16:creationId xmlns:a16="http://schemas.microsoft.com/office/drawing/2014/main" id="{189620AC-DE25-4AB1-B0C2-EED8F3FC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121" y="3572174"/>
            <a:ext cx="3571460" cy="23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খোঁপা: বঙ্গকন্যার সাজের অনবদ্য ঐতিহ্য">
            <a:extLst>
              <a:ext uri="{FF2B5EF4-FFF2-40B4-BE49-F238E27FC236}">
                <a16:creationId xmlns:a16="http://schemas.microsoft.com/office/drawing/2014/main" id="{E4FCAFDC-7B13-4D16-823D-838E4967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678" y="3545670"/>
            <a:ext cx="3571461" cy="23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ED3E7-F3DA-44A1-8E56-DE843CC2AF4C}"/>
              </a:ext>
            </a:extLst>
          </p:cNvPr>
          <p:cNvSpPr txBox="1"/>
          <p:nvPr/>
        </p:nvSpPr>
        <p:spPr>
          <a:xfrm>
            <a:off x="3564835" y="307852"/>
            <a:ext cx="506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ব্যবহার করতো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1E7A4-569C-4418-B157-1D523C27670C}"/>
              </a:ext>
            </a:extLst>
          </p:cNvPr>
          <p:cNvSpPr txBox="1"/>
          <p:nvPr/>
        </p:nvSpPr>
        <p:spPr>
          <a:xfrm>
            <a:off x="2747133" y="3011649"/>
            <a:ext cx="50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কপালে টিপ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B91C6-E85E-4106-AF21-096171455DBE}"/>
              </a:ext>
            </a:extLst>
          </p:cNvPr>
          <p:cNvSpPr txBox="1"/>
          <p:nvPr/>
        </p:nvSpPr>
        <p:spPr>
          <a:xfrm>
            <a:off x="7947371" y="2965797"/>
            <a:ext cx="50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পায়ে আলতা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8AD34-5981-47C4-BB1D-16DC31C570C3}"/>
              </a:ext>
            </a:extLst>
          </p:cNvPr>
          <p:cNvSpPr txBox="1"/>
          <p:nvPr/>
        </p:nvSpPr>
        <p:spPr>
          <a:xfrm>
            <a:off x="2554975" y="5849671"/>
            <a:ext cx="50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চোখে কাজল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F494B-59B2-4A78-98E1-2A40FB876522}"/>
              </a:ext>
            </a:extLst>
          </p:cNvPr>
          <p:cNvSpPr txBox="1"/>
          <p:nvPr/>
        </p:nvSpPr>
        <p:spPr>
          <a:xfrm>
            <a:off x="8293168" y="5873930"/>
            <a:ext cx="50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খোঁপায় ফুল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A5D13C8-99BA-4463-975B-B8EFC07EF4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7EBEF-9DE2-478F-BF4F-7132EFA3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43" y="1551605"/>
            <a:ext cx="5008355" cy="389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22B92-2EEE-4B74-B718-1CC91C3D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787" y="1551605"/>
            <a:ext cx="5008355" cy="389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9B7468-3DB8-47B3-9B14-7F9050D55B46}"/>
              </a:ext>
            </a:extLst>
          </p:cNvPr>
          <p:cNvSpPr txBox="1"/>
          <p:nvPr/>
        </p:nvSpPr>
        <p:spPr>
          <a:xfrm>
            <a:off x="1114192" y="595167"/>
            <a:ext cx="996361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 ছিল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6A33F-033F-4147-B468-CF4AF5B39201}"/>
              </a:ext>
            </a:extLst>
          </p:cNvPr>
          <p:cNvSpPr txBox="1"/>
          <p:nvPr/>
        </p:nvSpPr>
        <p:spPr>
          <a:xfrm>
            <a:off x="1114192" y="5593839"/>
            <a:ext cx="996361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অলংকার পরিধান করতো বড়লোকের মেয়েরা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2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A5D13C8-99BA-4463-975B-B8EFC07EF4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3EC86-6496-4B9E-844B-E00B010C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237" y="1781989"/>
            <a:ext cx="5072722" cy="368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DD035-B15A-4EE9-BF0E-522EFFE3C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37" y="1781989"/>
            <a:ext cx="5072722" cy="368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9B7468-3DB8-47B3-9B14-7F9050D55B46}"/>
              </a:ext>
            </a:extLst>
          </p:cNvPr>
          <p:cNvSpPr txBox="1"/>
          <p:nvPr/>
        </p:nvSpPr>
        <p:spPr>
          <a:xfrm>
            <a:off x="1114192" y="567829"/>
            <a:ext cx="9963615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E7E87-12E2-4311-9693-B97F32477913}"/>
              </a:ext>
            </a:extLst>
          </p:cNvPr>
          <p:cNvSpPr txBox="1"/>
          <p:nvPr/>
        </p:nvSpPr>
        <p:spPr>
          <a:xfrm>
            <a:off x="1114191" y="5739613"/>
            <a:ext cx="996361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অলংকার পরিধান করতো বড়লোকের মেয়েরা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492E9EF-410C-47BE-8174-C33C3F241D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BA5CC-19AE-49B0-A13F-98389427BF39}"/>
              </a:ext>
            </a:extLst>
          </p:cNvPr>
          <p:cNvSpPr txBox="1"/>
          <p:nvPr/>
        </p:nvSpPr>
        <p:spPr>
          <a:xfrm>
            <a:off x="3067878" y="563385"/>
            <a:ext cx="605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পরিবারের মেয়েদের অলংকার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বিবাহিত মহিলারা শাঁখা পরেন কেন ? কি আছে এই শাঁখা পরার পিছনে ইতিহাস ? »  365reporter">
            <a:extLst>
              <a:ext uri="{FF2B5EF4-FFF2-40B4-BE49-F238E27FC236}">
                <a16:creationId xmlns:a16="http://schemas.microsoft.com/office/drawing/2014/main" id="{3FFAE993-4F08-481F-9AA5-3C3F7FC5E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/>
          <a:stretch/>
        </p:blipFill>
        <p:spPr bwMode="auto">
          <a:xfrm>
            <a:off x="551543" y="1454808"/>
            <a:ext cx="3205667" cy="35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গাছের পাতার গহনা - মোঃ মাইদুল সরকার এর বাংলা ব্লগ । bangla blog | 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0595BB97-19A9-406A-8F88-970FE6E6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6" y="1454808"/>
            <a:ext cx="3555999" cy="35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লক্ষ্য ৬০ কোটি টাকার ফুল বিক্রি">
            <a:extLst>
              <a:ext uri="{FF2B5EF4-FFF2-40B4-BE49-F238E27FC236}">
                <a16:creationId xmlns:a16="http://schemas.microsoft.com/office/drawing/2014/main" id="{153A55A1-9BB3-4556-81AE-8325DB6F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501" y="1454810"/>
            <a:ext cx="3889679" cy="35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3D21BE-1465-4A78-8658-8EC4E188AA44}"/>
              </a:ext>
            </a:extLst>
          </p:cNvPr>
          <p:cNvSpPr txBox="1"/>
          <p:nvPr/>
        </p:nvSpPr>
        <p:spPr>
          <a:xfrm>
            <a:off x="1730306" y="5216327"/>
            <a:ext cx="84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শাঁখা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05520-0E6A-4C04-B48D-70935E47470E}"/>
              </a:ext>
            </a:extLst>
          </p:cNvPr>
          <p:cNvSpPr txBox="1"/>
          <p:nvPr/>
        </p:nvSpPr>
        <p:spPr>
          <a:xfrm>
            <a:off x="4640201" y="5216327"/>
            <a:ext cx="211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পাতার মাকড়ি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4204E-5A07-4A57-80D5-2E528E463D51}"/>
              </a:ext>
            </a:extLst>
          </p:cNvPr>
          <p:cNvSpPr txBox="1"/>
          <p:nvPr/>
        </p:nvSpPr>
        <p:spPr>
          <a:xfrm>
            <a:off x="7884398" y="5129788"/>
            <a:ext cx="317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103FE99-E4F4-4995-9052-AE3B6B0A91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5EA18-59A8-41D2-9D67-A25F1FA3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96" y="1709530"/>
            <a:ext cx="3260312" cy="310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E7DCE-2E3E-4774-8EDC-693C2ABD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176" y="1709530"/>
            <a:ext cx="3439897" cy="310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EB3C7-BD89-4D79-AC37-7A0E5D0E9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6" y="1707689"/>
            <a:ext cx="3434001" cy="311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924EAD-24E6-4700-93FF-C7C084E8140D}"/>
              </a:ext>
            </a:extLst>
          </p:cNvPr>
          <p:cNvSpPr/>
          <p:nvPr/>
        </p:nvSpPr>
        <p:spPr>
          <a:xfrm>
            <a:off x="3280423" y="745941"/>
            <a:ext cx="562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C61F2-1D80-4A7A-BB39-796A3401AFB7}"/>
              </a:ext>
            </a:extLst>
          </p:cNvPr>
          <p:cNvSpPr txBox="1"/>
          <p:nvPr/>
        </p:nvSpPr>
        <p:spPr>
          <a:xfrm>
            <a:off x="4779852" y="5186878"/>
            <a:ext cx="2680688" cy="584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D2CAD-3973-4B84-8E20-6F08BD5B1D04}"/>
              </a:ext>
            </a:extLst>
          </p:cNvPr>
          <p:cNvSpPr txBox="1"/>
          <p:nvPr/>
        </p:nvSpPr>
        <p:spPr>
          <a:xfrm>
            <a:off x="8485926" y="5186878"/>
            <a:ext cx="2680688" cy="584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আংটি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22F59-C971-4FC5-995B-22D6DBB1DBAB}"/>
              </a:ext>
            </a:extLst>
          </p:cNvPr>
          <p:cNvSpPr txBox="1"/>
          <p:nvPr/>
        </p:nvSpPr>
        <p:spPr>
          <a:xfrm>
            <a:off x="915087" y="5186879"/>
            <a:ext cx="2949678" cy="584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4FB8B93-D7BD-43DF-B22A-432B57058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5EC2-BC5C-4639-8D72-A97D0F8E1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578" y="1215607"/>
            <a:ext cx="3104110" cy="225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F100A-96BD-47BB-A91F-D39B8ED56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85" y="1251205"/>
            <a:ext cx="3104110" cy="219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A03B9-42E4-4954-B09C-2D9648A6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3" y="1201510"/>
            <a:ext cx="3282194" cy="226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C09CF-65B4-487A-9B21-222B12F9EA8B}"/>
              </a:ext>
            </a:extLst>
          </p:cNvPr>
          <p:cNvSpPr txBox="1"/>
          <p:nvPr/>
        </p:nvSpPr>
        <p:spPr>
          <a:xfrm>
            <a:off x="1742050" y="555178"/>
            <a:ext cx="8761946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বাঙ্গালীর বিভিন্ন প্রকারের খাবার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7E798-ACF6-4A44-8DEC-E5BA3D6D8CF1}"/>
              </a:ext>
            </a:extLst>
          </p:cNvPr>
          <p:cNvSpPr txBox="1"/>
          <p:nvPr/>
        </p:nvSpPr>
        <p:spPr>
          <a:xfrm>
            <a:off x="657512" y="3481935"/>
            <a:ext cx="3282194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কলার পাতায় ভাত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D7118-A113-41E8-B235-C958D978974E}"/>
              </a:ext>
            </a:extLst>
          </p:cNvPr>
          <p:cNvSpPr txBox="1"/>
          <p:nvPr/>
        </p:nvSpPr>
        <p:spPr>
          <a:xfrm>
            <a:off x="4366632" y="3481935"/>
            <a:ext cx="3512779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চিকুন চালের ভাতও মাছ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07D9A-CE62-4E1F-A140-0D4C3583F344}"/>
              </a:ext>
            </a:extLst>
          </p:cNvPr>
          <p:cNvSpPr txBox="1"/>
          <p:nvPr/>
        </p:nvSpPr>
        <p:spPr>
          <a:xfrm>
            <a:off x="7879412" y="3531134"/>
            <a:ext cx="3282194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মাছ,ডিম,মাংস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B1A04F-7CFE-4E48-A734-25A7FD055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54" y="3891113"/>
            <a:ext cx="3104110" cy="2075147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C7C230-16CB-4A26-8F95-6C363A9CAEAD}"/>
              </a:ext>
            </a:extLst>
          </p:cNvPr>
          <p:cNvSpPr txBox="1"/>
          <p:nvPr/>
        </p:nvSpPr>
        <p:spPr>
          <a:xfrm>
            <a:off x="568470" y="5962873"/>
            <a:ext cx="3282194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শুটকী মাছ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A40F00-7421-417B-9E27-1019CE40D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639" y="3953027"/>
            <a:ext cx="3143554" cy="2009846"/>
          </a:xfrm>
          <a:prstGeom prst="rect">
            <a:avLst/>
          </a:prstGeom>
          <a:ln w="5715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C48132-97CD-405C-96FF-C986A433A3F0}"/>
              </a:ext>
            </a:extLst>
          </p:cNvPr>
          <p:cNvSpPr txBox="1"/>
          <p:nvPr/>
        </p:nvSpPr>
        <p:spPr>
          <a:xfrm>
            <a:off x="4366632" y="5962416"/>
            <a:ext cx="3633886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ইলিশ মাছ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AF88D2-5E34-4773-9E96-335DF5F87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1" y="3953027"/>
            <a:ext cx="3384937" cy="2009389"/>
          </a:xfrm>
          <a:prstGeom prst="rect">
            <a:avLst/>
          </a:prstGeom>
          <a:ln w="57150"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552FAB-4011-4EED-89B5-FFBE7ADEEDB1}"/>
              </a:ext>
            </a:extLst>
          </p:cNvPr>
          <p:cNvSpPr txBox="1"/>
          <p:nvPr/>
        </p:nvSpPr>
        <p:spPr>
          <a:xfrm>
            <a:off x="7668200" y="5955422"/>
            <a:ext cx="349558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7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20" grpId="0" animBg="1"/>
      <p:bldP spid="22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4FB8B93-D7BD-43DF-B22A-432B57058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8A95-9BBA-43D8-9FD2-7D67199B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83" y="1008091"/>
            <a:ext cx="3036840" cy="2222129"/>
          </a:xfrm>
          <a:prstGeom prst="rect">
            <a:avLst/>
          </a:prstGeom>
          <a:ln w="57150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C09CF-65B4-487A-9B21-222B12F9EA8B}"/>
              </a:ext>
            </a:extLst>
          </p:cNvPr>
          <p:cNvSpPr txBox="1"/>
          <p:nvPr/>
        </p:nvSpPr>
        <p:spPr>
          <a:xfrm>
            <a:off x="1792891" y="423316"/>
            <a:ext cx="8606217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বাঙ্গালীর বিভিন্ন প্রকারের খাবার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7DE16-C40F-46F6-AEA0-ED0D3622D59B}"/>
              </a:ext>
            </a:extLst>
          </p:cNvPr>
          <p:cNvSpPr txBox="1"/>
          <p:nvPr/>
        </p:nvSpPr>
        <p:spPr>
          <a:xfrm>
            <a:off x="3977517" y="3203716"/>
            <a:ext cx="3633886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হরিনের মাংস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AC05-AB22-4AC0-84E8-6851D64C8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33" y="1005923"/>
            <a:ext cx="3226072" cy="22221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9B35F6-2172-42E3-A7A0-444C6AD727EF}"/>
              </a:ext>
            </a:extLst>
          </p:cNvPr>
          <p:cNvSpPr txBox="1"/>
          <p:nvPr/>
        </p:nvSpPr>
        <p:spPr>
          <a:xfrm>
            <a:off x="468026" y="3266036"/>
            <a:ext cx="3633886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পাথর দ্বারা পশু শিকার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0D7107-F8D5-4001-9609-B9B302C5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918" y="1005923"/>
            <a:ext cx="2992670" cy="225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C817AD-7AA2-408A-A5EA-59C9174D8D69}"/>
              </a:ext>
            </a:extLst>
          </p:cNvPr>
          <p:cNvSpPr txBox="1"/>
          <p:nvPr/>
        </p:nvSpPr>
        <p:spPr>
          <a:xfrm>
            <a:off x="7407496" y="3253481"/>
            <a:ext cx="3633886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দুধের পায়েশ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F1AE76-70F6-4E0D-BDC1-D183F22068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33" y="3832952"/>
            <a:ext cx="3226072" cy="211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D9E8B3-D255-48A9-95FF-2DE0F4768EAF}"/>
              </a:ext>
            </a:extLst>
          </p:cNvPr>
          <p:cNvSpPr txBox="1"/>
          <p:nvPr/>
        </p:nvSpPr>
        <p:spPr>
          <a:xfrm>
            <a:off x="4602321" y="6027311"/>
            <a:ext cx="3052414" cy="46166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পিঠা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CE2382-378C-4889-8257-9ADE70AF9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253" y="3832952"/>
            <a:ext cx="3052413" cy="214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F4E186-CA94-4F60-B8EF-7158529210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15" y="3832952"/>
            <a:ext cx="2997236" cy="214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43F972-0F1E-420B-929C-5EB88A51A845}"/>
              </a:ext>
            </a:extLst>
          </p:cNvPr>
          <p:cNvSpPr txBox="1"/>
          <p:nvPr/>
        </p:nvSpPr>
        <p:spPr>
          <a:xfrm>
            <a:off x="169652" y="5966000"/>
            <a:ext cx="4230633" cy="46166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প্রকারের পিঠা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EFCA0-2DE3-44BB-B2FB-5AA8CFE46BF4}"/>
              </a:ext>
            </a:extLst>
          </p:cNvPr>
          <p:cNvSpPr txBox="1"/>
          <p:nvPr/>
        </p:nvSpPr>
        <p:spPr>
          <a:xfrm>
            <a:off x="7522702" y="5951146"/>
            <a:ext cx="3872012" cy="46166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মিষ্টি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batasa.jpg">
            <a:extLst>
              <a:ext uri="{FF2B5EF4-FFF2-40B4-BE49-F238E27FC236}">
                <a16:creationId xmlns:a16="http://schemas.microsoft.com/office/drawing/2014/main" id="{99D203CF-8734-46DC-80E1-37479BF29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7200"/>
            <a:ext cx="5029200" cy="2819400"/>
          </a:xfrm>
          <a:prstGeom prst="rect">
            <a:avLst/>
          </a:prstGeom>
        </p:spPr>
      </p:pic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644B875B-7084-42C5-A54B-96ED0850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57200"/>
            <a:ext cx="5186362" cy="2819400"/>
          </a:xfrm>
          <a:prstGeom prst="rect">
            <a:avLst/>
          </a:prstGeom>
        </p:spPr>
      </p:pic>
      <p:pic>
        <p:nvPicPr>
          <p:cNvPr id="6" name="Picture 5" descr="p 2.jpg">
            <a:extLst>
              <a:ext uri="{FF2B5EF4-FFF2-40B4-BE49-F238E27FC236}">
                <a16:creationId xmlns:a16="http://schemas.microsoft.com/office/drawing/2014/main" id="{DDF0488E-402B-4E0C-9852-9AA0568C1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52800"/>
            <a:ext cx="5029200" cy="2667000"/>
          </a:xfrm>
          <a:prstGeom prst="rect">
            <a:avLst/>
          </a:prstGeom>
        </p:spPr>
      </p:pic>
      <p:pic>
        <p:nvPicPr>
          <p:cNvPr id="7" name="Picture 6" descr="p4.jpg">
            <a:extLst>
              <a:ext uri="{FF2B5EF4-FFF2-40B4-BE49-F238E27FC236}">
                <a16:creationId xmlns:a16="http://schemas.microsoft.com/office/drawing/2014/main" id="{A8322DAE-5103-4270-BF50-168A844BD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429000"/>
            <a:ext cx="518636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32D8A82-33BE-43F8-A672-0833B7D33D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adim.jpg">
            <a:extLst>
              <a:ext uri="{FF2B5EF4-FFF2-40B4-BE49-F238E27FC236}">
                <a16:creationId xmlns:a16="http://schemas.microsoft.com/office/drawing/2014/main" id="{BF4083CF-2402-4550-8C58-41A90AA0B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249" y="901734"/>
            <a:ext cx="2821012" cy="2470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p.jpg">
            <a:extLst>
              <a:ext uri="{FF2B5EF4-FFF2-40B4-BE49-F238E27FC236}">
                <a16:creationId xmlns:a16="http://schemas.microsoft.com/office/drawing/2014/main" id="{037B4F21-865B-4B7D-9A3F-EF33B443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289" y="833467"/>
            <a:ext cx="2893305" cy="2761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hildren.JPG">
            <a:extLst>
              <a:ext uri="{FF2B5EF4-FFF2-40B4-BE49-F238E27FC236}">
                <a16:creationId xmlns:a16="http://schemas.microsoft.com/office/drawing/2014/main" id="{6E3D0B5E-47EC-47F2-B845-AEDF97A545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314" y="3628060"/>
            <a:ext cx="2821011" cy="2611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p2.jpg">
            <a:extLst>
              <a:ext uri="{FF2B5EF4-FFF2-40B4-BE49-F238E27FC236}">
                <a16:creationId xmlns:a16="http://schemas.microsoft.com/office/drawing/2014/main" id="{874F33E2-CBD8-47E6-A2DA-2A2B0DF8F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165" y="3801681"/>
            <a:ext cx="2939521" cy="2525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BA1870-C574-4C36-9E9C-F4EE951D13E7}"/>
              </a:ext>
            </a:extLst>
          </p:cNvPr>
          <p:cNvSpPr/>
          <p:nvPr/>
        </p:nvSpPr>
        <p:spPr>
          <a:xfrm rot="19160358">
            <a:off x="5609389" y="1531273"/>
            <a:ext cx="806999" cy="596181"/>
          </a:xfrm>
          <a:custGeom>
            <a:avLst/>
            <a:gdLst>
              <a:gd name="connsiteX0" fmla="*/ 0 w 785728"/>
              <a:gd name="connsiteY0" fmla="*/ 47735 h 584775"/>
              <a:gd name="connsiteX1" fmla="*/ 5041 w 785728"/>
              <a:gd name="connsiteY1" fmla="*/ 11226 h 584775"/>
              <a:gd name="connsiteX2" fmla="*/ 42892 w 785728"/>
              <a:gd name="connsiteY2" fmla="*/ 6827 h 584775"/>
              <a:gd name="connsiteX3" fmla="*/ 90407 w 785728"/>
              <a:gd name="connsiteY3" fmla="*/ 139 h 584775"/>
              <a:gd name="connsiteX4" fmla="*/ 97809 w 785728"/>
              <a:gd name="connsiteY4" fmla="*/ 441 h 584775"/>
              <a:gd name="connsiteX5" fmla="*/ 101604 w 785728"/>
              <a:gd name="connsiteY5" fmla="*/ 0 h 584775"/>
              <a:gd name="connsiteX6" fmla="*/ 195618 w 785728"/>
              <a:gd name="connsiteY6" fmla="*/ 0 h 584775"/>
              <a:gd name="connsiteX7" fmla="*/ 506105 w 785728"/>
              <a:gd name="connsiteY7" fmla="*/ 122470 h 584775"/>
              <a:gd name="connsiteX8" fmla="*/ 686541 w 785728"/>
              <a:gd name="connsiteY8" fmla="*/ 438581 h 584775"/>
              <a:gd name="connsiteX9" fmla="*/ 785728 w 785728"/>
              <a:gd name="connsiteY9" fmla="*/ 438581 h 584775"/>
              <a:gd name="connsiteX10" fmla="*/ 655634 w 785728"/>
              <a:gd name="connsiteY10" fmla="*/ 584775 h 584775"/>
              <a:gd name="connsiteX11" fmla="*/ 493340 w 785728"/>
              <a:gd name="connsiteY11" fmla="*/ 438581 h 584775"/>
              <a:gd name="connsiteX12" fmla="*/ 592527 w 785728"/>
              <a:gd name="connsiteY12" fmla="*/ 438581 h 584775"/>
              <a:gd name="connsiteX13" fmla="*/ 539906 w 785728"/>
              <a:gd name="connsiteY13" fmla="*/ 294518 h 584775"/>
              <a:gd name="connsiteX14" fmla="*/ 528488 w 785728"/>
              <a:gd name="connsiteY14" fmla="*/ 270627 h 584775"/>
              <a:gd name="connsiteX15" fmla="*/ 511033 w 785728"/>
              <a:gd name="connsiteY15" fmla="*/ 242263 h 584775"/>
              <a:gd name="connsiteX16" fmla="*/ 481244 w 785728"/>
              <a:gd name="connsiteY16" fmla="*/ 198747 h 584775"/>
              <a:gd name="connsiteX17" fmla="*/ 459692 w 785728"/>
              <a:gd name="connsiteY17" fmla="*/ 172591 h 584775"/>
              <a:gd name="connsiteX18" fmla="*/ 425087 w 785728"/>
              <a:gd name="connsiteY18" fmla="*/ 136154 h 584775"/>
              <a:gd name="connsiteX19" fmla="*/ 400622 w 785728"/>
              <a:gd name="connsiteY19" fmla="*/ 113837 h 584775"/>
              <a:gd name="connsiteX20" fmla="*/ 360569 w 785728"/>
              <a:gd name="connsiteY20" fmla="*/ 83691 h 584775"/>
              <a:gd name="connsiteX21" fmla="*/ 334752 w 785728"/>
              <a:gd name="connsiteY21" fmla="*/ 66342 h 584775"/>
              <a:gd name="connsiteX22" fmla="*/ 286776 w 785728"/>
              <a:gd name="connsiteY22" fmla="*/ 41920 h 584775"/>
              <a:gd name="connsiteX23" fmla="*/ 263096 w 785728"/>
              <a:gd name="connsiteY23" fmla="*/ 30853 h 584775"/>
              <a:gd name="connsiteX24" fmla="*/ 186709 w 785728"/>
              <a:gd name="connsiteY24" fmla="*/ 8256 h 584775"/>
              <a:gd name="connsiteX25" fmla="*/ 142142 w 785728"/>
              <a:gd name="connsiteY25" fmla="*/ 3932 h 584775"/>
              <a:gd name="connsiteX26" fmla="*/ 54001 w 785728"/>
              <a:gd name="connsiteY26" fmla="*/ 23190 h 584775"/>
              <a:gd name="connsiteX27" fmla="*/ 54000 w 785728"/>
              <a:gd name="connsiteY27" fmla="*/ 23191 h 584775"/>
              <a:gd name="connsiteX28" fmla="*/ 0 w 785728"/>
              <a:gd name="connsiteY28" fmla="*/ 4773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728" h="584775">
                <a:moveTo>
                  <a:pt x="0" y="47735"/>
                </a:moveTo>
                <a:lnTo>
                  <a:pt x="5041" y="11226"/>
                </a:lnTo>
                <a:lnTo>
                  <a:pt x="42892" y="6827"/>
                </a:lnTo>
                <a:lnTo>
                  <a:pt x="90407" y="139"/>
                </a:lnTo>
                <a:lnTo>
                  <a:pt x="97809" y="441"/>
                </a:lnTo>
                <a:lnTo>
                  <a:pt x="101604" y="0"/>
                </a:lnTo>
                <a:lnTo>
                  <a:pt x="195618" y="0"/>
                </a:lnTo>
                <a:cubicBezTo>
                  <a:pt x="311220" y="0"/>
                  <a:pt x="419500" y="45098"/>
                  <a:pt x="506105" y="122470"/>
                </a:cubicBezTo>
                <a:cubicBezTo>
                  <a:pt x="592711" y="199841"/>
                  <a:pt x="657641" y="309486"/>
                  <a:pt x="686541" y="438581"/>
                </a:cubicBezTo>
                <a:lnTo>
                  <a:pt x="785728" y="438581"/>
                </a:lnTo>
                <a:lnTo>
                  <a:pt x="655634" y="584775"/>
                </a:lnTo>
                <a:lnTo>
                  <a:pt x="493340" y="438581"/>
                </a:lnTo>
                <a:lnTo>
                  <a:pt x="592527" y="438581"/>
                </a:lnTo>
                <a:lnTo>
                  <a:pt x="539906" y="294518"/>
                </a:lnTo>
                <a:lnTo>
                  <a:pt x="528488" y="270627"/>
                </a:lnTo>
                <a:lnTo>
                  <a:pt x="511033" y="242263"/>
                </a:lnTo>
                <a:lnTo>
                  <a:pt x="481244" y="198747"/>
                </a:lnTo>
                <a:lnTo>
                  <a:pt x="459692" y="172591"/>
                </a:lnTo>
                <a:lnTo>
                  <a:pt x="425087" y="136154"/>
                </a:lnTo>
                <a:lnTo>
                  <a:pt x="400622" y="113837"/>
                </a:lnTo>
                <a:lnTo>
                  <a:pt x="360569" y="83691"/>
                </a:lnTo>
                <a:lnTo>
                  <a:pt x="334752" y="66342"/>
                </a:lnTo>
                <a:lnTo>
                  <a:pt x="286776" y="41920"/>
                </a:lnTo>
                <a:lnTo>
                  <a:pt x="263096" y="30853"/>
                </a:lnTo>
                <a:lnTo>
                  <a:pt x="186709" y="8256"/>
                </a:lnTo>
                <a:lnTo>
                  <a:pt x="142142" y="3932"/>
                </a:lnTo>
                <a:lnTo>
                  <a:pt x="54001" y="23190"/>
                </a:lnTo>
                <a:lnTo>
                  <a:pt x="54000" y="23191"/>
                </a:lnTo>
                <a:lnTo>
                  <a:pt x="0" y="4773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F1D95-BAAB-4B61-9B73-CF33B0643A65}"/>
              </a:ext>
            </a:extLst>
          </p:cNvPr>
          <p:cNvSpPr txBox="1"/>
          <p:nvPr/>
        </p:nvSpPr>
        <p:spPr>
          <a:xfrm>
            <a:off x="4210050" y="391619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BEFF8A-81C3-41A1-B1D4-67909FC944CB}"/>
              </a:ext>
            </a:extLst>
          </p:cNvPr>
          <p:cNvSpPr/>
          <p:nvPr/>
        </p:nvSpPr>
        <p:spPr>
          <a:xfrm rot="3394163">
            <a:off x="9112321" y="3404055"/>
            <a:ext cx="806999" cy="596181"/>
          </a:xfrm>
          <a:custGeom>
            <a:avLst/>
            <a:gdLst>
              <a:gd name="connsiteX0" fmla="*/ 0 w 785728"/>
              <a:gd name="connsiteY0" fmla="*/ 47735 h 584775"/>
              <a:gd name="connsiteX1" fmla="*/ 5041 w 785728"/>
              <a:gd name="connsiteY1" fmla="*/ 11226 h 584775"/>
              <a:gd name="connsiteX2" fmla="*/ 42892 w 785728"/>
              <a:gd name="connsiteY2" fmla="*/ 6827 h 584775"/>
              <a:gd name="connsiteX3" fmla="*/ 90407 w 785728"/>
              <a:gd name="connsiteY3" fmla="*/ 139 h 584775"/>
              <a:gd name="connsiteX4" fmla="*/ 97809 w 785728"/>
              <a:gd name="connsiteY4" fmla="*/ 441 h 584775"/>
              <a:gd name="connsiteX5" fmla="*/ 101604 w 785728"/>
              <a:gd name="connsiteY5" fmla="*/ 0 h 584775"/>
              <a:gd name="connsiteX6" fmla="*/ 195618 w 785728"/>
              <a:gd name="connsiteY6" fmla="*/ 0 h 584775"/>
              <a:gd name="connsiteX7" fmla="*/ 506105 w 785728"/>
              <a:gd name="connsiteY7" fmla="*/ 122470 h 584775"/>
              <a:gd name="connsiteX8" fmla="*/ 686541 w 785728"/>
              <a:gd name="connsiteY8" fmla="*/ 438581 h 584775"/>
              <a:gd name="connsiteX9" fmla="*/ 785728 w 785728"/>
              <a:gd name="connsiteY9" fmla="*/ 438581 h 584775"/>
              <a:gd name="connsiteX10" fmla="*/ 655634 w 785728"/>
              <a:gd name="connsiteY10" fmla="*/ 584775 h 584775"/>
              <a:gd name="connsiteX11" fmla="*/ 493340 w 785728"/>
              <a:gd name="connsiteY11" fmla="*/ 438581 h 584775"/>
              <a:gd name="connsiteX12" fmla="*/ 592527 w 785728"/>
              <a:gd name="connsiteY12" fmla="*/ 438581 h 584775"/>
              <a:gd name="connsiteX13" fmla="*/ 539906 w 785728"/>
              <a:gd name="connsiteY13" fmla="*/ 294518 h 584775"/>
              <a:gd name="connsiteX14" fmla="*/ 528488 w 785728"/>
              <a:gd name="connsiteY14" fmla="*/ 270627 h 584775"/>
              <a:gd name="connsiteX15" fmla="*/ 511033 w 785728"/>
              <a:gd name="connsiteY15" fmla="*/ 242263 h 584775"/>
              <a:gd name="connsiteX16" fmla="*/ 481244 w 785728"/>
              <a:gd name="connsiteY16" fmla="*/ 198747 h 584775"/>
              <a:gd name="connsiteX17" fmla="*/ 459692 w 785728"/>
              <a:gd name="connsiteY17" fmla="*/ 172591 h 584775"/>
              <a:gd name="connsiteX18" fmla="*/ 425087 w 785728"/>
              <a:gd name="connsiteY18" fmla="*/ 136154 h 584775"/>
              <a:gd name="connsiteX19" fmla="*/ 400622 w 785728"/>
              <a:gd name="connsiteY19" fmla="*/ 113837 h 584775"/>
              <a:gd name="connsiteX20" fmla="*/ 360569 w 785728"/>
              <a:gd name="connsiteY20" fmla="*/ 83691 h 584775"/>
              <a:gd name="connsiteX21" fmla="*/ 334752 w 785728"/>
              <a:gd name="connsiteY21" fmla="*/ 66342 h 584775"/>
              <a:gd name="connsiteX22" fmla="*/ 286776 w 785728"/>
              <a:gd name="connsiteY22" fmla="*/ 41920 h 584775"/>
              <a:gd name="connsiteX23" fmla="*/ 263096 w 785728"/>
              <a:gd name="connsiteY23" fmla="*/ 30853 h 584775"/>
              <a:gd name="connsiteX24" fmla="*/ 186709 w 785728"/>
              <a:gd name="connsiteY24" fmla="*/ 8256 h 584775"/>
              <a:gd name="connsiteX25" fmla="*/ 142142 w 785728"/>
              <a:gd name="connsiteY25" fmla="*/ 3932 h 584775"/>
              <a:gd name="connsiteX26" fmla="*/ 54001 w 785728"/>
              <a:gd name="connsiteY26" fmla="*/ 23190 h 584775"/>
              <a:gd name="connsiteX27" fmla="*/ 54000 w 785728"/>
              <a:gd name="connsiteY27" fmla="*/ 23191 h 584775"/>
              <a:gd name="connsiteX28" fmla="*/ 0 w 785728"/>
              <a:gd name="connsiteY28" fmla="*/ 4773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728" h="584775">
                <a:moveTo>
                  <a:pt x="0" y="47735"/>
                </a:moveTo>
                <a:lnTo>
                  <a:pt x="5041" y="11226"/>
                </a:lnTo>
                <a:lnTo>
                  <a:pt x="42892" y="6827"/>
                </a:lnTo>
                <a:lnTo>
                  <a:pt x="90407" y="139"/>
                </a:lnTo>
                <a:lnTo>
                  <a:pt x="97809" y="441"/>
                </a:lnTo>
                <a:lnTo>
                  <a:pt x="101604" y="0"/>
                </a:lnTo>
                <a:lnTo>
                  <a:pt x="195618" y="0"/>
                </a:lnTo>
                <a:cubicBezTo>
                  <a:pt x="311220" y="0"/>
                  <a:pt x="419500" y="45098"/>
                  <a:pt x="506105" y="122470"/>
                </a:cubicBezTo>
                <a:cubicBezTo>
                  <a:pt x="592711" y="199841"/>
                  <a:pt x="657641" y="309486"/>
                  <a:pt x="686541" y="438581"/>
                </a:cubicBezTo>
                <a:lnTo>
                  <a:pt x="785728" y="438581"/>
                </a:lnTo>
                <a:lnTo>
                  <a:pt x="655634" y="584775"/>
                </a:lnTo>
                <a:lnTo>
                  <a:pt x="493340" y="438581"/>
                </a:lnTo>
                <a:lnTo>
                  <a:pt x="592527" y="438581"/>
                </a:lnTo>
                <a:lnTo>
                  <a:pt x="539906" y="294518"/>
                </a:lnTo>
                <a:lnTo>
                  <a:pt x="528488" y="270627"/>
                </a:lnTo>
                <a:lnTo>
                  <a:pt x="511033" y="242263"/>
                </a:lnTo>
                <a:lnTo>
                  <a:pt x="481244" y="198747"/>
                </a:lnTo>
                <a:lnTo>
                  <a:pt x="459692" y="172591"/>
                </a:lnTo>
                <a:lnTo>
                  <a:pt x="425087" y="136154"/>
                </a:lnTo>
                <a:lnTo>
                  <a:pt x="400622" y="113837"/>
                </a:lnTo>
                <a:lnTo>
                  <a:pt x="360569" y="83691"/>
                </a:lnTo>
                <a:lnTo>
                  <a:pt x="334752" y="66342"/>
                </a:lnTo>
                <a:lnTo>
                  <a:pt x="286776" y="41920"/>
                </a:lnTo>
                <a:lnTo>
                  <a:pt x="263096" y="30853"/>
                </a:lnTo>
                <a:lnTo>
                  <a:pt x="186709" y="8256"/>
                </a:lnTo>
                <a:lnTo>
                  <a:pt x="142142" y="3932"/>
                </a:lnTo>
                <a:lnTo>
                  <a:pt x="54001" y="23190"/>
                </a:lnTo>
                <a:lnTo>
                  <a:pt x="54000" y="23191"/>
                </a:lnTo>
                <a:lnTo>
                  <a:pt x="0" y="4773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A7F2C0-6173-4FD3-9679-C69B6EF33620}"/>
              </a:ext>
            </a:extLst>
          </p:cNvPr>
          <p:cNvSpPr/>
          <p:nvPr/>
        </p:nvSpPr>
        <p:spPr>
          <a:xfrm rot="8169205">
            <a:off x="5481779" y="5446941"/>
            <a:ext cx="806999" cy="596181"/>
          </a:xfrm>
          <a:custGeom>
            <a:avLst/>
            <a:gdLst>
              <a:gd name="connsiteX0" fmla="*/ 0 w 785728"/>
              <a:gd name="connsiteY0" fmla="*/ 47735 h 584775"/>
              <a:gd name="connsiteX1" fmla="*/ 5041 w 785728"/>
              <a:gd name="connsiteY1" fmla="*/ 11226 h 584775"/>
              <a:gd name="connsiteX2" fmla="*/ 42892 w 785728"/>
              <a:gd name="connsiteY2" fmla="*/ 6827 h 584775"/>
              <a:gd name="connsiteX3" fmla="*/ 90407 w 785728"/>
              <a:gd name="connsiteY3" fmla="*/ 139 h 584775"/>
              <a:gd name="connsiteX4" fmla="*/ 97809 w 785728"/>
              <a:gd name="connsiteY4" fmla="*/ 441 h 584775"/>
              <a:gd name="connsiteX5" fmla="*/ 101604 w 785728"/>
              <a:gd name="connsiteY5" fmla="*/ 0 h 584775"/>
              <a:gd name="connsiteX6" fmla="*/ 195618 w 785728"/>
              <a:gd name="connsiteY6" fmla="*/ 0 h 584775"/>
              <a:gd name="connsiteX7" fmla="*/ 506105 w 785728"/>
              <a:gd name="connsiteY7" fmla="*/ 122470 h 584775"/>
              <a:gd name="connsiteX8" fmla="*/ 686541 w 785728"/>
              <a:gd name="connsiteY8" fmla="*/ 438581 h 584775"/>
              <a:gd name="connsiteX9" fmla="*/ 785728 w 785728"/>
              <a:gd name="connsiteY9" fmla="*/ 438581 h 584775"/>
              <a:gd name="connsiteX10" fmla="*/ 655634 w 785728"/>
              <a:gd name="connsiteY10" fmla="*/ 584775 h 584775"/>
              <a:gd name="connsiteX11" fmla="*/ 493340 w 785728"/>
              <a:gd name="connsiteY11" fmla="*/ 438581 h 584775"/>
              <a:gd name="connsiteX12" fmla="*/ 592527 w 785728"/>
              <a:gd name="connsiteY12" fmla="*/ 438581 h 584775"/>
              <a:gd name="connsiteX13" fmla="*/ 539906 w 785728"/>
              <a:gd name="connsiteY13" fmla="*/ 294518 h 584775"/>
              <a:gd name="connsiteX14" fmla="*/ 528488 w 785728"/>
              <a:gd name="connsiteY14" fmla="*/ 270627 h 584775"/>
              <a:gd name="connsiteX15" fmla="*/ 511033 w 785728"/>
              <a:gd name="connsiteY15" fmla="*/ 242263 h 584775"/>
              <a:gd name="connsiteX16" fmla="*/ 481244 w 785728"/>
              <a:gd name="connsiteY16" fmla="*/ 198747 h 584775"/>
              <a:gd name="connsiteX17" fmla="*/ 459692 w 785728"/>
              <a:gd name="connsiteY17" fmla="*/ 172591 h 584775"/>
              <a:gd name="connsiteX18" fmla="*/ 425087 w 785728"/>
              <a:gd name="connsiteY18" fmla="*/ 136154 h 584775"/>
              <a:gd name="connsiteX19" fmla="*/ 400622 w 785728"/>
              <a:gd name="connsiteY19" fmla="*/ 113837 h 584775"/>
              <a:gd name="connsiteX20" fmla="*/ 360569 w 785728"/>
              <a:gd name="connsiteY20" fmla="*/ 83691 h 584775"/>
              <a:gd name="connsiteX21" fmla="*/ 334752 w 785728"/>
              <a:gd name="connsiteY21" fmla="*/ 66342 h 584775"/>
              <a:gd name="connsiteX22" fmla="*/ 286776 w 785728"/>
              <a:gd name="connsiteY22" fmla="*/ 41920 h 584775"/>
              <a:gd name="connsiteX23" fmla="*/ 263096 w 785728"/>
              <a:gd name="connsiteY23" fmla="*/ 30853 h 584775"/>
              <a:gd name="connsiteX24" fmla="*/ 186709 w 785728"/>
              <a:gd name="connsiteY24" fmla="*/ 8256 h 584775"/>
              <a:gd name="connsiteX25" fmla="*/ 142142 w 785728"/>
              <a:gd name="connsiteY25" fmla="*/ 3932 h 584775"/>
              <a:gd name="connsiteX26" fmla="*/ 54001 w 785728"/>
              <a:gd name="connsiteY26" fmla="*/ 23190 h 584775"/>
              <a:gd name="connsiteX27" fmla="*/ 54000 w 785728"/>
              <a:gd name="connsiteY27" fmla="*/ 23191 h 584775"/>
              <a:gd name="connsiteX28" fmla="*/ 0 w 785728"/>
              <a:gd name="connsiteY28" fmla="*/ 4773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728" h="584775">
                <a:moveTo>
                  <a:pt x="0" y="47735"/>
                </a:moveTo>
                <a:lnTo>
                  <a:pt x="5041" y="11226"/>
                </a:lnTo>
                <a:lnTo>
                  <a:pt x="42892" y="6827"/>
                </a:lnTo>
                <a:lnTo>
                  <a:pt x="90407" y="139"/>
                </a:lnTo>
                <a:lnTo>
                  <a:pt x="97809" y="441"/>
                </a:lnTo>
                <a:lnTo>
                  <a:pt x="101604" y="0"/>
                </a:lnTo>
                <a:lnTo>
                  <a:pt x="195618" y="0"/>
                </a:lnTo>
                <a:cubicBezTo>
                  <a:pt x="311220" y="0"/>
                  <a:pt x="419500" y="45098"/>
                  <a:pt x="506105" y="122470"/>
                </a:cubicBezTo>
                <a:cubicBezTo>
                  <a:pt x="592711" y="199841"/>
                  <a:pt x="657641" y="309486"/>
                  <a:pt x="686541" y="438581"/>
                </a:cubicBezTo>
                <a:lnTo>
                  <a:pt x="785728" y="438581"/>
                </a:lnTo>
                <a:lnTo>
                  <a:pt x="655634" y="584775"/>
                </a:lnTo>
                <a:lnTo>
                  <a:pt x="493340" y="438581"/>
                </a:lnTo>
                <a:lnTo>
                  <a:pt x="592527" y="438581"/>
                </a:lnTo>
                <a:lnTo>
                  <a:pt x="539906" y="294518"/>
                </a:lnTo>
                <a:lnTo>
                  <a:pt x="528488" y="270627"/>
                </a:lnTo>
                <a:lnTo>
                  <a:pt x="511033" y="242263"/>
                </a:lnTo>
                <a:lnTo>
                  <a:pt x="481244" y="198747"/>
                </a:lnTo>
                <a:lnTo>
                  <a:pt x="459692" y="172591"/>
                </a:lnTo>
                <a:lnTo>
                  <a:pt x="425087" y="136154"/>
                </a:lnTo>
                <a:lnTo>
                  <a:pt x="400622" y="113837"/>
                </a:lnTo>
                <a:lnTo>
                  <a:pt x="360569" y="83691"/>
                </a:lnTo>
                <a:lnTo>
                  <a:pt x="334752" y="66342"/>
                </a:lnTo>
                <a:lnTo>
                  <a:pt x="286776" y="41920"/>
                </a:lnTo>
                <a:lnTo>
                  <a:pt x="263096" y="30853"/>
                </a:lnTo>
                <a:lnTo>
                  <a:pt x="186709" y="8256"/>
                </a:lnTo>
                <a:lnTo>
                  <a:pt x="142142" y="3932"/>
                </a:lnTo>
                <a:lnTo>
                  <a:pt x="54001" y="23190"/>
                </a:lnTo>
                <a:lnTo>
                  <a:pt x="54000" y="23191"/>
                </a:lnTo>
                <a:lnTo>
                  <a:pt x="0" y="4773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4C385A2-CA90-4EF3-95D4-DC1F98B123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9258F-FA70-4F2D-8557-BBEB9CF6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48" y="2009171"/>
            <a:ext cx="3082436" cy="25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FC279-628A-4AF2-9F07-C6159C8D3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256" y="2009171"/>
            <a:ext cx="2903093" cy="25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1B829-10A8-4FB9-840A-CD8CAB6B4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21" y="2009171"/>
            <a:ext cx="3082436" cy="25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DC00D2-125E-441A-A2E2-B581B994ED5C}"/>
              </a:ext>
            </a:extLst>
          </p:cNvPr>
          <p:cNvSpPr txBox="1"/>
          <p:nvPr/>
        </p:nvSpPr>
        <p:spPr>
          <a:xfrm>
            <a:off x="4595639" y="4848829"/>
            <a:ext cx="3082436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কলস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28492-7D9E-4F07-8AA8-A64838700202}"/>
              </a:ext>
            </a:extLst>
          </p:cNvPr>
          <p:cNvSpPr txBox="1"/>
          <p:nvPr/>
        </p:nvSpPr>
        <p:spPr>
          <a:xfrm>
            <a:off x="8208289" y="4848829"/>
            <a:ext cx="3082436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বাসন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83BC4-E6C3-4012-A112-507A1FBE5C6B}"/>
              </a:ext>
            </a:extLst>
          </p:cNvPr>
          <p:cNvSpPr txBox="1"/>
          <p:nvPr/>
        </p:nvSpPr>
        <p:spPr>
          <a:xfrm>
            <a:off x="568976" y="4848829"/>
            <a:ext cx="3082436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হাড়ি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8712D3-8714-48E0-8248-E3F9BB099E67}"/>
              </a:ext>
            </a:extLst>
          </p:cNvPr>
          <p:cNvSpPr txBox="1"/>
          <p:nvPr/>
        </p:nvSpPr>
        <p:spPr>
          <a:xfrm>
            <a:off x="4549256" y="77806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মাটির পাত্র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7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Kumar-300x210.jpg">
            <a:extLst>
              <a:ext uri="{FF2B5EF4-FFF2-40B4-BE49-F238E27FC236}">
                <a16:creationId xmlns:a16="http://schemas.microsoft.com/office/drawing/2014/main" id="{42D6BA3E-9233-4506-9684-E4FFE7F6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363" y="1018964"/>
            <a:ext cx="2984327" cy="2245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ACA21-F631-4131-9E83-C0525BD050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819" y="1001587"/>
            <a:ext cx="3565252" cy="2281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12AC59-F762-4B88-B580-80575E8431D6}"/>
              </a:ext>
            </a:extLst>
          </p:cNvPr>
          <p:cNvSpPr txBox="1"/>
          <p:nvPr/>
        </p:nvSpPr>
        <p:spPr>
          <a:xfrm>
            <a:off x="4572000" y="42842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মাটির পাত্র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A0C14-90D7-441C-901E-A1BF57078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7" y="1068825"/>
            <a:ext cx="3533775" cy="2245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0B50E-72A7-4FD4-BA2C-668F50EF9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24" y="3844435"/>
            <a:ext cx="3318074" cy="2157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2BD7A-A5A6-4E22-B09C-06E9D8AA9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39" y="3844435"/>
            <a:ext cx="3318074" cy="21716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B55AF5-2C39-4357-9727-B756E70BD92C}"/>
              </a:ext>
            </a:extLst>
          </p:cNvPr>
          <p:cNvSpPr txBox="1"/>
          <p:nvPr/>
        </p:nvSpPr>
        <p:spPr>
          <a:xfrm>
            <a:off x="1230588" y="326411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জালা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297D0-D402-40D2-8563-298B2F8424BB}"/>
              </a:ext>
            </a:extLst>
          </p:cNvPr>
          <p:cNvSpPr txBox="1"/>
          <p:nvPr/>
        </p:nvSpPr>
        <p:spPr>
          <a:xfrm>
            <a:off x="4777307" y="328334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হাঁড়ি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26D13-6145-4457-AE67-F9A13B971997}"/>
              </a:ext>
            </a:extLst>
          </p:cNvPr>
          <p:cNvSpPr txBox="1"/>
          <p:nvPr/>
        </p:nvSpPr>
        <p:spPr>
          <a:xfrm>
            <a:off x="2446961" y="601606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তেলানি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8D8BA0-9C13-4CD3-9C8E-836C723AB421}"/>
              </a:ext>
            </a:extLst>
          </p:cNvPr>
          <p:cNvSpPr txBox="1"/>
          <p:nvPr/>
        </p:nvSpPr>
        <p:spPr>
          <a:xfrm>
            <a:off x="6430027" y="601606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মাটির গ্লাস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EBAF3-39E7-4A48-A6CF-E472A3FF7E95}"/>
              </a:ext>
            </a:extLst>
          </p:cNvPr>
          <p:cNvSpPr txBox="1"/>
          <p:nvPr/>
        </p:nvSpPr>
        <p:spPr>
          <a:xfrm>
            <a:off x="8259445" y="33384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হাঁড়ি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0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836F517-0F34-4303-A92B-25678ACD96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498F9-B539-4438-A3A6-DDB957493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80" y="934300"/>
            <a:ext cx="3240896" cy="199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03949-C483-4D14-8CA7-1D5F2AC75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44" y="934302"/>
            <a:ext cx="3207527" cy="199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92DACA-FE4E-4788-9EC8-DCF902904F8F}"/>
              </a:ext>
            </a:extLst>
          </p:cNvPr>
          <p:cNvSpPr txBox="1"/>
          <p:nvPr/>
        </p:nvSpPr>
        <p:spPr>
          <a:xfrm>
            <a:off x="331305" y="349525"/>
            <a:ext cx="11489635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ক্রীড়া ও সাংস্কৃতিক অনুষ্ঠান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7ABCC-0192-4E0D-98A2-ADD0C92893BE}"/>
              </a:ext>
            </a:extLst>
          </p:cNvPr>
          <p:cNvSpPr txBox="1"/>
          <p:nvPr/>
        </p:nvSpPr>
        <p:spPr>
          <a:xfrm>
            <a:off x="416882" y="2968127"/>
            <a:ext cx="392295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কূস্তি খেলা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CBC8B-48BD-4A00-B293-C7C8FB30C047}"/>
              </a:ext>
            </a:extLst>
          </p:cNvPr>
          <p:cNvSpPr txBox="1"/>
          <p:nvPr/>
        </p:nvSpPr>
        <p:spPr>
          <a:xfrm>
            <a:off x="4377172" y="2961860"/>
            <a:ext cx="3676416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ষাড়ের লড়াই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E4EFE-1C16-48FD-BA10-FE9B0789ABB8}"/>
              </a:ext>
            </a:extLst>
          </p:cNvPr>
          <p:cNvSpPr txBox="1"/>
          <p:nvPr/>
        </p:nvSpPr>
        <p:spPr>
          <a:xfrm>
            <a:off x="8090925" y="2961860"/>
            <a:ext cx="368419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গ্রাম্য খেলা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4A6D5-1036-48E7-8C1A-9E4D88E97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80" y="934299"/>
            <a:ext cx="3240896" cy="1991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4EBFF6-2357-4EA2-864B-6C1759743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53" y="3472115"/>
            <a:ext cx="3558210" cy="228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023C0-D06B-47C1-9267-A9FF5D274E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44" y="3423524"/>
            <a:ext cx="3207527" cy="23345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FB3DE7-0AE9-40D5-BC51-03242681E22B}"/>
              </a:ext>
            </a:extLst>
          </p:cNvPr>
          <p:cNvSpPr txBox="1"/>
          <p:nvPr/>
        </p:nvSpPr>
        <p:spPr>
          <a:xfrm>
            <a:off x="417147" y="5692868"/>
            <a:ext cx="368419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ডাবা খেলা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8DF4C4-1B49-42BA-8A2A-7BB9AAAD5349}"/>
              </a:ext>
            </a:extLst>
          </p:cNvPr>
          <p:cNvSpPr txBox="1"/>
          <p:nvPr/>
        </p:nvSpPr>
        <p:spPr>
          <a:xfrm>
            <a:off x="3915767" y="5738768"/>
            <a:ext cx="368419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মুরগের লড়াই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EEC1D6-CA2E-4274-A6EE-6B76894420BC}"/>
              </a:ext>
            </a:extLst>
          </p:cNvPr>
          <p:cNvSpPr txBox="1"/>
          <p:nvPr/>
        </p:nvSpPr>
        <p:spPr>
          <a:xfrm>
            <a:off x="8053588" y="5758115"/>
            <a:ext cx="368419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মহিষের লড়াই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74F3D5-6FC1-4BD3-9DEF-1B1FC2919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86" y="3619864"/>
            <a:ext cx="3246789" cy="2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7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DD17D25-E1DB-43BC-A60B-A937D0B454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7467-C2DF-42A2-8727-1463A4D3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393" y="1646033"/>
            <a:ext cx="3403219" cy="31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36686-1E2B-402F-82A6-6964C847E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336" y="1646034"/>
            <a:ext cx="3305990" cy="31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BFF77-84C9-4126-A8FF-BBDBE883A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9" y="1646034"/>
            <a:ext cx="3305990" cy="31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E0FFFF-7E79-46F9-8A29-35EE484112AB}"/>
              </a:ext>
            </a:extLst>
          </p:cNvPr>
          <p:cNvSpPr txBox="1"/>
          <p:nvPr/>
        </p:nvSpPr>
        <p:spPr>
          <a:xfrm>
            <a:off x="709419" y="5095125"/>
            <a:ext cx="290622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গানের আসর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FABC7-1532-493E-980C-9B430C787223}"/>
              </a:ext>
            </a:extLst>
          </p:cNvPr>
          <p:cNvSpPr txBox="1"/>
          <p:nvPr/>
        </p:nvSpPr>
        <p:spPr>
          <a:xfrm>
            <a:off x="4642887" y="5095125"/>
            <a:ext cx="290622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 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510AB-35C2-4429-8D8B-DE38FEB9EE5C}"/>
              </a:ext>
            </a:extLst>
          </p:cNvPr>
          <p:cNvSpPr txBox="1"/>
          <p:nvPr/>
        </p:nvSpPr>
        <p:spPr>
          <a:xfrm>
            <a:off x="8282610" y="5059149"/>
            <a:ext cx="3309592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বাদ্যযন্ত্র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1F3D2-19A5-4A8D-8D4D-61B48385F29D}"/>
              </a:ext>
            </a:extLst>
          </p:cNvPr>
          <p:cNvSpPr txBox="1"/>
          <p:nvPr/>
        </p:nvSpPr>
        <p:spPr>
          <a:xfrm>
            <a:off x="351182" y="589889"/>
            <a:ext cx="11489635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ক্রীড়া ও সাংস্কৃতিক অনুষ্ঠান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146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4A1B2-C0D1-4822-9B43-227A7FBD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5" y="494276"/>
            <a:ext cx="4324339" cy="286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DBC40-52D4-4380-A850-EEFC38E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2" y="3517902"/>
            <a:ext cx="4291002" cy="250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49543-8015-46D9-844E-AB41A498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65" y="494276"/>
            <a:ext cx="4019537" cy="271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9FB7C-E25F-4116-AA82-D5032BB72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65" y="3612924"/>
            <a:ext cx="4019536" cy="24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CEEECE-6F31-430C-B849-3A02684FDEC8}"/>
              </a:ext>
            </a:extLst>
          </p:cNvPr>
          <p:cNvSpPr/>
          <p:nvPr/>
        </p:nvSpPr>
        <p:spPr>
          <a:xfrm>
            <a:off x="1212053" y="5797553"/>
            <a:ext cx="9610730" cy="984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নাচ গানের প্রসারে যেসব বাদ্যযন্ত্র ছিল তা হলো- বীণা, বাঁশি, কাড়া, ছোট ডমুর, ঢাক।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9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FD2FE5D-EEB2-44AC-8CCF-F858C728A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5CB62-C29E-4433-AECD-036B903E7FD8}"/>
              </a:ext>
            </a:extLst>
          </p:cNvPr>
          <p:cNvSpPr txBox="1"/>
          <p:nvPr/>
        </p:nvSpPr>
        <p:spPr>
          <a:xfrm>
            <a:off x="2893235" y="535138"/>
            <a:ext cx="6405530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যানবাহনের মাধ্যম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47503-0167-42F3-B1EB-63F8E2C9386E}"/>
              </a:ext>
            </a:extLst>
          </p:cNvPr>
          <p:cNvSpPr txBox="1"/>
          <p:nvPr/>
        </p:nvSpPr>
        <p:spPr>
          <a:xfrm>
            <a:off x="-114952" y="4880161"/>
            <a:ext cx="4359601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ঘোড়ার গাড়ি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1BC57-471A-4097-906D-4FBF83F03C5A}"/>
              </a:ext>
            </a:extLst>
          </p:cNvPr>
          <p:cNvSpPr txBox="1"/>
          <p:nvPr/>
        </p:nvSpPr>
        <p:spPr>
          <a:xfrm>
            <a:off x="7746327" y="4889761"/>
            <a:ext cx="4227648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গরুর গাড়ি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802FF-4914-4A8A-9104-8334DBF38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95" y="1597828"/>
            <a:ext cx="3328553" cy="3105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9138AA-F8AD-474E-9A72-92881C4A8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231" y="1597828"/>
            <a:ext cx="3553840" cy="3105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E17F0F-95FB-4F4B-AAD8-EB96E8BCAE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083" y="1597829"/>
            <a:ext cx="3698547" cy="31055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D24A0-BEDA-4B80-9A43-1E36590E8DBC}"/>
              </a:ext>
            </a:extLst>
          </p:cNvPr>
          <p:cNvSpPr txBox="1"/>
          <p:nvPr/>
        </p:nvSpPr>
        <p:spPr>
          <a:xfrm>
            <a:off x="3739583" y="4889761"/>
            <a:ext cx="4227648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মহিষের গাড়ি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3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  <p:bldP spid="9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015AC75-232C-47C2-8786-3735626E76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D2199-2A80-4590-BCE2-ECC5FED104F7}"/>
              </a:ext>
            </a:extLst>
          </p:cNvPr>
          <p:cNvSpPr txBox="1"/>
          <p:nvPr/>
        </p:nvSpPr>
        <p:spPr>
          <a:xfrm>
            <a:off x="410599" y="4732513"/>
            <a:ext cx="3922958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EE017-5DE2-485E-8940-6E7783B1457F}"/>
              </a:ext>
            </a:extLst>
          </p:cNvPr>
          <p:cNvSpPr txBox="1"/>
          <p:nvPr/>
        </p:nvSpPr>
        <p:spPr>
          <a:xfrm>
            <a:off x="3929498" y="4607864"/>
            <a:ext cx="4333003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0A75D-3705-4CD7-90B8-1B26FA855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62" y="1770386"/>
            <a:ext cx="3660832" cy="2817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8F1859-7531-4714-81A1-22546631D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67" y="1770386"/>
            <a:ext cx="3409465" cy="2817889"/>
          </a:xfrm>
          <a:prstGeom prst="rect">
            <a:avLst/>
          </a:prstGeom>
        </p:spPr>
      </p:pic>
      <p:pic>
        <p:nvPicPr>
          <p:cNvPr id="12" name="Picture 11" descr="images.jpg">
            <a:extLst>
              <a:ext uri="{FF2B5EF4-FFF2-40B4-BE49-F238E27FC236}">
                <a16:creationId xmlns:a16="http://schemas.microsoft.com/office/drawing/2014/main" id="{BA9FC397-9FAD-4552-922B-60AA19D055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505" y="1770386"/>
            <a:ext cx="3660833" cy="2817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5CF06D-895F-44A1-A651-17EB58AACA20}"/>
              </a:ext>
            </a:extLst>
          </p:cNvPr>
          <p:cNvSpPr txBox="1"/>
          <p:nvPr/>
        </p:nvSpPr>
        <p:spPr>
          <a:xfrm>
            <a:off x="7656968" y="4607864"/>
            <a:ext cx="4333003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4A2B2-A748-42D6-935B-6E20083A5B0D}"/>
              </a:ext>
            </a:extLst>
          </p:cNvPr>
          <p:cNvSpPr txBox="1"/>
          <p:nvPr/>
        </p:nvSpPr>
        <p:spPr>
          <a:xfrm>
            <a:off x="2893235" y="535138"/>
            <a:ext cx="6405530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যানবাহনের মাধ্যম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7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B7Zt9tckHG4o.jpg">
            <a:extLst>
              <a:ext uri="{FF2B5EF4-FFF2-40B4-BE49-F238E27FC236}">
                <a16:creationId xmlns:a16="http://schemas.microsoft.com/office/drawing/2014/main" id="{79526242-7220-4A03-9710-78831686A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2" y="1211665"/>
            <a:ext cx="4240696" cy="390143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E2920978-B54B-4009-8B9B-387B5D975F78}"/>
              </a:ext>
            </a:extLst>
          </p:cNvPr>
          <p:cNvSpPr/>
          <p:nvPr/>
        </p:nvSpPr>
        <p:spPr>
          <a:xfrm>
            <a:off x="1696280" y="5386675"/>
            <a:ext cx="9144000" cy="7313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জলপথই তাদের প্রধান মাধ্যম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6_5844.jpg">
            <a:extLst>
              <a:ext uri="{FF2B5EF4-FFF2-40B4-BE49-F238E27FC236}">
                <a16:creationId xmlns:a16="http://schemas.microsoft.com/office/drawing/2014/main" id="{FC8BFC29-FE65-4658-860D-C833121F5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054" y="1211664"/>
            <a:ext cx="4571999" cy="3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kk2.jpg">
            <a:extLst>
              <a:ext uri="{FF2B5EF4-FFF2-40B4-BE49-F238E27FC236}">
                <a16:creationId xmlns:a16="http://schemas.microsoft.com/office/drawing/2014/main" id="{1695B49E-D2E3-490F-8EF0-6C7F3B48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1295400"/>
            <a:ext cx="4648200" cy="4267200"/>
          </a:xfrm>
          <a:prstGeom prst="rect">
            <a:avLst/>
          </a:prstGeom>
        </p:spPr>
      </p:pic>
      <p:pic>
        <p:nvPicPr>
          <p:cNvPr id="5" name="Picture 4" descr="adimm.jpg">
            <a:extLst>
              <a:ext uri="{FF2B5EF4-FFF2-40B4-BE49-F238E27FC236}">
                <a16:creationId xmlns:a16="http://schemas.microsoft.com/office/drawing/2014/main" id="{0C9EE4F3-C256-412A-9BC5-5E96FEA80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31" y="1295400"/>
            <a:ext cx="4505739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2F44F-1A95-4920-B8E7-F47DCC0BFF6A}"/>
              </a:ext>
            </a:extLst>
          </p:cNvPr>
          <p:cNvSpPr txBox="1"/>
          <p:nvPr/>
        </p:nvSpPr>
        <p:spPr>
          <a:xfrm>
            <a:off x="2948934" y="629520"/>
            <a:ext cx="6294131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3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D6E63-B555-42ED-8DF7-DC09620E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35" y="1634624"/>
            <a:ext cx="4864057" cy="365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CA267D-DC95-40A6-84AC-06ECFC940164}"/>
              </a:ext>
            </a:extLst>
          </p:cNvPr>
          <p:cNvSpPr txBox="1"/>
          <p:nvPr/>
        </p:nvSpPr>
        <p:spPr>
          <a:xfrm>
            <a:off x="2948934" y="629520"/>
            <a:ext cx="6294131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AF006-C7AF-49C4-9155-47819F6AE856}"/>
              </a:ext>
            </a:extLst>
          </p:cNvPr>
          <p:cNvSpPr txBox="1"/>
          <p:nvPr/>
        </p:nvSpPr>
        <p:spPr>
          <a:xfrm>
            <a:off x="1049401" y="5370323"/>
            <a:ext cx="4185208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গরিবের 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CEF74-FA06-4CE9-A4C4-BE0C914861DE}"/>
              </a:ext>
            </a:extLst>
          </p:cNvPr>
          <p:cNvSpPr txBox="1"/>
          <p:nvPr/>
        </p:nvSpPr>
        <p:spPr>
          <a:xfrm>
            <a:off x="6549719" y="5370324"/>
            <a:ext cx="4711808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লোকের বাড়ি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49B06-FFFB-4874-9780-C7AAD9DAD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719" y="1581680"/>
            <a:ext cx="4982817" cy="36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3F40E-E1FA-4A2D-B0A2-0F010E41E98A}"/>
              </a:ext>
            </a:extLst>
          </p:cNvPr>
          <p:cNvSpPr/>
          <p:nvPr/>
        </p:nvSpPr>
        <p:spPr>
          <a:xfrm>
            <a:off x="4133764" y="494507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91BAF-B49F-4C47-BB11-4F0E4B514DDE}"/>
              </a:ext>
            </a:extLst>
          </p:cNvPr>
          <p:cNvSpPr/>
          <p:nvPr/>
        </p:nvSpPr>
        <p:spPr>
          <a:xfrm>
            <a:off x="3322498" y="5839261"/>
            <a:ext cx="5547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ঢাকা পড়েছে অনেক পুরানো কথা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762F1-08DF-4E72-900A-ADDF6E07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23" y="1465437"/>
            <a:ext cx="5079378" cy="3670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6A048-9AE4-4E01-B645-E879916EE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70992"/>
            <a:ext cx="5141843" cy="3670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44352-0993-438C-A941-7060A707940D}"/>
              </a:ext>
            </a:extLst>
          </p:cNvPr>
          <p:cNvSpPr/>
          <p:nvPr/>
        </p:nvSpPr>
        <p:spPr>
          <a:xfrm>
            <a:off x="6095999" y="5112909"/>
            <a:ext cx="5547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গৌর নগর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A2D35-6E22-43A9-9B30-741529B25937}"/>
              </a:ext>
            </a:extLst>
          </p:cNvPr>
          <p:cNvSpPr/>
          <p:nvPr/>
        </p:nvSpPr>
        <p:spPr>
          <a:xfrm>
            <a:off x="274498" y="5220189"/>
            <a:ext cx="5547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বালিয়পাড়া জমিদার বাড়ি </a:t>
            </a:r>
          </a:p>
        </p:txBody>
      </p:sp>
    </p:spTree>
    <p:extLst>
      <p:ext uri="{BB962C8B-B14F-4D97-AF65-F5344CB8AC3E}">
        <p14:creationId xmlns:p14="http://schemas.microsoft.com/office/powerpoint/2010/main" val="19660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A10D2-EA97-423C-BB3C-770DEEB481FB}"/>
              </a:ext>
            </a:extLst>
          </p:cNvPr>
          <p:cNvSpPr txBox="1"/>
          <p:nvPr/>
        </p:nvSpPr>
        <p:spPr>
          <a:xfrm>
            <a:off x="2484782" y="463827"/>
            <a:ext cx="722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B7D6A-01D4-44F0-A6CF-43E442DED3B8}"/>
              </a:ext>
            </a:extLst>
          </p:cNvPr>
          <p:cNvSpPr txBox="1"/>
          <p:nvPr/>
        </p:nvSpPr>
        <p:spPr>
          <a:xfrm>
            <a:off x="1974574" y="1171713"/>
            <a:ext cx="87729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আনিসুজ্জামান কত সালে জন্ম গ্রহন করেন ?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১৯৭৫ সালে 		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১৯৩৭ সালে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 ১৯৩৯ সালে 			ঘ) ১৯৪৭ সালে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বাংলাদেশের ইতিহাস কত বছরের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এক হাজার বছরের			খ) দুই হাজার বছরের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আড়াই হাজার বছরের			ঘ) তিন হাজার বছরের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কখন নিয়ম কানুন দেখা দিল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রাজা এলে 			খ) ৩০/৪০ বছর আগে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মন্ত্রীদের নির্দেশে 			ঘ) সামন্তদের স্বার্থে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 প্রাচীন বাংলায় স্বর্ণালংকার পরত কারা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শুধু ছেলেরা 			খ) শুধু মেয়েরা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বড়লোকেরা 			ঘ) সবাই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রাজার অধীনে ছোট রাজাকে কী বলা হয়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ছোট রাজা 			খ) সামন্ত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মন্ত্রী  				ঘ) আমলা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‘ডুলি’ শব্দের অর্থ কী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ছোট পালকী 			খ) বড় পালকি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রিকশা 				ঘ) ডাঙ্গুলি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FC40C-5BCF-4024-AE36-A4B270687C47}"/>
              </a:ext>
            </a:extLst>
          </p:cNvPr>
          <p:cNvSpPr txBox="1"/>
          <p:nvPr/>
        </p:nvSpPr>
        <p:spPr>
          <a:xfrm>
            <a:off x="6493566" y="1356379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D7E6A-01E8-4DDA-91D1-7C32DD5B62BF}"/>
              </a:ext>
            </a:extLst>
          </p:cNvPr>
          <p:cNvSpPr txBox="1"/>
          <p:nvPr/>
        </p:nvSpPr>
        <p:spPr>
          <a:xfrm>
            <a:off x="2809461" y="2436955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28BAA-1987-4DB1-831E-CB69BE7BBBFA}"/>
              </a:ext>
            </a:extLst>
          </p:cNvPr>
          <p:cNvSpPr txBox="1"/>
          <p:nvPr/>
        </p:nvSpPr>
        <p:spPr>
          <a:xfrm>
            <a:off x="2822713" y="3021618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B2AEF-F6F3-4D49-8260-38F750AD38FC}"/>
              </a:ext>
            </a:extLst>
          </p:cNvPr>
          <p:cNvSpPr txBox="1"/>
          <p:nvPr/>
        </p:nvSpPr>
        <p:spPr>
          <a:xfrm>
            <a:off x="2822713" y="4121051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B7E81-449B-445D-91A3-18E2BEE91B13}"/>
              </a:ext>
            </a:extLst>
          </p:cNvPr>
          <p:cNvSpPr txBox="1"/>
          <p:nvPr/>
        </p:nvSpPr>
        <p:spPr>
          <a:xfrm>
            <a:off x="6493566" y="4657147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23806B-2B90-4BF7-AD2C-DE6182A26221}"/>
              </a:ext>
            </a:extLst>
          </p:cNvPr>
          <p:cNvSpPr txBox="1"/>
          <p:nvPr/>
        </p:nvSpPr>
        <p:spPr>
          <a:xfrm>
            <a:off x="2835964" y="5500759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498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82ED6-3C9D-4381-B4A1-48182B1EEE24}"/>
              </a:ext>
            </a:extLst>
          </p:cNvPr>
          <p:cNvSpPr txBox="1"/>
          <p:nvPr/>
        </p:nvSpPr>
        <p:spPr>
          <a:xfrm>
            <a:off x="1643270" y="1232449"/>
            <a:ext cx="9515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 তিলের নতুন পাতাকে কী বলা হত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তিলোত্তমা 				খ) কুঁড়ি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তিলপল্লব 					ঘ) তিলে তিলে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 প্রাচীন কালে পুরুষেরা কী পড়ত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লুঙ্গি-গামছা 				খ) ধুতি-চাদর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ধুতি-গেঞ্জি 				ঘ) পাজামা-পাঞ্জাবি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 আগের ধুতি ও শাড়ি কেমন ছিল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বহরে ছোট 				খ) বহরে বড়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রঙিন 					ঙ) মখমলের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ইতিহাস বলতে বুঝায় –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শুধু রাজরাজড়াদের কথা 			খ) অভিজাতদের কথা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প্রতিভাবান মানুষের কথা 			ঘ) সব মানুষের কথা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প্রাচীন কালে কোণ খাবারটি খেত না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ক) ইলিশ 					খ) ডাল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গ) শুটকি 					ঘ) ছাগমাংশ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D6827-B36C-4A7F-BE5E-6E80542267A3}"/>
              </a:ext>
            </a:extLst>
          </p:cNvPr>
          <p:cNvSpPr txBox="1"/>
          <p:nvPr/>
        </p:nvSpPr>
        <p:spPr>
          <a:xfrm>
            <a:off x="2491409" y="1747122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3310A-8A01-4B5C-A40B-7135AEDA625E}"/>
              </a:ext>
            </a:extLst>
          </p:cNvPr>
          <p:cNvSpPr txBox="1"/>
          <p:nvPr/>
        </p:nvSpPr>
        <p:spPr>
          <a:xfrm>
            <a:off x="7076661" y="2270342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0C881-3667-4EF5-BE78-38F68AA30515}"/>
              </a:ext>
            </a:extLst>
          </p:cNvPr>
          <p:cNvSpPr txBox="1"/>
          <p:nvPr/>
        </p:nvSpPr>
        <p:spPr>
          <a:xfrm>
            <a:off x="2478157" y="3091977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19508-6301-4401-A6EC-5806D1C313B8}"/>
              </a:ext>
            </a:extLst>
          </p:cNvPr>
          <p:cNvSpPr txBox="1"/>
          <p:nvPr/>
        </p:nvSpPr>
        <p:spPr>
          <a:xfrm>
            <a:off x="7076661" y="4208045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0F0AC-EEAD-42FF-869C-FEB15A5FEC0F}"/>
              </a:ext>
            </a:extLst>
          </p:cNvPr>
          <p:cNvSpPr txBox="1"/>
          <p:nvPr/>
        </p:nvSpPr>
        <p:spPr>
          <a:xfrm>
            <a:off x="7076661" y="4720794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218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615FE-2CD3-4B1E-A8A8-1C057377C6E7}"/>
              </a:ext>
            </a:extLst>
          </p:cNvPr>
          <p:cNvSpPr txBox="1"/>
          <p:nvPr/>
        </p:nvSpPr>
        <p:spPr>
          <a:xfrm>
            <a:off x="801755" y="5118656"/>
            <a:ext cx="1058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িত্রটি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ঊঠে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257A8-7AC3-45A8-AA4F-4BE3CCF4E2FB}"/>
              </a:ext>
            </a:extLst>
          </p:cNvPr>
          <p:cNvSpPr txBox="1"/>
          <p:nvPr/>
        </p:nvSpPr>
        <p:spPr>
          <a:xfrm>
            <a:off x="3856382" y="643740"/>
            <a:ext cx="447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2DAC9-63A3-40C2-8DF6-9EC355933B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722" y="1404730"/>
            <a:ext cx="4066553" cy="34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BB1CA5F-5579-4477-B523-431CDFED1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E3426-9558-4F65-95AE-D3EDF25F6B68}"/>
              </a:ext>
            </a:extLst>
          </p:cNvPr>
          <p:cNvSpPr txBox="1"/>
          <p:nvPr/>
        </p:nvSpPr>
        <p:spPr>
          <a:xfrm>
            <a:off x="1441174" y="1943406"/>
            <a:ext cx="9309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15E09-E638-4805-A1D2-C244D599B255}"/>
              </a:ext>
            </a:extLst>
          </p:cNvPr>
          <p:cNvSpPr txBox="1"/>
          <p:nvPr/>
        </p:nvSpPr>
        <p:spPr>
          <a:xfrm>
            <a:off x="2345950" y="2120377"/>
            <a:ext cx="79645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GB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5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6C50EE1-082A-4D2D-8AA3-4EBCDCF1B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51BB4-5235-4FBA-9C3F-CD0D0F9057FC}"/>
              </a:ext>
            </a:extLst>
          </p:cNvPr>
          <p:cNvSpPr txBox="1"/>
          <p:nvPr/>
        </p:nvSpPr>
        <p:spPr>
          <a:xfrm>
            <a:off x="1057092" y="5009900"/>
            <a:ext cx="233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113F7-0434-4905-86C6-1930EC4DDFDD}"/>
              </a:ext>
            </a:extLst>
          </p:cNvPr>
          <p:cNvSpPr/>
          <p:nvPr/>
        </p:nvSpPr>
        <p:spPr>
          <a:xfrm>
            <a:off x="5416166" y="4970238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বুড়ি গাঙ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ndex.jpg">
            <a:extLst>
              <a:ext uri="{FF2B5EF4-FFF2-40B4-BE49-F238E27FC236}">
                <a16:creationId xmlns:a16="http://schemas.microsoft.com/office/drawing/2014/main" id="{0D63E1E2-D13C-4CD0-A270-395E63C8A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233" y="1736035"/>
            <a:ext cx="3423533" cy="3069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C09A93-EAB0-4EB6-9F58-713520469834}"/>
              </a:ext>
            </a:extLst>
          </p:cNvPr>
          <p:cNvSpPr/>
          <p:nvPr/>
        </p:nvSpPr>
        <p:spPr>
          <a:xfrm>
            <a:off x="8877826" y="4917739"/>
            <a:ext cx="1733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B5364-3D96-4357-8D58-1D0EF0E2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74" y="1580120"/>
            <a:ext cx="3470882" cy="3225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2052CA-BB0A-41F3-9944-3832AF76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35" y="1720234"/>
            <a:ext cx="3257991" cy="30854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E2C2D1-2333-4993-AC30-034C6514D120}"/>
              </a:ext>
            </a:extLst>
          </p:cNvPr>
          <p:cNvSpPr/>
          <p:nvPr/>
        </p:nvSpPr>
        <p:spPr>
          <a:xfrm>
            <a:off x="3683791" y="620670"/>
            <a:ext cx="4849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6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59531-718D-437F-9884-98E739098377}"/>
              </a:ext>
            </a:extLst>
          </p:cNvPr>
          <p:cNvSpPr txBox="1"/>
          <p:nvPr/>
        </p:nvSpPr>
        <p:spPr>
          <a:xfrm>
            <a:off x="2614246" y="687728"/>
            <a:ext cx="696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কাল ধরে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05648-9B77-44E1-BC30-1566AB92F1EF}"/>
              </a:ext>
            </a:extLst>
          </p:cNvPr>
          <p:cNvSpPr txBox="1"/>
          <p:nvPr/>
        </p:nvSpPr>
        <p:spPr>
          <a:xfrm>
            <a:off x="6843744" y="1526051"/>
            <a:ext cx="21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আনিসুজ্জামান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3F1D9-6673-4DAA-855B-975E4792B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497" y="2025609"/>
            <a:ext cx="7075257" cy="407022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CB6E9D1-4CFD-4353-9E02-2EF9580EAC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05648-9B77-44E1-BC30-1566AB92F1EF}"/>
              </a:ext>
            </a:extLst>
          </p:cNvPr>
          <p:cNvSpPr txBox="1"/>
          <p:nvPr/>
        </p:nvSpPr>
        <p:spPr>
          <a:xfrm>
            <a:off x="1501727" y="1874728"/>
            <a:ext cx="8541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bn-IN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</a:t>
            </a:r>
            <a:endParaRPr lang="bn-IN" sz="32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লেখক পরিচিতি বলতে  ও লিখতে পারবে।</a:t>
            </a:r>
          </a:p>
          <a:p>
            <a:pPr marL="623888" indent="-623888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buFont typeface="Wingdings" panose="05000000000000000000" pitchFamily="2" charset="2"/>
              <a:buChar char="Ø"/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buFont typeface="Wingdings" panose="05000000000000000000" pitchFamily="2" charset="2"/>
              <a:buChar char="Ø"/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6DEC7A3-F70D-44CF-8362-5E6C574C50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2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2B778-3929-490C-98A7-11B9FC4EC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00" y="1820177"/>
            <a:ext cx="2655644" cy="292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7387-D2A6-4B72-8FA9-9CA776FCA0F4}"/>
              </a:ext>
            </a:extLst>
          </p:cNvPr>
          <p:cNvSpPr txBox="1"/>
          <p:nvPr/>
        </p:nvSpPr>
        <p:spPr>
          <a:xfrm>
            <a:off x="119007" y="848875"/>
            <a:ext cx="369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আনিসুজ্জামান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E456FC-C710-439D-8BEF-465F595C3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82605"/>
              </p:ext>
            </p:extLst>
          </p:nvPr>
        </p:nvGraphicFramePr>
        <p:xfrm>
          <a:off x="3623775" y="745639"/>
          <a:ext cx="8257494" cy="5893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680">
                  <a:extLst>
                    <a:ext uri="{9D8B030D-6E8A-4147-A177-3AD203B41FA5}">
                      <a16:colId xmlns:a16="http://schemas.microsoft.com/office/drawing/2014/main" val="401278555"/>
                    </a:ext>
                  </a:extLst>
                </a:gridCol>
                <a:gridCol w="203617">
                  <a:extLst>
                    <a:ext uri="{9D8B030D-6E8A-4147-A177-3AD203B41FA5}">
                      <a16:colId xmlns:a16="http://schemas.microsoft.com/office/drawing/2014/main" val="814237485"/>
                    </a:ext>
                  </a:extLst>
                </a:gridCol>
                <a:gridCol w="6797917">
                  <a:extLst>
                    <a:ext uri="{9D8B030D-6E8A-4147-A177-3AD203B41FA5}">
                      <a16:colId xmlns:a16="http://schemas.microsoft.com/office/drawing/2014/main" val="14848311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89156136"/>
                    </a:ext>
                  </a:extLst>
                </a:gridCol>
              </a:tblGrid>
              <a:tr h="33241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46137"/>
                  </a:ext>
                </a:extLst>
              </a:tr>
              <a:tr h="526318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1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চয়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 তারিখ 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ফেব্রুয়ারী, ১৯৩৭ । </a:t>
                      </a:r>
                    </a:p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 স্থান    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কলকাতা।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087995"/>
                  </a:ext>
                </a:extLst>
              </a:tr>
              <a:tr h="332411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পিতা নাম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ডা. এ. টি. এম. মোয়াজ্জম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754934"/>
                  </a:ext>
                </a:extLst>
              </a:tr>
              <a:tr h="332411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মাতার নাম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সৈয়দা খাতুন ।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97463"/>
                  </a:ext>
                </a:extLst>
              </a:tr>
              <a:tr h="1191141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 জীবন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প্রবেশিকা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প্রিয়নাথা হাই স্কুল, ঢাকা (১৯৫১) </a:t>
                      </a:r>
                    </a:p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আই.এ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: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জগনাথ কলেজ, ঢাকা (১৯৫৩) </a:t>
                      </a:r>
                    </a:p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স্নাতক ( সম্মান)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: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 বিশ্ববিদ্যালয় (বাংলা) ১৯৫৬। </a:t>
                      </a:r>
                    </a:p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স্নাতকোত্তর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 বিশ্ববিদ্যালয় (বাংলা) ১৯৫৭ । </a:t>
                      </a:r>
                    </a:p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 এইচ ডি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ঢাকা বিশ্ববিদ্যালয় (১৯৬২)।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453768"/>
                  </a:ext>
                </a:extLst>
              </a:tr>
              <a:tr h="747926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কর্মজীবন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অধ্যাপনা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: </a:t>
                      </a:r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চট্রগ্রাম ও ঢাকা বিশ্ববিদ্যালয়। ঢাকা বিশ্ববিদ্যালয়ের এমিরিটাল অধ্যাপক।  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81110"/>
                  </a:ext>
                </a:extLst>
              </a:tr>
              <a:tr h="742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সাহিত্যকর্ম ও গভেষণা 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মুসলিম মানস ও বাংলা সাহিত্য, মুসলিম বাংলার সাময়িকপত্র, মুনীর চৌধুরী, স্বরূপের সন্ধানে, পুরনো পালা, আদর্শ স্বামী, পূরনো বাংলা গদ্য, বাঙ্গালী নারী, পূর্বগামী 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তিনি মননশীল, প্রাবন্ধিক, গবেষক ও বিশিষ্ট শিক্ষাবিদ ছিলেন। প্রধান সম্পাদক ছিলেন- বাংলা সাহিত্যের ইতিহাস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688605"/>
                  </a:ext>
                </a:extLst>
              </a:tr>
              <a:tr h="747926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পূরস্কার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দাউদ পুরস্কার, বাংলা একাডেমি পুরস্কার, একুশে পদক, পদ্মভূষণ (ভারত) অলক্ত পুরস্কার ইত্যাদি।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593473"/>
                  </a:ext>
                </a:extLst>
              </a:tr>
              <a:tr h="332411">
                <a:tc gridSpan="2"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মৃত্যু 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 খ্রি. ঢাকায় মৃত্যুবরণ করেণ</a:t>
                      </a:r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978797"/>
                  </a:ext>
                </a:extLst>
              </a:tr>
              <a:tr h="607446"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6016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7040EC-5C15-4DBE-BEA6-550B514A5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78029"/>
              </p:ext>
            </p:extLst>
          </p:nvPr>
        </p:nvGraphicFramePr>
        <p:xfrm>
          <a:off x="5390866" y="7670042"/>
          <a:ext cx="208280" cy="118735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011691764"/>
                    </a:ext>
                  </a:extLst>
                </a:gridCol>
              </a:tblGrid>
              <a:tr h="11873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8644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39C6E73-0F8C-49F3-87AF-2C9E1A08F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78587"/>
              </p:ext>
            </p:extLst>
          </p:nvPr>
        </p:nvGraphicFramePr>
        <p:xfrm>
          <a:off x="5999178" y="7897959"/>
          <a:ext cx="1187355" cy="365760"/>
        </p:xfrm>
        <a:graphic>
          <a:graphicData uri="http://schemas.openxmlformats.org/drawingml/2006/table">
            <a:tbl>
              <a:tblPr/>
              <a:tblGrid>
                <a:gridCol w="1187355">
                  <a:extLst>
                    <a:ext uri="{9D8B030D-6E8A-4147-A177-3AD203B41FA5}">
                      <a16:colId xmlns:a16="http://schemas.microsoft.com/office/drawing/2014/main" val="550128096"/>
                    </a:ext>
                  </a:extLst>
                </a:gridCol>
              </a:tblGrid>
              <a:tr h="272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1659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0508287-32E4-44C7-8020-2055C473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3125"/>
              </p:ext>
            </p:extLst>
          </p:nvPr>
        </p:nvGraphicFramePr>
        <p:xfrm>
          <a:off x="300251" y="4162567"/>
          <a:ext cx="736979" cy="365760"/>
        </p:xfrm>
        <a:graphic>
          <a:graphicData uri="http://schemas.openxmlformats.org/drawingml/2006/table">
            <a:tbl>
              <a:tblPr/>
              <a:tblGrid>
                <a:gridCol w="736979">
                  <a:extLst>
                    <a:ext uri="{9D8B030D-6E8A-4147-A177-3AD203B41FA5}">
                      <a16:colId xmlns:a16="http://schemas.microsoft.com/office/drawing/2014/main" val="546628308"/>
                    </a:ext>
                  </a:extLst>
                </a:gridCol>
              </a:tblGrid>
              <a:tr h="3548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46268"/>
                  </a:ext>
                </a:extLst>
              </a:tr>
            </a:tbl>
          </a:graphicData>
        </a:graphic>
      </p:graphicFrame>
      <p:sp>
        <p:nvSpPr>
          <p:cNvPr id="9" name="Frame 8">
            <a:extLst>
              <a:ext uri="{FF2B5EF4-FFF2-40B4-BE49-F238E27FC236}">
                <a16:creationId xmlns:a16="http://schemas.microsoft.com/office/drawing/2014/main" id="{2141B3EA-6198-472B-8CC3-52938FAE1A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5A330-7EAF-4E93-BDA3-35B8D3B89FA6}"/>
              </a:ext>
            </a:extLst>
          </p:cNvPr>
          <p:cNvSpPr txBox="1"/>
          <p:nvPr/>
        </p:nvSpPr>
        <p:spPr>
          <a:xfrm>
            <a:off x="0" y="5046832"/>
            <a:ext cx="369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9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657387-D2A6-4B72-8FA9-9CA776FCA0F4}"/>
              </a:ext>
            </a:extLst>
          </p:cNvPr>
          <p:cNvSpPr txBox="1"/>
          <p:nvPr/>
        </p:nvSpPr>
        <p:spPr>
          <a:xfrm>
            <a:off x="4250930" y="544074"/>
            <a:ext cx="369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7040EC-5C15-4DBE-BEA6-550B514A5F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0866" y="7670042"/>
          <a:ext cx="208280" cy="118735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011691764"/>
                    </a:ext>
                  </a:extLst>
                </a:gridCol>
              </a:tblGrid>
              <a:tr h="11873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8644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39C6E73-0F8C-49F3-87AF-2C9E1A08FD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99178" y="7897959"/>
          <a:ext cx="1187355" cy="365760"/>
        </p:xfrm>
        <a:graphic>
          <a:graphicData uri="http://schemas.openxmlformats.org/drawingml/2006/table">
            <a:tbl>
              <a:tblPr/>
              <a:tblGrid>
                <a:gridCol w="1187355">
                  <a:extLst>
                    <a:ext uri="{9D8B030D-6E8A-4147-A177-3AD203B41FA5}">
                      <a16:colId xmlns:a16="http://schemas.microsoft.com/office/drawing/2014/main" val="550128096"/>
                    </a:ext>
                  </a:extLst>
                </a:gridCol>
              </a:tblGrid>
              <a:tr h="272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1659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0508287-32E4-44C7-8020-2055C473BF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251" y="4162567"/>
          <a:ext cx="736979" cy="365760"/>
        </p:xfrm>
        <a:graphic>
          <a:graphicData uri="http://schemas.openxmlformats.org/drawingml/2006/table">
            <a:tbl>
              <a:tblPr/>
              <a:tblGrid>
                <a:gridCol w="736979">
                  <a:extLst>
                    <a:ext uri="{9D8B030D-6E8A-4147-A177-3AD203B41FA5}">
                      <a16:colId xmlns:a16="http://schemas.microsoft.com/office/drawing/2014/main" val="546628308"/>
                    </a:ext>
                  </a:extLst>
                </a:gridCol>
              </a:tblGrid>
              <a:tr h="3548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46268"/>
                  </a:ext>
                </a:extLst>
              </a:tr>
            </a:tbl>
          </a:graphicData>
        </a:graphic>
      </p:graphicFrame>
      <p:sp>
        <p:nvSpPr>
          <p:cNvPr id="9" name="Frame 8">
            <a:extLst>
              <a:ext uri="{FF2B5EF4-FFF2-40B4-BE49-F238E27FC236}">
                <a16:creationId xmlns:a16="http://schemas.microsoft.com/office/drawing/2014/main" id="{2141B3EA-6198-472B-8CC3-52938FAE1A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62B77-2920-4FF7-AD2F-A3CC5494A955}"/>
              </a:ext>
            </a:extLst>
          </p:cNvPr>
          <p:cNvSpPr/>
          <p:nvPr/>
        </p:nvSpPr>
        <p:spPr>
          <a:xfrm>
            <a:off x="1864666" y="2353532"/>
            <a:ext cx="846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লেখক আনিসুজ্জামানের রচিয়ত কয়েকটি সাহিত্যের নাম লিখ 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283848-CF41-4E88-86E8-A6C18878E7A8}"/>
              </a:ext>
            </a:extLst>
          </p:cNvPr>
          <p:cNvSpPr/>
          <p:nvPr/>
        </p:nvSpPr>
        <p:spPr>
          <a:xfrm>
            <a:off x="8229600" y="1190405"/>
            <a:ext cx="3127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 : ৩ মিনিট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5CC6A-7C26-4352-BA10-79C97756DE13}"/>
              </a:ext>
            </a:extLst>
          </p:cNvPr>
          <p:cNvSpPr/>
          <p:nvPr/>
        </p:nvSpPr>
        <p:spPr>
          <a:xfrm>
            <a:off x="4266047" y="2142464"/>
            <a:ext cx="4697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: মুসলিম মানস ও বাংলা সাহিত্য,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মুসলিম বাংলার সাময়িকপত্র,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মুনীর চৌধুরী,    	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স্বরূপের সন্ধানে,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পুরনো পালা,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আদর্শ স্বামী,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পূরনো বাংলা গদ্য, 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বাঙ্গালী নারী ও </a:t>
            </a:r>
          </a:p>
          <a:p>
            <a:pPr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পূর্বগামী 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65656-8AB6-4E17-8DA6-FE1527AA4B4A}"/>
              </a:ext>
            </a:extLst>
          </p:cNvPr>
          <p:cNvSpPr/>
          <p:nvPr/>
        </p:nvSpPr>
        <p:spPr>
          <a:xfrm>
            <a:off x="4532243" y="1583783"/>
            <a:ext cx="312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নেও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864</Words>
  <Application>Microsoft Office PowerPoint</Application>
  <PresentationFormat>Widescreen</PresentationFormat>
  <Paragraphs>239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COMPUTER</dc:creator>
  <cp:lastModifiedBy>NATIONAL COMPUTER</cp:lastModifiedBy>
  <cp:revision>270</cp:revision>
  <dcterms:created xsi:type="dcterms:W3CDTF">2021-06-08T16:10:55Z</dcterms:created>
  <dcterms:modified xsi:type="dcterms:W3CDTF">2021-06-21T03:08:26Z</dcterms:modified>
  <cp:contentStatus/>
</cp:coreProperties>
</file>