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</p:sldMasterIdLst>
  <p:notesMasterIdLst>
    <p:notesMasterId r:id="rId28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317EF-0FCE-4D17-B747-7B0FF7E0B701}" type="datetimeFigureOut">
              <a:rPr lang="en-US" smtClean="0"/>
              <a:pPr/>
              <a:t>21-Jun-21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FD45-CCEB-46A3-BE2E-818E1F3D5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35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FD45-CCEB-46A3-BE2E-818E1F3D51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FD45-CCEB-46A3-BE2E-818E1F3D51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6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EB65-BE24-45D0-9DF4-F05B808F098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7F71-1D43-4B92-99FC-86902D6E0588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B62D-48F3-4E26-8D1C-0C6B1E2D29B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E59A-1650-4AE3-A372-0648052ABA3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1F6A-392F-4BF0-B01C-8E2A508AB71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A837-3616-46C7-A8C2-CA97111249E6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9948-B76D-4C7C-A2A7-CE78DA7208B4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9139-0C19-45CE-B382-692978FF7872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75BE-873D-49E8-9D05-E45339BB39C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B228-F82A-4E80-BE26-782C141E2CCB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0971-1580-448D-9475-D8DC9D6F37F6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CB9C-CEE6-4791-BFD1-B45A30F6EC9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511D8F9-9621-4414-912A-F5E2BB5137D4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1B2-02C5-4EF1-A7AE-E7FA2EE14118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9698-AF5C-4580-A9E3-2DD75A6AF89D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948136F-F798-4901-82C7-873D35633C74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4F75-2958-49F5-B36C-38768F3059C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517E-C95A-4591-A83A-C3378BF73975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3317-73D3-4F3C-8394-213783863CA1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289D-996C-4999-9743-7964E7852446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B8BF-8D89-45CD-9956-D4645D664A3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FEF1-3C94-4290-9E68-193CB50E95A9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EE29-F9D3-4FCA-A1AC-8E1676D080DD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2086-C476-4B88-9DB4-57DE4EC89EDC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AE49-D902-4EB9-A34D-D70B9A013403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A5A8-5042-4797-AA42-69B7F4857004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6EE-67BC-40C8-9A5F-B2210D935095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A9137A-CA78-426B-A14F-B42DFF90CAD0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904B21-7EEC-4CA1-A131-73FBE79D41AE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7E6710-D86B-43AE-9F93-80AD9795275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E18D-48B7-4549-A0E7-161AFE322E72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8EF5-5670-43C3-90E1-BBC24B088C5E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E22A20-E36D-48CF-875B-754A89E14D72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84F8-0AB0-43BF-8265-993BB3B49D9C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882F-B31F-4690-BCA6-F321430788FE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42EFFA-99DD-46AD-9C3C-C6C054F1233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B3E2FE-026B-4E7A-955B-373F4285B8D3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834-327D-4B96-8E2E-38E7035B58A3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52C3-128A-4A14-A786-B08920F8B4ED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87B4-6F95-45C9-B33E-FD4B0DC3ECCF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88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04D3-B209-4A42-8E97-60B899ABD1F4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35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6F30-8287-4C24-B00E-016A806CA188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54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F00-3EB1-4692-860A-64A912689F43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70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1BD-8AFD-447D-AF31-F35B8B14E250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1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A168-99FB-4DB8-86CE-EC3DB2C442EB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01A3-FF80-405C-A17D-076102DFB785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32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03DD-2595-4981-81E7-5B5EED78F5EB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98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8985-9034-462B-91E2-15B9F9BACA9E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7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9F6F-559A-40F4-82AE-35EEE54FD3A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09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655A-9DDB-4D46-83BF-C67B19DF2C7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19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541-256F-4B42-A97C-0916DE6EA348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45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B0449-0B8E-47AF-856B-F891C7B75CF9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59F9-B176-4366-95B7-A7F4D72DB6BD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A759-C4C4-473E-80FA-2D1EBA4380D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02DD-E9CB-4CDD-A95E-FD2453B7D71B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BCE9-A672-4C02-9DAA-3F44B5BEFA16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1637-A4A1-4241-904A-4A87E79D844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3FC-38D0-4AF0-A8E1-F5CCF3E3C980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5D12-454A-4EAC-A90F-E0E3598E1A6C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2C73-1A79-4C20-8DCD-F288C6A45384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91F9-79A5-46DE-853D-20C3EEB26141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155-B1F3-4C9A-AC69-0883A43A7B16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8D62-6F67-4BDB-A792-4E89A1AF10E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E33-4B86-4E2D-9421-C9D8170064B8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CAE1-5A42-4170-973A-7839CEC31E87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4B9-AD1B-4EFD-9C1E-6827C6CC2059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4116-CF6A-4D69-9735-E7F965E7847D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D4F-935A-4C8C-8673-D95B0D711E7E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E72F-D2DF-4462-B417-55EC00BD6063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18F8-37B0-4DC6-9AA2-5D3B51DFF7C5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C1E7-7B39-4D41-A0D0-3211BA510822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17B0-3DBE-4B7E-AD72-F5153BF1DBF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7B37-B5A5-487F-B352-37961DF22C62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A68B-7D5A-4757-80C3-3837AC8352E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009F-431B-442F-A97C-40EA7DA83834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48AC1E3-5FF8-45D0-851D-57B09EC07069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7BB5F6-00C7-4681-86F3-9EC84092A7DE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8CDA-2A58-46DC-9734-F44361B2813D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F95C-6A5D-451C-87B8-BB1C9CADEC2F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115510-4D00-48EC-9B45-6F389A1A3B7C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86A0E5C-8F17-4CE6-B78C-8C655D44FCB5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6A33-22F8-4840-BF0B-D15C2EC5D553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443C-E21D-4154-9327-7830D40CDDCC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C9FE22-2644-4BDC-A026-48F2686C80EC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AC412D8-2109-45CC-AE59-B04903BA1494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05A4-6539-4288-8203-8B7CCC909B28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2443-73EA-4311-B104-BDF8CDC1AFCC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955693-F3BD-452D-8559-40EF4CFEED8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1C83-93E9-4CF7-84AE-7F2C4D488DA0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FFD0-EC45-40B3-8A7E-172549F8C7D3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BDB8BE-5171-44BF-9376-9A70AA36D48D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75B-8F30-4ADB-9A5B-19656B1CB15F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0D5-EA27-4CC6-B9D3-E3E1A535EF9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DE14-729E-46BC-98E7-E970F5FCE808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3D2-946E-4AF1-93FE-5F8EE4E97C92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FD9D-5EDA-4834-BB40-5B9CC3F32E5A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C515-90D7-475E-9DC5-FB53CDBD80CD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2C61-0EF4-421A-A2EF-750097EF6773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138-68A6-4A0D-9F1B-F39F843D8F3C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>
      <p:transition spd="slow">
        <p:checker dir="vert"/>
        <p:sndAc>
          <p:stSnd>
            <p:snd r:embed="rId1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4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4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4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4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4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audio" Target="../media/audio14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audio" Target="../media/audio14.wav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audio" Target="../media/audio14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audio" Target="../media/audio14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AF68-6349-43C5-9128-D2156853ECDD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14" name="drumroll.wav"/>
          </p:stSnd>
        </p:sndAc>
      </p:transition>
    </mc:Choice>
    <mc:Fallback>
      <p:transition spd="slow">
        <p:checker dir="vert"/>
        <p:sndAc>
          <p:stSnd>
            <p:snd r:embed="rId13" name="drumroll.wav"/>
          </p:stSnd>
        </p:sndAc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9B67BE-9587-4AF1-BCAD-122F42F86913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14" name="drumroll.wav"/>
          </p:stSnd>
        </p:sndAc>
      </p:transition>
    </mc:Choice>
    <mc:Fallback>
      <p:transition spd="slow">
        <p:checker dir="vert"/>
        <p:sndAc>
          <p:stSnd>
            <p:snd r:embed="rId13" name="drumroll.wav"/>
          </p:stSnd>
        </p:sndAc>
      </p:transition>
    </mc:Fallback>
  </mc:AlternateContent>
  <p:hf sldNum="0"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3EA467B-21AD-48F0-BF45-F68B3B96AC39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14" name="drumroll.wav"/>
          </p:stSnd>
        </p:sndAc>
      </p:transition>
    </mc:Choice>
    <mc:Fallback>
      <p:transition spd="slow">
        <p:checker dir="vert"/>
        <p:sndAc>
          <p:stSnd>
            <p:snd r:embed="rId13" name="drumroll.wav"/>
          </p:stSnd>
        </p:sndAc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96FA90-B086-40FD-8724-1E0652794A8B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14" name="drumroll.wav"/>
          </p:stSnd>
        </p:sndAc>
      </p:transition>
    </mc:Choice>
    <mc:Fallback>
      <p:transition spd="slow">
        <p:checker dir="vert"/>
        <p:sndAc>
          <p:stSnd>
            <p:snd r:embed="rId13" name="drumroll.wav"/>
          </p:stSnd>
        </p:sndAc>
      </p:transition>
    </mc:Fallback>
  </mc:AlternateContent>
  <p:hf sldNum="0"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E662-B739-469C-9BBC-F99C456E8874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26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14" name="drumroll.wav"/>
          </p:stSnd>
        </p:sndAc>
      </p:transition>
    </mc:Choice>
    <mc:Fallback>
      <p:transition spd="slow">
        <p:checker dir="vert"/>
        <p:sndAc>
          <p:stSnd>
            <p:snd r:embed="rId13" name="drumroll.wav"/>
          </p:stSnd>
        </p:sndAc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7DAF67-F867-42BA-B9F4-675B1ACF2271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14" name="drumroll.wav"/>
          </p:stSnd>
        </p:sndAc>
      </p:transition>
    </mc:Choice>
    <mc:Fallback>
      <p:transition spd="slow">
        <p:checker dir="vert"/>
        <p:sndAc>
          <p:stSnd>
            <p:snd r:embed="rId13" name="drumroll.wav"/>
          </p:stSnd>
        </p:sndAc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2E92C0E-FEBF-454B-81F9-5C825CAABA82}" type="datetime2">
              <a:rPr lang="en-US" smtClean="0"/>
              <a:t>Monday, June 21, 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14" name="drumroll.wav"/>
          </p:stSnd>
        </p:sndAc>
      </p:transition>
    </mc:Choice>
    <mc:Fallback>
      <p:transition spd="slow">
        <p:checker dir="vert"/>
        <p:sndAc>
          <p:stSnd>
            <p:snd r:embed="rId13" name="drumroll.wav"/>
          </p:stSnd>
        </p:sndAc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665BD17-729A-4496-8CDC-1AE3F01590B0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14" name="drumroll.wav"/>
          </p:stSnd>
        </p:sndAc>
      </p:transition>
    </mc:Choice>
    <mc:Fallback>
      <p:transition spd="slow">
        <p:checker dir="vert"/>
        <p:sndAc>
          <p:stSnd>
            <p:snd r:embed="rId13" name="drumroll.wav"/>
          </p:stSnd>
        </p:sndAc>
      </p:transition>
    </mc:Fallback>
  </mc:AlternateContent>
  <p:hf sldNum="0" hdr="0" ftr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4C6046E-FA3F-4DC8-B199-A033AA92043E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356D2A5-23E5-4BBF-AB5B-496D07356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14" name="drumroll.wav"/>
          </p:stSnd>
        </p:sndAc>
      </p:transition>
    </mc:Choice>
    <mc:Fallback>
      <p:transition spd="slow">
        <p:checker dir="vert"/>
        <p:sndAc>
          <p:stSnd>
            <p:snd r:embed="rId13" name="drumroll.wav"/>
          </p:stSnd>
        </p:sndAc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audio71.wav"/><Relationship Id="rId5" Type="http://schemas.openxmlformats.org/officeDocument/2006/relationships/image" Target="../media/image12.png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41.wav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9.gif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21.wav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image" Target="../media/image10.gif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4.xml"/><Relationship Id="rId6" Type="http://schemas.openxmlformats.org/officeDocument/2006/relationships/audio" Target="../media/audio111.wav"/><Relationship Id="rId5" Type="http://schemas.openxmlformats.org/officeDocument/2006/relationships/image" Target="../media/image15.gi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audio" Target="../media/audio121.wav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gif"/><Relationship Id="rId5" Type="http://schemas.openxmlformats.org/officeDocument/2006/relationships/audio" Target="../media/audio9.wav"/><Relationship Id="rId4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5" Type="http://schemas.openxmlformats.org/officeDocument/2006/relationships/audio" Target="../media/audio131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4.xml"/><Relationship Id="rId5" Type="http://schemas.openxmlformats.org/officeDocument/2006/relationships/audio" Target="../media/audio91.wav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81.wav"/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5" Type="http://schemas.openxmlformats.org/officeDocument/2006/relationships/image" Target="../media/image11.gif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1.wav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4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51.wav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71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81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51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676400"/>
            <a:ext cx="8458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DA08-8B35-40D2-B16B-EE725A5D5F6E}" type="datetime2">
              <a:rPr lang="en-US" smtClean="0"/>
              <a:t>Monday, June 21, 2021</a:t>
            </a:fld>
            <a:endParaRPr lang="en-US"/>
          </a:p>
        </p:txBody>
      </p:sp>
    </p:spTree>
  </p:cSld>
  <p:clrMapOvr>
    <a:masterClrMapping/>
  </p:clrMapOvr>
  <p:transition spd="slow" advClick="0">
    <p:fad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A603AB">
                <a:lumMod val="84000"/>
                <a:lumOff val="16000"/>
                <a:alpha val="37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477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52400" y="712500"/>
                <a:ext cx="8610600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/>
                  <a:t>সূত্রঃ</a:t>
                </a:r>
                <a:r>
                  <a:rPr lang="en-US" sz="4400" dirty="0" smtClean="0"/>
                  <a:t> a</a:t>
                </a:r>
                <a:r>
                  <a:rPr lang="en-US" sz="4400" dirty="0" smtClean="0">
                    <a:latin typeface="Arial"/>
                    <a:cs typeface="Arial"/>
                  </a:rPr>
                  <a:t>³</a:t>
                </a:r>
                <a:r>
                  <a:rPr lang="en-US" sz="4400" dirty="0" smtClean="0"/>
                  <a:t>-b</a:t>
                </a:r>
                <a:r>
                  <a:rPr lang="en-US" sz="4400" dirty="0" smtClean="0">
                    <a:latin typeface="Arial"/>
                    <a:cs typeface="Arial"/>
                  </a:rPr>
                  <a:t>³</a:t>
                </a:r>
                <a:r>
                  <a:rPr lang="en-US" sz="4400" dirty="0" smtClean="0"/>
                  <a:t>=(a-b)(a</a:t>
                </a:r>
                <a:r>
                  <a:rPr lang="en-US" sz="4400" dirty="0" smtClean="0">
                    <a:latin typeface="Arial"/>
                    <a:cs typeface="Arial"/>
                  </a:rPr>
                  <a:t>²</a:t>
                </a:r>
                <a:r>
                  <a:rPr lang="en-US" sz="4400" dirty="0" smtClean="0"/>
                  <a:t>+ab+b</a:t>
                </a:r>
                <a:r>
                  <a:rPr lang="en-US" sz="4400" dirty="0" smtClean="0">
                    <a:latin typeface="Arial"/>
                    <a:cs typeface="Arial"/>
                  </a:rPr>
                  <a:t>²</a:t>
                </a:r>
                <a:r>
                  <a:rPr lang="en-US" sz="4400" dirty="0" smtClean="0"/>
                  <a:t>) </a:t>
                </a:r>
              </a:p>
              <a:p>
                <a:r>
                  <a:rPr lang="en-US" sz="4400" dirty="0" err="1" smtClean="0"/>
                  <a:t>অনুসিদ্ধান্তঃ</a:t>
                </a:r>
                <a:r>
                  <a:rPr lang="en-US" sz="4400" dirty="0" smtClean="0"/>
                  <a:t> a</a:t>
                </a:r>
                <a:r>
                  <a:rPr lang="en-US" sz="4400" dirty="0" smtClean="0">
                    <a:latin typeface="Arial"/>
                    <a:cs typeface="Arial"/>
                  </a:rPr>
                  <a:t>³-b³=(a-b)³+3ab(a-b)</a:t>
                </a:r>
              </a:p>
              <a:p>
                <a:r>
                  <a:rPr lang="en-US" sz="4400" dirty="0" err="1" smtClean="0">
                    <a:latin typeface="Arial"/>
                    <a:cs typeface="Arial"/>
                  </a:rPr>
                  <a:t>প্রমানঃ</a:t>
                </a:r>
                <a:r>
                  <a:rPr lang="en-US" sz="4400" dirty="0" smtClean="0">
                    <a:latin typeface="Arial"/>
                    <a:cs typeface="Arial"/>
                  </a:rPr>
                  <a:t/>
                </a:r>
                <a:r>
                  <a:rPr lang="bn-BD" sz="4400" dirty="0" smtClean="0">
                    <a:latin typeface="Arial"/>
                    <a:cs typeface="Arial"/>
                  </a:rPr>
                  <a:t>L.H.S=a³-b³</a:t>
                </a:r>
              </a:p>
              <a:p>
                <a:r>
                  <a:rPr lang="bn-BD" sz="4400" dirty="0">
                    <a:latin typeface="Arial"/>
                  </a:rPr>
                  <a:t/>
                </a:r>
                <a:r>
                  <a:rPr lang="bn-BD" sz="4400" dirty="0" smtClean="0">
                    <a:latin typeface="Arial"/>
                  </a:rPr>
                  <a:t>   =(a-b)³+3ab(a-b)</a:t>
                </a:r>
              </a:p>
              <a:p>
                <a:r>
                  <a:rPr lang="bn-BD" sz="4400" dirty="0">
                    <a:latin typeface="Arial"/>
                  </a:rPr>
                  <a:t/>
                </a:r>
                <a:r>
                  <a:rPr lang="bn-BD" sz="4400" dirty="0" smtClean="0">
                    <a:latin typeface="Arial"/>
                  </a:rPr>
                  <a:t>    =(a-b)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4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bn-BD" sz="4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bn-BD" sz="4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bn-BD" sz="4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bn-BD" sz="4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bn-BD" sz="4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bn-BD" sz="4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bn-BD" sz="4400" b="0" i="1" smtClean="0">
                            <a:latin typeface="Cambria Math"/>
                          </a:rPr>
                          <m:t>+</m:t>
                        </m:r>
                        <m:r>
                          <a:rPr lang="bn-BD" sz="4400" b="0" i="1" smtClean="0">
                            <a:latin typeface="Cambria Math"/>
                          </a:rPr>
                          <m:t>3</m:t>
                        </m:r>
                        <m:r>
                          <a:rPr lang="bn-BD" sz="4400" b="0" i="1" smtClean="0">
                            <a:latin typeface="Cambria Math"/>
                          </a:rPr>
                          <m:t>𝑎𝑏</m:t>
                        </m:r>
                      </m:e>
                    </m:d>
                  </m:oMath>
                </a14:m>
                <a:endParaRPr lang="bn-BD" sz="4400" dirty="0" smtClean="0"/>
              </a:p>
              <a:p>
                <a:r>
                  <a:rPr lang="bn-BD" sz="4400" dirty="0"/>
                  <a:t/>
                </a:r>
                <a:r>
                  <a:rPr lang="bn-BD" sz="4400" dirty="0" smtClean="0"/>
                  <a:t>   =(a-b)(a</a:t>
                </a:r>
                <a:r>
                  <a:rPr lang="bn-BD" sz="4400" dirty="0" smtClean="0">
                    <a:latin typeface="Arial"/>
                  </a:rPr>
                  <a:t>²</a:t>
                </a:r>
                <a:r>
                  <a:rPr lang="bn-BD" sz="4400" dirty="0" smtClean="0"/>
                  <a:t>-2ab+b</a:t>
                </a:r>
                <a:r>
                  <a:rPr lang="bn-BD" sz="4400" dirty="0" smtClean="0">
                    <a:latin typeface="Arial"/>
                  </a:rPr>
                  <a:t>²</a:t>
                </a:r>
                <a:r>
                  <a:rPr lang="bn-BD" sz="4400" dirty="0" smtClean="0"/>
                  <a:t>+3ab)</a:t>
                </a:r>
              </a:p>
              <a:p>
                <a:r>
                  <a:rPr lang="bn-BD" sz="4400" dirty="0"/>
                  <a:t/>
                </a:r>
                <a:r>
                  <a:rPr lang="bn-BD" sz="4400" dirty="0" smtClean="0"/>
                  <a:t>    =(a-b)(a</a:t>
                </a:r>
                <a:r>
                  <a:rPr lang="bn-BD" sz="4400" dirty="0" smtClean="0">
                    <a:latin typeface="Arial"/>
                  </a:rPr>
                  <a:t>²+ab+b²)</a:t>
                </a:r>
              </a:p>
              <a:p>
                <a:r>
                  <a:rPr lang="bn-BD" sz="4400" dirty="0" smtClean="0">
                    <a:latin typeface="Arial"/>
                  </a:rPr>
                  <a:t>       L.H.S=R.H.S (Proved</a:t>
                </a:r>
                <a:r>
                  <a:rPr lang="bn-BD" dirty="0" smtClean="0">
                    <a:latin typeface="Arial"/>
                  </a:rPr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12500"/>
                <a:ext cx="8610600" cy="5509200"/>
              </a:xfrm>
              <a:prstGeom prst="rect">
                <a:avLst/>
              </a:prstGeom>
              <a:blipFill rotWithShape="1">
                <a:blip r:embed="rId5"/>
                <a:stretch>
                  <a:fillRect l="-2831" t="-3097" b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91F6-F1C7-4B3B-9289-43A89891BB35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53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0082">
                <a:lumMod val="28000"/>
                <a:lumOff val="72000"/>
                <a:alpha val="2300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77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20040" y="485899"/>
                <a:ext cx="8382000" cy="596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Blip>
                    <a:blip r:embed="rId5"/>
                  </a:buBlip>
                </a:pPr>
                <a:r>
                  <a:rPr lang="en-US" sz="4400" dirty="0" smtClean="0"/>
                  <a:t>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400" dirty="0" smtClean="0"/>
                  <a:t>=a </a:t>
                </a:r>
                <a:r>
                  <a:rPr lang="en-US" sz="4400" dirty="0" err="1" smtClean="0"/>
                  <a:t>হলে</a:t>
                </a:r>
                <a:r>
                  <a:rPr lang="en-US" sz="4400" dirty="0" smtClean="0"/>
                  <a:t>, m</a:t>
                </a:r>
                <a:r>
                  <a:rPr lang="en-US" sz="4400" dirty="0" smtClean="0">
                    <a:latin typeface="Arial"/>
                    <a:cs typeface="Arial"/>
                  </a:rPr>
                  <a:t>³+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cs typeface="Arial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Arial"/>
                          </a:rPr>
                          <m:t>𝑚</m:t>
                        </m:r>
                        <m:r>
                          <a:rPr lang="en-US" sz="4400" b="0" i="1" smtClean="0">
                            <a:latin typeface="Cambria Math"/>
                            <a:cs typeface="Arial"/>
                          </a:rPr>
                          <m:t>³</m:t>
                        </m:r>
                      </m:den>
                    </m:f>
                  </m:oMath>
                </a14:m>
                <a:r>
                  <a:rPr lang="en-US" sz="4400" dirty="0" smtClean="0"/>
                  <a:t/>
                </a:r>
                <a:r>
                  <a:rPr lang="en-US" sz="4400" dirty="0" err="1" smtClean="0"/>
                  <a:t>এর</a:t>
                </a:r>
                <a:r>
                  <a:rPr lang="en-US" sz="4400" dirty="0" smtClean="0"/>
                  <a:t/>
                </a:r>
                <a:r>
                  <a:rPr lang="en-US" sz="4400" dirty="0" err="1" smtClean="0"/>
                  <a:t>মান</a:t>
                </a:r>
                <a:r>
                  <a:rPr lang="en-US" sz="4400" dirty="0" smtClean="0"/>
                  <a:t/>
                </a:r>
                <a:r>
                  <a:rPr lang="en-US" sz="4400" dirty="0" err="1" smtClean="0"/>
                  <a:t>নির্ণয়</a:t>
                </a:r>
                <a:r>
                  <a:rPr lang="en-US" sz="4400" dirty="0" smtClean="0"/>
                  <a:t/>
                </a:r>
                <a:r>
                  <a:rPr lang="en-US" sz="4400" dirty="0" err="1" smtClean="0"/>
                  <a:t>কর</a:t>
                </a:r>
                <a:r>
                  <a:rPr lang="en-US" sz="4400" dirty="0" smtClean="0"/>
                  <a:t>? </a:t>
                </a:r>
              </a:p>
              <a:p>
                <a:r>
                  <a:rPr lang="en-US" sz="4400" dirty="0" err="1" smtClean="0"/>
                  <a:t>সমাধানঃ</a:t>
                </a:r>
                <a:r>
                  <a:rPr lang="en-US" sz="4400" dirty="0" smtClean="0"/>
                  <a:t/>
                </a:r>
                <a:r>
                  <a:rPr lang="en-US" sz="4400" dirty="0" err="1" smtClean="0"/>
                  <a:t>দেওয়া</a:t>
                </a:r>
                <a:r>
                  <a:rPr lang="en-US" sz="4400" dirty="0" smtClean="0"/>
                  <a:t/>
                </a:r>
                <a:r>
                  <a:rPr lang="en-US" sz="4400" dirty="0" err="1" smtClean="0"/>
                  <a:t>আছে</a:t>
                </a:r>
                <a:r>
                  <a:rPr lang="en-US" sz="4400" dirty="0" smtClean="0"/>
                  <a:t>, 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400" dirty="0" smtClean="0"/>
                  <a:t>=a</a:t>
                </a:r>
              </a:p>
              <a:p>
                <a:r>
                  <a:rPr lang="en-US" sz="4400" dirty="0" err="1" smtClean="0"/>
                  <a:t>এখন</a:t>
                </a:r>
                <a:r>
                  <a:rPr lang="en-US" sz="4400" dirty="0" smtClean="0"/>
                  <a:t>, m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</a:rPr>
                      <m:t>³</m:t>
                    </m:r>
                  </m:oMath>
                </a14:m>
                <a:r>
                  <a:rPr lang="en-US" sz="44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sz="4400" b="0" i="1" dirty="0" smtClean="0">
                            <a:latin typeface="Cambria Math"/>
                          </a:rPr>
                          <m:t>³</m:t>
                        </m:r>
                      </m:den>
                    </m:f>
                  </m:oMath>
                </a14:m>
                <a:endParaRPr lang="en-US" sz="4400" dirty="0" smtClean="0"/>
              </a:p>
              <a:p>
                <a:r>
                  <a:rPr lang="en-US" sz="4400" dirty="0" smtClean="0"/>
                  <a:t>                    =(m+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400" dirty="0" smtClean="0"/>
                  <a:t>)</a:t>
                </a:r>
                <a:r>
                  <a:rPr lang="en-US" sz="4400" dirty="0" smtClean="0">
                    <a:latin typeface="Arial"/>
                    <a:cs typeface="Arial"/>
                  </a:rPr>
                  <a:t>³-3.m.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/>
                            <a:cs typeface="Arial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/>
                            <a:cs typeface="Arial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400" dirty="0" smtClean="0"/>
                  <a:t>(m+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400" dirty="0" smtClean="0"/>
                  <a:t>)</a:t>
                </a:r>
              </a:p>
              <a:p>
                <a:r>
                  <a:rPr lang="en-US" sz="4400" dirty="0"/>
                  <a:t/>
                </a:r>
                <a:r>
                  <a:rPr lang="en-US" sz="4400" dirty="0" smtClean="0"/>
                  <a:t>                   =a</a:t>
                </a:r>
                <a:r>
                  <a:rPr lang="en-US" sz="4400" dirty="0" smtClean="0">
                    <a:latin typeface="Arial"/>
                    <a:cs typeface="Arial"/>
                  </a:rPr>
                  <a:t>³-3.a</a:t>
                </a:r>
              </a:p>
              <a:p>
                <a:r>
                  <a:rPr lang="en-US" sz="4400" dirty="0">
                    <a:latin typeface="Arial"/>
                    <a:cs typeface="Arial"/>
                  </a:rPr>
                  <a:t/>
                </a:r>
                <a:r>
                  <a:rPr lang="en-US" sz="4400" dirty="0" smtClean="0">
                    <a:latin typeface="Arial"/>
                    <a:cs typeface="Arial"/>
                  </a:rPr>
                  <a:t>               =(a³-3a) </a:t>
                </a:r>
                <a:r>
                  <a:rPr lang="en-US" sz="4400" dirty="0" err="1" smtClean="0">
                    <a:latin typeface="Arial"/>
                    <a:cs typeface="Arial"/>
                  </a:rPr>
                  <a:t>Ans</a:t>
                </a:r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485899"/>
                <a:ext cx="8382000" cy="5962401"/>
              </a:xfrm>
              <a:prstGeom prst="rect">
                <a:avLst/>
              </a:prstGeom>
              <a:blipFill rotWithShape="1">
                <a:blip r:embed="rId6"/>
                <a:stretch>
                  <a:fillRect l="-2982" t="-102" r="-2836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7E17-B713-405A-885C-12F9986E6683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28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7" name="suction.wav"/>
          </p:stSnd>
        </p:sndAc>
      </p:transition>
    </mc:Choice>
    <mc:Fallback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A603AB">
                <a:lumMod val="60000"/>
                <a:lumOff val="40000"/>
                <a:alpha val="39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228600"/>
            <a:ext cx="8686800" cy="64008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81000" y="545068"/>
                <a:ext cx="8382000" cy="604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Blip>
                    <a:blip r:embed="rId5"/>
                  </a:buBlip>
                </a:pPr>
                <a:r>
                  <a:rPr lang="en-US" sz="4000" dirty="0" smtClean="0"/>
                  <a:t>যদি a-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40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4000" dirty="0" smtClean="0"/>
                  <a:t>1 </a:t>
                </a:r>
                <a:r>
                  <a:rPr lang="en-US" sz="4000" dirty="0" err="1" smtClean="0"/>
                  <a:t>হয়</a:t>
                </a:r>
                <a:r>
                  <a:rPr lang="en-US" sz="4000" dirty="0" smtClean="0"/>
                  <a:t>, </a:t>
                </a:r>
                <a:r>
                  <a:rPr lang="en-US" sz="4000" dirty="0" err="1" smtClean="0"/>
                  <a:t>তবে</a:t>
                </a:r>
                <a:r>
                  <a:rPr lang="en-US" sz="4000" dirty="0" smtClean="0"/>
                  <a:t/>
                </a:r>
                <a:r>
                  <a:rPr lang="en-US" sz="4000" dirty="0" err="1" smtClean="0"/>
                  <a:t>দেখাও</a:t>
                </a:r>
                <a:r>
                  <a:rPr lang="en-US" sz="4000" dirty="0" smtClean="0"/>
                  <a:t/>
                </a:r>
                <a:r>
                  <a:rPr lang="en-US" sz="4000" dirty="0" err="1" smtClean="0"/>
                  <a:t>যে</a:t>
                </a:r>
                <a:r>
                  <a:rPr lang="en-US" sz="4000" dirty="0" smtClean="0"/>
                  <a:t> a</a:t>
                </a:r>
                <a:r>
                  <a:rPr lang="en-US" sz="4000" dirty="0" smtClean="0">
                    <a:latin typeface="Arial"/>
                    <a:cs typeface="Arial"/>
                  </a:rPr>
                  <a:t>³-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Arial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Arial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/>
                            <a:cs typeface="Arial"/>
                          </a:rPr>
                          <m:t>³</m:t>
                        </m:r>
                      </m:den>
                    </m:f>
                  </m:oMath>
                </a14:m>
                <a:r>
                  <a:rPr lang="en-US" sz="4000" dirty="0" smtClean="0"/>
                  <a:t>=4</a:t>
                </a:r>
              </a:p>
              <a:p>
                <a:r>
                  <a:rPr lang="en-US" sz="4000" dirty="0" err="1" smtClean="0"/>
                  <a:t>সমাধানঃ</a:t>
                </a:r>
                <a:r>
                  <a:rPr lang="en-US" sz="4000" dirty="0" smtClean="0"/>
                  <a:t/>
                </a:r>
                <a:r>
                  <a:rPr lang="en-US" sz="4000" dirty="0" err="1" smtClean="0"/>
                  <a:t>দেওয়া</a:t>
                </a:r>
                <a:r>
                  <a:rPr lang="en-US" sz="4000" dirty="0" smtClean="0"/>
                  <a:t/>
                </a:r>
                <a:r>
                  <a:rPr lang="en-US" sz="4000" dirty="0" err="1" smtClean="0"/>
                  <a:t>আছে</a:t>
                </a:r>
                <a:r>
                  <a:rPr lang="en-US" sz="4000" dirty="0" smtClean="0"/>
                  <a:t>, a-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 smtClean="0"/>
                  <a:t>=1</a:t>
                </a:r>
              </a:p>
              <a:p>
                <a:r>
                  <a:rPr lang="en-US" sz="4000" dirty="0" err="1" smtClean="0"/>
                  <a:t>বামপক্ষ</a:t>
                </a:r>
                <a:r>
                  <a:rPr lang="en-US" sz="4000" dirty="0" smtClean="0"/>
                  <a:t>=a</a:t>
                </a:r>
                <a:r>
                  <a:rPr lang="en-US" sz="4000" dirty="0" smtClean="0">
                    <a:latin typeface="Arial"/>
                    <a:cs typeface="Arial"/>
                  </a:rPr>
                  <a:t>³-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Arial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  <a:cs typeface="Arial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/>
                            <a:cs typeface="Arial"/>
                          </a:rPr>
                          <m:t>³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r>
                  <a:rPr lang="en-US" sz="4000" dirty="0"/>
                  <a:t/>
                </a:r>
                <a:r>
                  <a:rPr lang="en-US" sz="4000" dirty="0" smtClean="0"/>
                  <a:t>             =(a-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 smtClean="0"/>
                  <a:t>)</a:t>
                </a:r>
                <a:r>
                  <a:rPr lang="en-US" sz="4000" dirty="0" smtClean="0">
                    <a:latin typeface="Arial"/>
                    <a:cs typeface="Arial"/>
                  </a:rPr>
                  <a:t>³</a:t>
                </a:r>
                <a:r>
                  <a:rPr lang="en-US" sz="4000" dirty="0" smtClean="0"/>
                  <a:t>+3.a.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 smtClean="0"/>
                  <a:t>(a-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 smtClean="0"/>
                  <a:t>)</a:t>
                </a:r>
              </a:p>
              <a:p>
                <a:r>
                  <a:rPr lang="en-US" sz="4000" dirty="0"/>
                  <a:t/>
                </a:r>
                <a:r>
                  <a:rPr lang="en-US" sz="4000" dirty="0" smtClean="0"/>
                  <a:t>             =1</a:t>
                </a:r>
                <a:r>
                  <a:rPr lang="en-US" sz="4000" dirty="0" smtClean="0">
                    <a:latin typeface="Arial"/>
                    <a:cs typeface="Arial"/>
                  </a:rPr>
                  <a:t>³+3.1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=1+3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=4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/>
                </a:r>
                <a:r>
                  <a:rPr lang="en-US" sz="4000" dirty="0" err="1" smtClean="0">
                    <a:latin typeface="Arial"/>
                    <a:cs typeface="Arial"/>
                  </a:rPr>
                  <a:t>বামপক্ষ</a:t>
                </a:r>
                <a:r>
                  <a:rPr lang="en-US" sz="4000" dirty="0" smtClean="0">
                    <a:latin typeface="Arial"/>
                    <a:cs typeface="Arial"/>
                  </a:rPr>
                  <a:t>=</a:t>
                </a:r>
                <a:r>
                  <a:rPr lang="en-US" sz="4000" dirty="0" err="1" smtClean="0">
                    <a:latin typeface="Arial"/>
                    <a:cs typeface="Arial"/>
                  </a:rPr>
                  <a:t>ডানপক্ষ</a:t>
                </a:r>
                <a:r>
                  <a:rPr lang="en-US" sz="4000" dirty="0" smtClean="0">
                    <a:latin typeface="Arial"/>
                    <a:cs typeface="Arial"/>
                  </a:rPr>
                  <a:t> (</a:t>
                </a:r>
                <a:r>
                  <a:rPr lang="en-US" sz="4000" dirty="0" err="1" smtClean="0">
                    <a:latin typeface="Arial"/>
                    <a:cs typeface="Arial"/>
                  </a:rPr>
                  <a:t>প্রমাণিত</a:t>
                </a:r>
                <a:r>
                  <a:rPr lang="en-US" sz="4000" dirty="0" smtClean="0">
                    <a:latin typeface="Arial"/>
                    <a:cs typeface="Arial"/>
                  </a:rPr>
                  <a:t>)</a:t>
                </a:r>
                <a:endParaRPr lang="en-US" sz="40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45068"/>
                <a:ext cx="8382000" cy="6044732"/>
              </a:xfrm>
              <a:prstGeom prst="rect">
                <a:avLst/>
              </a:prstGeom>
              <a:blipFill rotWithShape="1">
                <a:blip r:embed="rId6"/>
                <a:stretch>
                  <a:fillRect l="-2618" r="-2255" b="-3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3AA3-AA39-4366-8168-E3D0B218AF34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54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  <p:sndAc>
          <p:stSnd>
            <p:snd r:embed="rId7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0082">
                <a:lumMod val="40000"/>
                <a:lumOff val="60000"/>
                <a:alpha val="23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3528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marL="285750" indent="-285750">
              <a:buBlip>
                <a:blip r:embed="rId5"/>
              </a:buBlip>
            </a:pPr>
            <a:r>
              <a:rPr lang="bn-BD" sz="4400" dirty="0" smtClean="0">
                <a:latin typeface="Times New Roman" pitchFamily="18" charset="0"/>
                <a:cs typeface="NikoshBAN" pitchFamily="2" charset="0"/>
              </a:rPr>
              <a:t>a-b=5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=36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a³-b³=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a-b=5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=36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a³-b³=(a-b)³+3.ab(a-b)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=5³+3.×36×5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=125+540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=665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Ans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78F5-CCD0-41A9-B453-0E188C058D6E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0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  <p:sndAc>
          <p:stSnd>
            <p:snd r:embed="rId6" name="push.wav"/>
          </p:stSnd>
        </p:sndAc>
      </p:transition>
    </mc:Choice>
    <mc:Fallback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00082">
                <a:lumMod val="30000"/>
                <a:lumOff val="70000"/>
                <a:alpha val="5000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a+b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=m, a²+b²=n,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a³+b³=p³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হয় তবে দেখাও যে m³+2p³=3mn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a+b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=m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       a²+b²=n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a³+b³=p³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বামপক্ষ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=m³+2p³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=(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a+b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)³+2(a³+b³)</a:t>
            </a:r>
          </a:p>
          <a:p>
            <a:r>
              <a:rPr lang="en-US" sz="4400" dirty="0" smtClean="0">
                <a:latin typeface="Arial"/>
                <a:cs typeface="Arial"/>
              </a:rPr>
              <a:t>        =a³+3a²b+3ab²+b³+2a³+2b³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9433-9DAD-4C70-854B-C32EA5203A86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00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000082">
                <a:lumMod val="74000"/>
                <a:lumOff val="26000"/>
                <a:alpha val="57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" y="659011"/>
            <a:ext cx="838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  =3a</a:t>
            </a:r>
            <a:r>
              <a:rPr lang="en-US" sz="6000" dirty="0" smtClean="0">
                <a:solidFill>
                  <a:srgbClr val="FFFF00"/>
                </a:solidFill>
                <a:latin typeface="Arial"/>
                <a:cs typeface="Arial"/>
              </a:rPr>
              <a:t>³+3a²b+3ab²+3b³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Arial"/>
                <a:cs typeface="Arial"/>
              </a:rPr>
              <a:t>  =3(a³+a²b+ab²+b³)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Arial"/>
                <a:cs typeface="Arial"/>
              </a:rPr>
              <a:t>  =3{a²(</a:t>
            </a:r>
            <a:r>
              <a:rPr lang="en-US" sz="6000" dirty="0" err="1" smtClean="0">
                <a:solidFill>
                  <a:srgbClr val="FFFF00"/>
                </a:solidFill>
                <a:latin typeface="Arial"/>
                <a:cs typeface="Arial"/>
              </a:rPr>
              <a:t>a+b</a:t>
            </a:r>
            <a:r>
              <a:rPr lang="en-US" sz="6000" dirty="0" smtClean="0">
                <a:solidFill>
                  <a:srgbClr val="FFFF00"/>
                </a:solidFill>
                <a:latin typeface="Arial"/>
                <a:cs typeface="Arial"/>
              </a:rPr>
              <a:t>)+b²(</a:t>
            </a:r>
            <a:r>
              <a:rPr lang="en-US" sz="6000" dirty="0" err="1" smtClean="0">
                <a:solidFill>
                  <a:srgbClr val="FFFF00"/>
                </a:solidFill>
                <a:latin typeface="Arial"/>
                <a:cs typeface="Arial"/>
              </a:rPr>
              <a:t>a+b</a:t>
            </a:r>
            <a:r>
              <a:rPr lang="en-US" sz="6000" dirty="0" smtClean="0">
                <a:solidFill>
                  <a:srgbClr val="FFFF00"/>
                </a:solidFill>
                <a:latin typeface="Arial"/>
                <a:cs typeface="Arial"/>
              </a:rPr>
              <a:t>)}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Arial"/>
                <a:cs typeface="Arial"/>
              </a:rPr>
              <a:t>  =3(</a:t>
            </a:r>
            <a:r>
              <a:rPr lang="en-US" sz="6000" dirty="0" err="1" smtClean="0">
                <a:solidFill>
                  <a:srgbClr val="FFFF00"/>
                </a:solidFill>
                <a:latin typeface="Arial"/>
                <a:cs typeface="Arial"/>
              </a:rPr>
              <a:t>a+b</a:t>
            </a:r>
            <a:r>
              <a:rPr lang="en-US" sz="6000" dirty="0" smtClean="0">
                <a:solidFill>
                  <a:srgbClr val="FFFF00"/>
                </a:solidFill>
                <a:latin typeface="Arial"/>
                <a:cs typeface="Arial"/>
              </a:rPr>
              <a:t>)(a²+b²)</a:t>
            </a:r>
          </a:p>
          <a:p>
            <a:r>
              <a:rPr lang="en-US" sz="6000" dirty="0" smtClean="0">
                <a:solidFill>
                  <a:srgbClr val="FFFF00"/>
                </a:solidFill>
                <a:latin typeface="Arial"/>
                <a:cs typeface="Arial"/>
              </a:rPr>
              <a:t>  =3mn</a:t>
            </a:r>
          </a:p>
          <a:p>
            <a:r>
              <a:rPr lang="en-US" sz="5400" dirty="0" err="1" smtClean="0">
                <a:solidFill>
                  <a:srgbClr val="FFFF00"/>
                </a:solidFill>
                <a:latin typeface="Arial"/>
                <a:cs typeface="Arial"/>
              </a:rPr>
              <a:t>বামপক্ষ</a:t>
            </a:r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=</a:t>
            </a:r>
            <a:r>
              <a:rPr lang="en-US" sz="5400" dirty="0" err="1" smtClean="0">
                <a:solidFill>
                  <a:srgbClr val="FFFF00"/>
                </a:solidFill>
                <a:latin typeface="Arial"/>
                <a:cs typeface="Arial"/>
              </a:rPr>
              <a:t>ডানপক্ষ</a:t>
            </a:r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 (</a:t>
            </a:r>
            <a:r>
              <a:rPr lang="en-US" sz="5400" dirty="0" err="1" smtClean="0">
                <a:solidFill>
                  <a:srgbClr val="FFFF00"/>
                </a:solidFill>
                <a:latin typeface="Arial"/>
                <a:cs typeface="Arial"/>
              </a:rPr>
              <a:t>প্রমাণিত</a:t>
            </a:r>
            <a:r>
              <a:rPr lang="en-US" sz="540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12AC-B35E-4F10-A08B-A6B1894F2C15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77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  <p:sndAc>
          <p:stSnd>
            <p:snd r:embed="rId5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A603AB">
                <a:alpha val="73000"/>
                <a:lumMod val="74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55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" y="685800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মূল্যায়ন</a:t>
            </a:r>
          </a:p>
          <a:p>
            <a:pPr marL="285750" indent="-285750">
              <a:buBlip>
                <a:blip r:embed="rId4"/>
              </a:buBlip>
            </a:pPr>
            <a:r>
              <a:rPr lang="en-US" sz="4800" dirty="0" smtClean="0">
                <a:solidFill>
                  <a:schemeClr val="bg1"/>
                </a:solidFill>
              </a:rPr>
              <a:t>(</a:t>
            </a:r>
            <a:r>
              <a:rPr lang="bn-BD" sz="4800" dirty="0" smtClean="0">
                <a:solidFill>
                  <a:schemeClr val="bg1"/>
                </a:solidFill>
              </a:rPr>
              <a:t>2x+3y</a:t>
            </a:r>
            <a:r>
              <a:rPr lang="en-US" sz="4800" dirty="0" smtClean="0">
                <a:solidFill>
                  <a:schemeClr val="bg1"/>
                </a:solidFill>
              </a:rPr>
              <a:t>)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³</a:t>
            </a:r>
            <a:r>
              <a:rPr lang="bn-BD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এর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ঘন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নির্ণয়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কর</a:t>
            </a:r>
            <a:r>
              <a:rPr lang="en-US" sz="48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4800" dirty="0" err="1" smtClean="0">
                <a:solidFill>
                  <a:schemeClr val="bg1"/>
                </a:solidFill>
              </a:rPr>
              <a:t>সমাধানঃ</a:t>
            </a:r>
            <a:r>
              <a:rPr lang="en-US" sz="4800" dirty="0" smtClean="0">
                <a:solidFill>
                  <a:schemeClr val="bg1"/>
                </a:solidFill>
              </a:rPr>
              <a:t>  (2x+3y)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³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=(2x)³+3.(2x)².3y+3.2x.(3y)²+(3y)³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=8x³+3.4x².3y+3.2x.9y²+27y³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=8x³+36x²+54xy²+27y³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772D-5FCC-4F50-B42C-11AB430B34C7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84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/>
        <p:sndAc>
          <p:stSnd>
            <p:snd r:embed="rId5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A603AB">
                <a:lumMod val="60000"/>
                <a:lumOff val="40000"/>
                <a:alpha val="40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26720" y="588877"/>
                <a:ext cx="8153400" cy="545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 err="1" smtClean="0"/>
                  <a:t>বাড়ির</a:t>
                </a:r>
                <a:r>
                  <a:rPr lang="en-US" sz="6600" dirty="0" smtClean="0"/>
                  <a:t/>
                </a:r>
                <a:r>
                  <a:rPr lang="en-US" sz="6600" dirty="0" err="1" smtClean="0"/>
                  <a:t>কাজ</a:t>
                </a:r>
                <a:endParaRPr lang="bn-BD" sz="6600" dirty="0" smtClean="0"/>
              </a:p>
              <a:p>
                <a:pPr algn="ctr"/>
                <a:endParaRPr lang="en-US" sz="6600" dirty="0" smtClean="0"/>
              </a:p>
              <a:p>
                <a:pPr marL="285750" indent="-285750">
                  <a:buBlip>
                    <a:blip r:embed="rId5"/>
                  </a:buBlip>
                </a:pPr>
                <a:r>
                  <a:rPr lang="en-US" sz="4400" dirty="0" smtClean="0"/>
                  <a:t>X</a:t>
                </a:r>
                <a:r>
                  <a:rPr lang="bn-BD" sz="4400" dirty="0" smtClean="0"/>
                  <a:t>+y=5, xy=6 </a:t>
                </a:r>
                <a:r>
                  <a:rPr lang="en-US" sz="4400" dirty="0" err="1" smtClean="0"/>
                  <a:t>হলে</a:t>
                </a:r>
                <a:r>
                  <a:rPr lang="en-US" sz="4400" dirty="0" smtClean="0"/>
                  <a:t/>
                </a:r>
                <a:r>
                  <a:rPr lang="en-US" sz="4400" dirty="0" err="1" smtClean="0"/>
                  <a:t>এবং</a:t>
                </a:r>
                <a:r>
                  <a:rPr lang="en-US" sz="4400" dirty="0" smtClean="0"/>
                  <a:t> x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4400" dirty="0" smtClean="0"/>
                  <a:t>  হলে</a:t>
                </a:r>
              </a:p>
              <a:p>
                <a:r>
                  <a:rPr lang="en-US" sz="4400" dirty="0" smtClean="0"/>
                  <a:t>ক, 2(x</a:t>
                </a:r>
                <a:r>
                  <a:rPr lang="en-US" sz="4400" dirty="0" smtClean="0">
                    <a:latin typeface="Arial"/>
                    <a:cs typeface="Arial"/>
                  </a:rPr>
                  <a:t>²+y²)  </a:t>
                </a:r>
                <a:r>
                  <a:rPr lang="en-US" sz="4400" dirty="0" err="1" smtClean="0">
                    <a:latin typeface="Arial"/>
                    <a:cs typeface="Arial"/>
                  </a:rPr>
                  <a:t>এর</a:t>
                </a:r>
                <a:r>
                  <a:rPr lang="en-US" sz="4400" dirty="0" smtClean="0">
                    <a:latin typeface="Arial"/>
                    <a:cs typeface="Arial"/>
                  </a:rPr>
                  <a:t/>
                </a:r>
                <a:r>
                  <a:rPr lang="en-US" sz="4400" dirty="0" err="1" smtClean="0">
                    <a:latin typeface="Arial"/>
                    <a:cs typeface="Arial"/>
                  </a:rPr>
                  <a:t>মান</a:t>
                </a:r>
                <a:r>
                  <a:rPr lang="en-US" sz="4400" dirty="0" smtClean="0">
                    <a:latin typeface="Arial"/>
                    <a:cs typeface="Arial"/>
                  </a:rPr>
                  <a:t/>
                </a:r>
                <a:r>
                  <a:rPr lang="en-US" sz="4400" dirty="0" err="1" smtClean="0">
                    <a:latin typeface="Arial"/>
                    <a:cs typeface="Arial"/>
                  </a:rPr>
                  <a:t>নির্ণয়</a:t>
                </a:r>
                <a:r>
                  <a:rPr lang="en-US" sz="4400" dirty="0" smtClean="0">
                    <a:latin typeface="Arial"/>
                    <a:cs typeface="Arial"/>
                  </a:rPr>
                  <a:t/>
                </a:r>
                <a:r>
                  <a:rPr lang="en-US" sz="4400" dirty="0" err="1" smtClean="0">
                    <a:latin typeface="Arial"/>
                    <a:cs typeface="Arial"/>
                  </a:rPr>
                  <a:t>কর</a:t>
                </a:r>
                <a:r>
                  <a:rPr lang="en-US" sz="4400" dirty="0" smtClean="0">
                    <a:latin typeface="Arial"/>
                    <a:cs typeface="Arial"/>
                  </a:rPr>
                  <a:t>?</a:t>
                </a:r>
              </a:p>
              <a:p>
                <a:r>
                  <a:rPr lang="en-US" sz="4000" dirty="0" smtClean="0">
                    <a:latin typeface="Arial"/>
                    <a:cs typeface="Arial"/>
                  </a:rPr>
                  <a:t>খ, x³-y³-3(x²+y²) </a:t>
                </a:r>
                <a:r>
                  <a:rPr lang="en-US" sz="4000" dirty="0" err="1" smtClean="0">
                    <a:latin typeface="Arial"/>
                    <a:cs typeface="Arial"/>
                  </a:rPr>
                  <a:t>এর</a:t>
                </a:r>
                <a:r>
                  <a:rPr lang="en-US" sz="4000" dirty="0" smtClean="0">
                    <a:latin typeface="Arial"/>
                    <a:cs typeface="Arial"/>
                  </a:rPr>
                  <a:t/>
                </a:r>
                <a:r>
                  <a:rPr lang="en-US" sz="4000" dirty="0" err="1" smtClean="0">
                    <a:latin typeface="Arial"/>
                    <a:cs typeface="Arial"/>
                  </a:rPr>
                  <a:t>মান</a:t>
                </a:r>
                <a:r>
                  <a:rPr lang="en-US" sz="4000" dirty="0" smtClean="0">
                    <a:latin typeface="Arial"/>
                    <a:cs typeface="Arial"/>
                  </a:rPr>
                  <a:t/>
                </a:r>
                <a:r>
                  <a:rPr lang="en-US" sz="4000" dirty="0" err="1" smtClean="0">
                    <a:latin typeface="Arial"/>
                    <a:cs typeface="Arial"/>
                  </a:rPr>
                  <a:t>নির্ণয়</a:t>
                </a:r>
                <a:r>
                  <a:rPr lang="en-US" sz="4000" dirty="0" smtClean="0">
                    <a:latin typeface="Arial"/>
                    <a:cs typeface="Arial"/>
                  </a:rPr>
                  <a:t/>
                </a:r>
                <a:r>
                  <a:rPr lang="en-US" sz="4000" dirty="0" err="1" smtClean="0">
                    <a:latin typeface="Arial"/>
                    <a:cs typeface="Arial"/>
                  </a:rPr>
                  <a:t>কর</a:t>
                </a:r>
                <a:r>
                  <a:rPr lang="en-US" sz="4000" dirty="0" smtClean="0">
                    <a:latin typeface="Arial"/>
                    <a:cs typeface="Arial"/>
                  </a:rPr>
                  <a:t>?</a:t>
                </a:r>
              </a:p>
              <a:p>
                <a:r>
                  <a:rPr lang="en-US" sz="4400" dirty="0" smtClean="0">
                    <a:latin typeface="Arial"/>
                    <a:cs typeface="Arial"/>
                  </a:rPr>
                  <a:t>গ,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Arial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 smtClean="0"/>
                  <a:t/>
                </a:r>
                <a:r>
                  <a:rPr lang="en-US" sz="4400" dirty="0" err="1" smtClean="0"/>
                  <a:t>এর</a:t>
                </a:r>
                <a:r>
                  <a:rPr lang="en-US" sz="4400" dirty="0" smtClean="0"/>
                  <a:t/>
                </a:r>
                <a:r>
                  <a:rPr lang="en-US" sz="4400" dirty="0" err="1" smtClean="0"/>
                  <a:t>মান</a:t>
                </a:r>
                <a:r>
                  <a:rPr lang="en-US" sz="4400" dirty="0" smtClean="0"/>
                  <a:t/>
                </a:r>
                <a:r>
                  <a:rPr lang="en-US" sz="4400" dirty="0" err="1" smtClean="0"/>
                  <a:t>নির্নয়</a:t>
                </a:r>
                <a:r>
                  <a:rPr lang="en-US" sz="4400" dirty="0" smtClean="0"/>
                  <a:t/>
                </a:r>
                <a:r>
                  <a:rPr lang="en-US" sz="4400" dirty="0" err="1" smtClean="0"/>
                  <a:t>কর</a:t>
                </a:r>
                <a:r>
                  <a:rPr lang="en-US" sz="4400" dirty="0" smtClean="0"/>
                  <a:t>?</a:t>
                </a:r>
                <a:endParaRPr lang="en-US" sz="4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588877"/>
                <a:ext cx="8153400" cy="5455340"/>
              </a:xfrm>
              <a:prstGeom prst="rect">
                <a:avLst/>
              </a:prstGeom>
              <a:blipFill rotWithShape="1">
                <a:blip r:embed="rId6"/>
                <a:stretch>
                  <a:fillRect l="-2990" t="-3464" r="-1943" b="-4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93D1-F251-4D49-AF4E-1CCC378518B8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65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  <p:sndAc>
          <p:stSnd>
            <p:snd r:embed="rId7" name="breeze.wav"/>
          </p:stSnd>
        </p:sndAc>
      </p:transition>
    </mc:Choice>
    <mc:Fallback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tile tx="25400" ty="31750" sx="100000" sy="9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7640" y="1447800"/>
            <a:ext cx="8763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5A-A939-4FAE-9273-EA6738C79E7C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743288"/>
      </p:ext>
    </p:extLst>
  </p:cSld>
  <p:clrMapOvr>
    <a:masterClrMapping/>
  </p:clrMapOvr>
  <p:transition spd="slow">
    <p:randomBar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228600"/>
            <a:ext cx="8686800" cy="1828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00B05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4800" y="2438400"/>
            <a:ext cx="4800600" cy="41910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518350"/>
            <a:ext cx="6553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মোখলেছুর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BD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শাসনপাড়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আটিটি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লালমাই,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মোবাঃ০১৮১৫৭২১০৩৭ 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mokles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321549@gmail.com</a:t>
            </a:r>
            <a:endParaRPr lang="bn-BD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NikoshBAN" pitchFamily="2" charset="0"/>
            </a:endParaRPr>
          </a:p>
        </p:txBody>
      </p:sp>
      <p:pic>
        <p:nvPicPr>
          <p:cNvPr id="9" name="Picture 8" descr="mok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362200"/>
            <a:ext cx="3505200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BE0-EA7B-4CF5-9AF7-ECBD32CA69D4}" type="datetime2">
              <a:rPr lang="en-US" smtClean="0"/>
              <a:t>Monday, June 21, 2021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FFFF00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শ্রেনিঃ   ৯ম</a:t>
            </a:r>
          </a:p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  গণিত</a:t>
            </a:r>
          </a:p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 ৫০ মিনিট</a:t>
            </a:r>
          </a:p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21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\০</a:t>
            </a:r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\</a:t>
            </a:r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21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91AAD-46DD-4356-9BA6-969F54F2DDD3}" type="datetime2">
              <a:rPr lang="en-US" smtClean="0"/>
              <a:t>Monday, June 21, 2021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rgbClr val="92D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" y="228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/>
              <a:t>a+b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" y="1524000"/>
            <a:ext cx="850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(</a:t>
            </a:r>
            <a:r>
              <a:rPr lang="en-US" sz="8000" dirty="0" err="1" smtClean="0"/>
              <a:t>a+b</a:t>
            </a:r>
            <a:r>
              <a:rPr lang="en-US" sz="8000" dirty="0" smtClean="0"/>
              <a:t>).(</a:t>
            </a:r>
            <a:r>
              <a:rPr lang="en-US" sz="8000" dirty="0" err="1" smtClean="0"/>
              <a:t>a+b</a:t>
            </a:r>
            <a:r>
              <a:rPr lang="en-US" sz="8000" dirty="0" smtClean="0"/>
              <a:t>)=?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2819400"/>
            <a:ext cx="826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(</a:t>
            </a:r>
            <a:r>
              <a:rPr lang="en-US" sz="7200" dirty="0" err="1" smtClean="0"/>
              <a:t>a+b</a:t>
            </a:r>
            <a:r>
              <a:rPr lang="en-US" sz="7200" dirty="0" smtClean="0"/>
              <a:t>)</a:t>
            </a:r>
            <a:r>
              <a:rPr lang="en-US" sz="7200" dirty="0" smtClean="0">
                <a:latin typeface="Arial"/>
                <a:cs typeface="Arial"/>
              </a:rPr>
              <a:t>².(</a:t>
            </a:r>
            <a:r>
              <a:rPr lang="en-US" sz="7200" dirty="0" err="1" smtClean="0">
                <a:latin typeface="Arial"/>
                <a:cs typeface="Arial"/>
              </a:rPr>
              <a:t>a+b</a:t>
            </a:r>
            <a:r>
              <a:rPr lang="en-US" sz="7200" dirty="0" smtClean="0">
                <a:latin typeface="Arial"/>
                <a:cs typeface="Arial"/>
              </a:rPr>
              <a:t>)=?</a:t>
            </a:r>
            <a:endParaRPr lang="en-US" sz="7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20040" y="4070360"/>
                <a:ext cx="83210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/>
                  <a:t>(</a:t>
                </a:r>
                <a:r>
                  <a:rPr lang="en-US" sz="6000" dirty="0" err="1" smtClean="0"/>
                  <a:t>a+b</a:t>
                </a:r>
                <a:r>
                  <a:rPr lang="en-US" sz="6000" dirty="0" smtClean="0"/>
                  <a:t>)</a:t>
                </a:r>
                <a:r>
                  <a:rPr lang="en-US" sz="6000" dirty="0" smtClean="0">
                    <a:latin typeface="Arial"/>
                    <a:cs typeface="Arial"/>
                  </a:rPr>
                  <a:t>³=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/>
                            <a:cs typeface="Arial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/>
                            <a:cs typeface="Arial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000" dirty="0" smtClean="0"/>
                  <a:t>+3a</a:t>
                </a:r>
                <a:r>
                  <a:rPr lang="en-US" sz="6000" dirty="0" smtClean="0">
                    <a:latin typeface="Arial"/>
                    <a:cs typeface="Arial"/>
                  </a:rPr>
                  <a:t>²b+3ab²+b³</a:t>
                </a:r>
                <a:endParaRPr lang="en-US" sz="6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4070360"/>
                <a:ext cx="8321040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4469" t="-20482" r="-3004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745480" y="441930"/>
            <a:ext cx="3048000" cy="135633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FF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Arial Narrow" pitchFamily="34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096000" y="1905000"/>
            <a:ext cx="2545080" cy="1188660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Arial Narrow" pitchFamily="34" charset="0"/>
                <a:cs typeface="Nirmala UI" pitchFamily="34" charset="0"/>
              </a:rPr>
              <a:t>(a+b)²</a:t>
            </a:r>
            <a:endParaRPr lang="en-US" sz="7200" dirty="0">
              <a:latin typeface="Arial Narrow" pitchFamily="34" charset="0"/>
              <a:cs typeface="Nirmala UI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324600" y="3419565"/>
            <a:ext cx="2468880" cy="650796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00B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Arial Narrow" pitchFamily="34" charset="0"/>
                <a:cs typeface="+mj-cs"/>
              </a:rPr>
              <a:t>(a+b)³</a:t>
            </a:r>
            <a:endParaRPr lang="en-US" sz="5400" dirty="0">
              <a:latin typeface="Arial Narrow" pitchFamily="34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" y="5361057"/>
            <a:ext cx="592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 সূত্রটি কিসের সূত্র</a:t>
            </a:r>
            <a:r>
              <a:rPr lang="bn-BD" sz="4000" dirty="0" smtClean="0">
                <a:latin typeface="Nirmala UI" pitchFamily="34" charset="0"/>
                <a:cs typeface="Nirmala UI" pitchFamily="34" charset="0"/>
              </a:rPr>
              <a:t>? </a:t>
            </a:r>
            <a:endParaRPr lang="en-US" sz="4000" dirty="0"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5334000"/>
            <a:ext cx="2545080" cy="12119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5591889"/>
            <a:ext cx="2392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ঘনসংবলিত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1844-221C-405F-93FD-D469825F69E7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82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stSnd>
            <p:snd r:embed="rId7" name="suction.wav"/>
          </p:stSnd>
        </p:sndAc>
      </p:transition>
    </mc:Choice>
    <mc:Fallback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0082">
                <a:lumMod val="87000"/>
                <a:lumOff val="13000"/>
                <a:alpha val="80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4008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305800" cy="224676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FFFF0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পাঠশিরোনাম</a:t>
            </a:r>
            <a:r>
              <a:rPr lang="en-US" sz="14000" dirty="0" smtClean="0"/>
              <a:t> </a:t>
            </a:r>
            <a:endParaRPr lang="en-US" sz="1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23838"/>
            <a:ext cx="8305800" cy="255454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ঘনসংবলিত সূত্রাবলি ও প্রয়োগ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7191-354F-4776-9639-725D2F19D864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50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  <p:sndAc>
          <p:stSnd>
            <p:snd r:embed="rId5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0082">
                <a:lumMod val="94000"/>
                <a:lumOff val="6000"/>
                <a:alpha val="8800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ঘনসংবলিত সূত্র ও অনুসিদ্ধান্ত লিখতে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ঘনসংবলিত সূত্রগূলো প্রমান করতে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ঘন সংবলিত সূত্র ও অনুসিদ্ধান্ত প্রয়োগ করে বিভিন্ন সমস্যার সমাধান করতে পারবে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78DA-B2AD-4EDA-8A65-0C006A35A83F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950752"/>
      </p:ext>
    </p:extLst>
  </p:cSld>
  <p:clrMapOvr>
    <a:masterClrMapping/>
  </p:clrMapOvr>
  <p:transition spd="slow"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000082"/>
            </a:gs>
            <a:gs pos="38000">
              <a:srgbClr val="66008F"/>
            </a:gs>
            <a:gs pos="62000">
              <a:srgbClr val="BA0066">
                <a:lumMod val="85000"/>
                <a:lumOff val="15000"/>
                <a:alpha val="86000"/>
              </a:srgbClr>
            </a:gs>
            <a:gs pos="89999">
              <a:srgbClr val="FF0000"/>
            </a:gs>
            <a:gs pos="100000">
              <a:srgbClr val="FF82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35280" y="392668"/>
                <a:ext cx="84582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সূত্রঃ (</a:t>
                </a:r>
                <a:r>
                  <a:rPr lang="en-US" sz="4000" dirty="0" err="1" smtClean="0"/>
                  <a:t>a+b</a:t>
                </a:r>
                <a:r>
                  <a:rPr lang="en-US" sz="4000" dirty="0" smtClean="0"/>
                  <a:t>)</a:t>
                </a:r>
                <a:r>
                  <a:rPr lang="en-US" sz="4000" dirty="0" smtClean="0">
                    <a:latin typeface="Arial"/>
                    <a:cs typeface="Arial"/>
                  </a:rPr>
                  <a:t>³=a³+3a²b+3ab²+b³</a:t>
                </a:r>
              </a:p>
              <a:p>
                <a:r>
                  <a:rPr lang="en-US" sz="4000" dirty="0" err="1" smtClean="0">
                    <a:latin typeface="Arial"/>
                    <a:cs typeface="Arial"/>
                  </a:rPr>
                  <a:t>বা</a:t>
                </a:r>
                <a:r>
                  <a:rPr lang="en-US" sz="4000" dirty="0" smtClean="0">
                    <a:latin typeface="Arial"/>
                    <a:cs typeface="Arial"/>
                  </a:rPr>
                  <a:t>, (</a:t>
                </a:r>
                <a:r>
                  <a:rPr lang="en-US" sz="4000" dirty="0" err="1" smtClean="0">
                    <a:latin typeface="Arial"/>
                    <a:cs typeface="Arial"/>
                  </a:rPr>
                  <a:t>a+b</a:t>
                </a:r>
                <a:r>
                  <a:rPr lang="en-US" sz="4000" dirty="0" smtClean="0">
                    <a:latin typeface="Arial"/>
                    <a:cs typeface="Arial"/>
                  </a:rPr>
                  <a:t>)³=a³+b³+3ab(</a:t>
                </a:r>
                <a:r>
                  <a:rPr lang="en-US" sz="4000" dirty="0" err="1" smtClean="0">
                    <a:latin typeface="Arial"/>
                    <a:cs typeface="Arial"/>
                  </a:rPr>
                  <a:t>a+b</a:t>
                </a:r>
                <a:r>
                  <a:rPr lang="en-US" sz="4000" dirty="0" smtClean="0">
                    <a:latin typeface="Arial"/>
                    <a:cs typeface="Arial"/>
                  </a:rPr>
                  <a:t>)</a:t>
                </a:r>
              </a:p>
              <a:p>
                <a:r>
                  <a:rPr lang="en-US" sz="4000" dirty="0" err="1" smtClean="0">
                    <a:latin typeface="Arial"/>
                    <a:cs typeface="Arial"/>
                  </a:rPr>
                  <a:t>প্রমানঃ</a:t>
                </a:r>
                <a:r>
                  <a:rPr lang="en-US" sz="4000" dirty="0" smtClean="0">
                    <a:latin typeface="Arial"/>
                    <a:cs typeface="Arial"/>
                  </a:rPr>
                  <a:t> L.H.S=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(</a:t>
                </a:r>
                <a:r>
                  <a:rPr lang="en-US" sz="4000" dirty="0" err="1" smtClean="0">
                    <a:latin typeface="Arial"/>
                    <a:cs typeface="Arial"/>
                  </a:rPr>
                  <a:t>a+b</a:t>
                </a:r>
                <a:r>
                  <a:rPr lang="en-US" sz="4000" dirty="0" smtClean="0">
                    <a:latin typeface="Arial"/>
                    <a:cs typeface="Arial"/>
                  </a:rPr>
                  <a:t>)³=(</a:t>
                </a:r>
                <a:r>
                  <a:rPr lang="en-US" sz="4000" dirty="0" err="1" smtClean="0">
                    <a:latin typeface="Arial"/>
                    <a:cs typeface="Arial"/>
                  </a:rPr>
                  <a:t>a+b</a:t>
                </a:r>
                <a:r>
                  <a:rPr lang="en-US" sz="4000" dirty="0" smtClean="0">
                    <a:latin typeface="Arial"/>
                    <a:cs typeface="Arial"/>
                  </a:rPr>
                  <a:t>)(</a:t>
                </a:r>
                <a:r>
                  <a:rPr lang="en-US" sz="4000" dirty="0" err="1" smtClean="0">
                    <a:latin typeface="Arial"/>
                    <a:cs typeface="Arial"/>
                  </a:rPr>
                  <a:t>a+b</a:t>
                </a:r>
                <a:r>
                  <a:rPr lang="en-US" sz="4000" dirty="0" smtClean="0">
                    <a:latin typeface="Arial"/>
                    <a:cs typeface="Arial"/>
                  </a:rPr>
                  <a:t>)²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 =(</a:t>
                </a:r>
                <a:r>
                  <a:rPr lang="en-US" sz="4000" dirty="0" err="1" smtClean="0">
                    <a:latin typeface="Arial"/>
                    <a:cs typeface="Arial"/>
                  </a:rPr>
                  <a:t>a+b</a:t>
                </a:r>
                <a:r>
                  <a:rPr lang="en-US" sz="4000" dirty="0" smtClean="0">
                    <a:latin typeface="Arial"/>
                    <a:cs typeface="Arial"/>
                  </a:rPr>
                  <a:t>)(a²+2ab+b²) 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 =a³+2a²b+ab²+a²b+2ab²+b³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 =a³+3a²b+3ab²+b³</a:t>
                </a:r>
              </a:p>
              <a:p>
                <a:r>
                  <a:rPr lang="en-US" sz="4000" dirty="0" smtClean="0">
                    <a:latin typeface="Arial"/>
                    <a:cs typeface="Arial"/>
                  </a:rPr>
                  <a:t>⁫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cs typeface="Arial"/>
                      </a:rPr>
                      <m:t>∴</m:t>
                    </m:r>
                    <m:r>
                      <a:rPr lang="en-US" sz="4000" b="0" i="1" smtClean="0">
                        <a:latin typeface="Cambria Math"/>
                        <a:ea typeface="Cambria Math"/>
                        <a:cs typeface="Arial"/>
                      </a:rPr>
                      <m:t>(</m:t>
                    </m:r>
                    <m:r>
                      <a:rPr lang="en-US" sz="4000" b="0" i="1" smtClean="0">
                        <a:latin typeface="Cambria Math"/>
                        <a:ea typeface="Cambria Math"/>
                        <a:cs typeface="Arial"/>
                      </a:rPr>
                      <m:t>𝑎</m:t>
                    </m:r>
                    <m:r>
                      <a:rPr lang="en-US" sz="4000" b="0" i="1" smtClean="0">
                        <a:latin typeface="Cambria Math"/>
                        <a:ea typeface="Cambria Math"/>
                        <a:cs typeface="Arial"/>
                      </a:rPr>
                      <m:t>+</m:t>
                    </m:r>
                    <m:r>
                      <a:rPr lang="en-US" sz="4000" b="0" i="1" smtClean="0">
                        <a:latin typeface="Cambria Math"/>
                        <a:ea typeface="Cambria Math"/>
                        <a:cs typeface="Arial"/>
                      </a:rPr>
                      <m:t>𝑏</m:t>
                    </m:r>
                    <m:r>
                      <a:rPr lang="en-US" sz="4000" b="0" i="1" smtClean="0">
                        <a:latin typeface="Cambria Math"/>
                        <a:ea typeface="Cambria Math"/>
                        <a:cs typeface="Arial"/>
                      </a:rPr>
                      <m:t>)</m:t>
                    </m:r>
                  </m:oMath>
                </a14:m>
                <a:r>
                  <a:rPr lang="en-US" sz="4000" dirty="0" smtClean="0">
                    <a:latin typeface="Arial"/>
                    <a:cs typeface="Arial"/>
                  </a:rPr>
                  <a:t>³ =a³+b³+3ab(</a:t>
                </a:r>
                <a:r>
                  <a:rPr lang="en-US" sz="4000" dirty="0" err="1" smtClean="0">
                    <a:latin typeface="Arial"/>
                    <a:cs typeface="Arial"/>
                  </a:rPr>
                  <a:t>a+b</a:t>
                </a:r>
                <a:r>
                  <a:rPr lang="en-US" sz="4000" dirty="0" smtClean="0">
                    <a:latin typeface="Arial"/>
                    <a:cs typeface="Arial"/>
                  </a:rPr>
                  <a:t>)</a:t>
                </a:r>
              </a:p>
              <a:p>
                <a:r>
                  <a:rPr lang="en-US" sz="4000" dirty="0" smtClean="0">
                    <a:latin typeface="Arial"/>
                    <a:cs typeface="Arial"/>
                  </a:rPr>
                  <a:t>         L.H.S=R.H.S(Proved)</a:t>
                </a:r>
              </a:p>
              <a:p>
                <a:r>
                  <a:rPr lang="en-US" sz="4000" dirty="0" err="1" smtClean="0">
                    <a:latin typeface="Arial"/>
                    <a:cs typeface="Arial"/>
                  </a:rPr>
                  <a:t>অনুসিদ্ধান্তঃ</a:t>
                </a:r>
                <a:r>
                  <a:rPr lang="en-US" sz="4000" dirty="0" smtClean="0">
                    <a:latin typeface="Arial"/>
                    <a:cs typeface="Arial"/>
                  </a:rPr>
                  <a:t> a³+b³=(</a:t>
                </a:r>
                <a:r>
                  <a:rPr lang="en-US" sz="4000" dirty="0" err="1" smtClean="0">
                    <a:latin typeface="Arial"/>
                    <a:cs typeface="Arial"/>
                  </a:rPr>
                  <a:t>a+b</a:t>
                </a:r>
                <a:r>
                  <a:rPr lang="en-US" sz="4000" dirty="0" smtClean="0">
                    <a:latin typeface="Arial"/>
                    <a:cs typeface="Arial"/>
                  </a:rPr>
                  <a:t>)³-3ab(</a:t>
                </a:r>
                <a:r>
                  <a:rPr lang="en-US" sz="4000" dirty="0" err="1" smtClean="0">
                    <a:latin typeface="Arial"/>
                    <a:cs typeface="Arial"/>
                  </a:rPr>
                  <a:t>a+b</a:t>
                </a:r>
                <a:r>
                  <a:rPr lang="en-US" sz="4000" dirty="0" smtClean="0">
                    <a:latin typeface="Arial"/>
                    <a:cs typeface="Arial"/>
                  </a:rPr>
                  <a:t>)</a:t>
                </a:r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392668"/>
                <a:ext cx="8458200" cy="6247864"/>
              </a:xfrm>
              <a:prstGeom prst="rect">
                <a:avLst/>
              </a:prstGeom>
              <a:blipFill rotWithShape="1">
                <a:blip r:embed="rId4"/>
                <a:stretch>
                  <a:fillRect l="-2522" t="-2439" b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7294-AAC7-430D-8E70-73A35CACB398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7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  <p:sndAc>
          <p:stSnd>
            <p:snd r:embed="rId5" name="chimes.wav"/>
          </p:stSnd>
        </p:sndAc>
      </p:transition>
    </mc:Choice>
    <mc:Fallback>
      <p:transition spd="slow">
        <p:blinds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solidFill>
            <a:schemeClr val="bg2">
              <a:lumMod val="25000"/>
            </a:schemeClr>
          </a:solidFill>
          <a:ln w="762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04800" y="348734"/>
                <a:ext cx="845820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সূত্রঃ (a-b)</a:t>
                </a:r>
                <a:r>
                  <a:rPr lang="en-US" sz="4000" dirty="0" smtClean="0">
                    <a:latin typeface="Arial"/>
                    <a:cs typeface="Arial"/>
                  </a:rPr>
                  <a:t>³=a³-3a²b+3ab²-b³ </a:t>
                </a:r>
              </a:p>
              <a:p>
                <a:r>
                  <a:rPr lang="en-US" sz="4000" dirty="0" err="1" smtClean="0">
                    <a:latin typeface="Arial"/>
                    <a:cs typeface="Arial"/>
                  </a:rPr>
                  <a:t>বা</a:t>
                </a:r>
                <a:r>
                  <a:rPr lang="en-US" sz="4000" dirty="0" smtClean="0">
                    <a:latin typeface="Arial"/>
                    <a:cs typeface="Arial"/>
                  </a:rPr>
                  <a:t>, (a-b)³=a³-b³-3ab(a-b) </a:t>
                </a:r>
              </a:p>
              <a:p>
                <a:r>
                  <a:rPr lang="en-US" sz="4000" dirty="0" err="1" smtClean="0">
                    <a:latin typeface="Arial"/>
                    <a:cs typeface="Arial"/>
                  </a:rPr>
                  <a:t>প্রমানঃ</a:t>
                </a:r>
                <a:r>
                  <a:rPr lang="en-US" sz="4000" dirty="0" smtClean="0">
                    <a:latin typeface="Arial"/>
                    <a:cs typeface="Arial"/>
                  </a:rPr>
                  <a:t> L.H.S=(a-b)³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    =(a-b)(a-b)²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    =(a-b)(a²-2ab+b²) 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    =a³-2a²b+ab²-a²b+2ab²-b³ 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    =a³-3a²b+3ab²-b³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>              =a³-b³-3ab(a-b)</a:t>
                </a:r>
              </a:p>
              <a:p>
                <a:r>
                  <a:rPr lang="en-US" sz="4000" dirty="0">
                    <a:latin typeface="Arial"/>
                    <a:cs typeface="Arial"/>
                  </a:rPr>
                  <a:t/>
                </a:r>
                <a:r>
                  <a:rPr lang="en-US" sz="4000" dirty="0" smtClean="0">
                    <a:latin typeface="Arial"/>
                    <a:cs typeface="Arial"/>
                  </a:rPr>
                  <a:t/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cs typeface="Arial"/>
                      </a:rPr>
                      <m:t>∴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L</m:t>
                    </m:r>
                    <m: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.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H</m:t>
                    </m:r>
                    <m: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.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S</m:t>
                    </m:r>
                    <m: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R</m:t>
                    </m:r>
                    <m: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.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H</m:t>
                    </m:r>
                    <m: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.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S</m:t>
                    </m:r>
                    <m: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poved</m:t>
                    </m:r>
                    <m:r>
                      <a:rPr lang="en-US" sz="4000" b="0" i="0" smtClean="0">
                        <a:latin typeface="Cambria Math"/>
                        <a:ea typeface="Cambria Math"/>
                        <a:cs typeface="Arial"/>
                      </a:rPr>
                      <m:t>)</m:t>
                    </m:r>
                  </m:oMath>
                </a14:m>
                <a:endParaRPr lang="en-US" sz="4000" dirty="0" smtClean="0"/>
              </a:p>
              <a:p>
                <a:r>
                  <a:rPr lang="en-US" sz="4000" dirty="0" err="1" smtClean="0"/>
                  <a:t>অনুসিদ্ধান্তঃ</a:t>
                </a:r>
                <a:r>
                  <a:rPr lang="en-US" sz="4000" dirty="0" smtClean="0"/>
                  <a:t> a</a:t>
                </a:r>
                <a:r>
                  <a:rPr lang="en-US" sz="4000" dirty="0" smtClean="0">
                    <a:latin typeface="Arial"/>
                    <a:cs typeface="Arial"/>
                  </a:rPr>
                  <a:t>³-b³=(a-b)³+3ab(a-b)</a:t>
                </a:r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8734"/>
                <a:ext cx="8458200" cy="6247864"/>
              </a:xfrm>
              <a:prstGeom prst="rect">
                <a:avLst/>
              </a:prstGeom>
              <a:blipFill rotWithShape="1">
                <a:blip r:embed="rId4"/>
                <a:stretch>
                  <a:fillRect l="-2522" t="-2439" r="-72" b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2E82-647F-4249-9447-61D800F4C63C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11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  <p:sndAc>
          <p:stSnd>
            <p:snd r:embed="rId5" name="breeze.wav"/>
          </p:stSnd>
        </p:sndAc>
      </p:transition>
    </mc:Choice>
    <mc:Fallback>
      <p:transition spd="slow">
        <p:checker dir="vert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A603AB">
                <a:lumMod val="26000"/>
                <a:lumOff val="74000"/>
                <a:alpha val="47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B05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04800" y="304800"/>
                <a:ext cx="8610600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সূত্রঃ a</a:t>
                </a:r>
                <a:r>
                  <a:rPr lang="en-US" sz="4400" dirty="0" smtClean="0">
                    <a:latin typeface="Arial"/>
                    <a:cs typeface="Arial"/>
                  </a:rPr>
                  <a:t>³+b³=(</a:t>
                </a:r>
                <a:r>
                  <a:rPr lang="en-US" sz="4400" dirty="0" err="1" smtClean="0">
                    <a:latin typeface="Arial"/>
                    <a:cs typeface="Arial"/>
                  </a:rPr>
                  <a:t>a+b</a:t>
                </a:r>
                <a:r>
                  <a:rPr lang="en-US" sz="4400" dirty="0" smtClean="0">
                    <a:latin typeface="Arial"/>
                    <a:cs typeface="Arial"/>
                  </a:rPr>
                  <a:t>)(a²-ab+b²) </a:t>
                </a:r>
              </a:p>
              <a:p>
                <a:r>
                  <a:rPr lang="en-US" sz="4400" dirty="0" smtClean="0">
                    <a:latin typeface="Arial"/>
                    <a:cs typeface="Arial"/>
                  </a:rPr>
                  <a:t>অনুসিদ্ধান্তঃa³+b³=(</a:t>
                </a:r>
                <a:r>
                  <a:rPr lang="en-US" sz="4400" dirty="0" err="1" smtClean="0">
                    <a:latin typeface="Arial"/>
                    <a:cs typeface="Arial"/>
                  </a:rPr>
                  <a:t>a+b</a:t>
                </a:r>
                <a:r>
                  <a:rPr lang="en-US" sz="4400" dirty="0" smtClean="0">
                    <a:latin typeface="Arial"/>
                    <a:cs typeface="Arial"/>
                  </a:rPr>
                  <a:t>)³-3ab(</a:t>
                </a:r>
                <a:r>
                  <a:rPr lang="en-US" sz="4400" dirty="0" err="1" smtClean="0">
                    <a:latin typeface="Arial"/>
                    <a:cs typeface="Arial"/>
                  </a:rPr>
                  <a:t>a+b</a:t>
                </a:r>
                <a:r>
                  <a:rPr lang="en-US" sz="4400" dirty="0" smtClean="0">
                    <a:latin typeface="Arial"/>
                    <a:cs typeface="Arial"/>
                  </a:rPr>
                  <a:t>)</a:t>
                </a:r>
              </a:p>
              <a:p>
                <a:endParaRPr lang="en-US" sz="4400" dirty="0">
                  <a:latin typeface="Arial"/>
                  <a:cs typeface="Arial"/>
                </a:endParaRPr>
              </a:p>
              <a:p>
                <a:r>
                  <a:rPr lang="en-US" sz="4400" dirty="0" err="1" smtClean="0">
                    <a:latin typeface="Arial"/>
                    <a:cs typeface="Arial"/>
                  </a:rPr>
                  <a:t>প্রমানঃ</a:t>
                </a:r>
                <a:r>
                  <a:rPr lang="en-US" sz="4400" dirty="0" smtClean="0">
                    <a:latin typeface="Arial"/>
                    <a:cs typeface="Arial"/>
                  </a:rPr>
                  <a:t> L.H.S=a³+b³</a:t>
                </a:r>
              </a:p>
              <a:p>
                <a:r>
                  <a:rPr lang="en-US" sz="4400" dirty="0">
                    <a:latin typeface="Arial"/>
                    <a:cs typeface="Arial"/>
                  </a:rPr>
                  <a:t/>
                </a:r>
                <a:r>
                  <a:rPr lang="en-US" sz="4400" dirty="0" smtClean="0">
                    <a:latin typeface="Arial"/>
                    <a:cs typeface="Arial"/>
                  </a:rPr>
                  <a:t>              =(</a:t>
                </a:r>
                <a:r>
                  <a:rPr lang="en-US" sz="4400" dirty="0" err="1" smtClean="0">
                    <a:latin typeface="Arial"/>
                    <a:cs typeface="Arial"/>
                  </a:rPr>
                  <a:t>a+b</a:t>
                </a:r>
                <a:r>
                  <a:rPr lang="en-US" sz="4400" dirty="0" smtClean="0">
                    <a:latin typeface="Arial"/>
                    <a:cs typeface="Arial"/>
                  </a:rPr>
                  <a:t>)³-3ab(</a:t>
                </a:r>
                <a:r>
                  <a:rPr lang="en-US" sz="4400" dirty="0" err="1" smtClean="0">
                    <a:latin typeface="Arial"/>
                    <a:cs typeface="Arial"/>
                  </a:rPr>
                  <a:t>a+b</a:t>
                </a:r>
                <a:r>
                  <a:rPr lang="en-US" sz="4400" dirty="0" smtClean="0">
                    <a:latin typeface="Arial"/>
                    <a:cs typeface="Arial"/>
                  </a:rPr>
                  <a:t>)</a:t>
                </a:r>
              </a:p>
              <a:p>
                <a:r>
                  <a:rPr lang="en-US" sz="4400" dirty="0">
                    <a:latin typeface="Arial"/>
                    <a:cs typeface="Arial"/>
                  </a:rPr>
                  <a:t/>
                </a:r>
                <a:r>
                  <a:rPr lang="en-US" sz="4400" dirty="0" smtClean="0">
                    <a:latin typeface="Arial"/>
                    <a:cs typeface="Arial"/>
                  </a:rPr>
                  <a:t>              =(</a:t>
                </a:r>
                <a:r>
                  <a:rPr lang="en-US" sz="4400" dirty="0" err="1" smtClean="0">
                    <a:latin typeface="Arial"/>
                    <a:cs typeface="Arial"/>
                  </a:rPr>
                  <a:t>a+b</a:t>
                </a:r>
                <a:r>
                  <a:rPr lang="en-US" sz="4400" dirty="0" smtClean="0">
                    <a:latin typeface="Arial"/>
                    <a:cs typeface="Arial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 smtClean="0">
                            <a:latin typeface="Cambria Math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/>
                                <a:cs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/>
                                    <a:cs typeface="Arial"/>
                                  </a:rPr>
                                  <m:t>𝑎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Arial"/>
                                  </a:rPr>
                                  <m:t>+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Arial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0" i="1" smtClean="0">
                                <a:latin typeface="Cambria Math"/>
                                <a:cs typeface="Arial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/>
                            <a:cs typeface="Arial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  <a:cs typeface="Arial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/>
                            <a:cs typeface="Arial"/>
                          </a:rPr>
                          <m:t>𝑎𝑏</m:t>
                        </m:r>
                      </m:e>
                    </m:d>
                  </m:oMath>
                </a14:m>
                <a:r>
                  <a:rPr lang="en-US" sz="4400" dirty="0" smtClean="0"/>
                  <a:t/>
                </a:r>
              </a:p>
              <a:p>
                <a:r>
                  <a:rPr lang="en-US" sz="4400" dirty="0"/>
                  <a:t/>
                </a:r>
                <a:r>
                  <a:rPr lang="en-US" sz="4400" dirty="0" smtClean="0"/>
                  <a:t>                  =(</a:t>
                </a:r>
                <a:r>
                  <a:rPr lang="en-US" sz="4400" dirty="0" err="1" smtClean="0"/>
                  <a:t>a+b</a:t>
                </a:r>
                <a:r>
                  <a:rPr lang="en-US" sz="4400" dirty="0" smtClean="0"/>
                  <a:t>)(a</a:t>
                </a:r>
                <a:r>
                  <a:rPr lang="en-US" sz="4400" dirty="0" smtClean="0">
                    <a:latin typeface="Arial"/>
                    <a:cs typeface="Arial"/>
                  </a:rPr>
                  <a:t>²</a:t>
                </a:r>
                <a:r>
                  <a:rPr lang="en-US" sz="4400" dirty="0" smtClean="0"/>
                  <a:t>+2ab+b</a:t>
                </a:r>
                <a:r>
                  <a:rPr lang="en-US" sz="4400" dirty="0" smtClean="0">
                    <a:latin typeface="Arial"/>
                    <a:cs typeface="Arial"/>
                  </a:rPr>
                  <a:t>²</a:t>
                </a:r>
                <a:r>
                  <a:rPr lang="en-US" sz="4400" dirty="0" smtClean="0"/>
                  <a:t>-3ab)</a:t>
                </a:r>
              </a:p>
              <a:p>
                <a:r>
                  <a:rPr lang="en-US" sz="4400" dirty="0"/>
                  <a:t/>
                </a:r>
                <a:r>
                  <a:rPr lang="en-US" sz="4400" dirty="0" smtClean="0"/>
                  <a:t>                  =(</a:t>
                </a:r>
                <a:r>
                  <a:rPr lang="en-US" sz="4400" dirty="0" err="1" smtClean="0"/>
                  <a:t>a+b</a:t>
                </a:r>
                <a:r>
                  <a:rPr lang="en-US" sz="4400" dirty="0" smtClean="0"/>
                  <a:t>)(a</a:t>
                </a:r>
                <a:r>
                  <a:rPr lang="en-US" sz="4400" dirty="0" smtClean="0">
                    <a:latin typeface="Arial"/>
                    <a:cs typeface="Arial"/>
                  </a:rPr>
                  <a:t>²-ab+b²)</a:t>
                </a:r>
              </a:p>
              <a:p>
                <a:r>
                  <a:rPr lang="en-US" sz="4400" dirty="0">
                    <a:latin typeface="Arial"/>
                    <a:cs typeface="Arial"/>
                  </a:rPr>
                  <a:t/>
                </a:r>
                <a:r>
                  <a:rPr lang="en-US" sz="4400" dirty="0" smtClean="0">
                    <a:latin typeface="Arial"/>
                    <a:cs typeface="Arial"/>
                  </a:rPr>
                  <a:t/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/>
                      </a:rPr>
                      <m:t>∴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𝐿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.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𝐻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.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𝑆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𝑅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.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𝐻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.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𝑆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 (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𝑃𝑟𝑜𝑣𝑒𝑑</m:t>
                    </m:r>
                    <m:r>
                      <a:rPr lang="en-US" sz="4400" b="0" i="1" smtClean="0">
                        <a:latin typeface="Cambria Math"/>
                        <a:ea typeface="Cambria Math"/>
                        <a:cs typeface="Arial"/>
                      </a:rPr>
                      <m:t>)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610600" cy="6186309"/>
              </a:xfrm>
              <a:prstGeom prst="rect">
                <a:avLst/>
              </a:prstGeom>
              <a:blipFill rotWithShape="1">
                <a:blip r:embed="rId4"/>
                <a:stretch>
                  <a:fillRect l="-2831" t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150F-1AC2-45D2-80CC-1D58073765CB}" type="datetime2">
              <a:rPr lang="en-US" smtClean="0"/>
              <a:t>Monday, June 21,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18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  <p:sndAc>
          <p:stSnd>
            <p:snd r:embed="rId5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3.xml><?xml version="1.0" encoding="utf-8"?>
<a:themeOverride xmlns:a="http://schemas.openxmlformats.org/drawingml/2006/main">
  <a:clrScheme name="Couture">
    <a:dk1>
      <a:sysClr val="windowText" lastClr="000000"/>
    </a:dk1>
    <a:lt1>
      <a:sysClr val="window" lastClr="FFFFFF"/>
    </a:lt1>
    <a:dk2>
      <a:srgbClr val="37302A"/>
    </a:dk2>
    <a:lt2>
      <a:srgbClr val="D0CCB9"/>
    </a:lt2>
    <a:accent1>
      <a:srgbClr val="9E8E5C"/>
    </a:accent1>
    <a:accent2>
      <a:srgbClr val="A09781"/>
    </a:accent2>
    <a:accent3>
      <a:srgbClr val="85776D"/>
    </a:accent3>
    <a:accent4>
      <a:srgbClr val="AEAFA9"/>
    </a:accent4>
    <a:accent5>
      <a:srgbClr val="8D878B"/>
    </a:accent5>
    <a:accent6>
      <a:srgbClr val="6B6149"/>
    </a:accent6>
    <a:hlink>
      <a:srgbClr val="B6A272"/>
    </a:hlink>
    <a:folHlink>
      <a:srgbClr val="8A784F"/>
    </a:folHlink>
  </a:clr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6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7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240</Words>
  <Application>Microsoft Office PowerPoint</Application>
  <PresentationFormat>On-screen Show (4:3)</PresentationFormat>
  <Paragraphs>83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Office Theme</vt:lpstr>
      <vt:lpstr>Technic</vt:lpstr>
      <vt:lpstr>Austin</vt:lpstr>
      <vt:lpstr>Oriel</vt:lpstr>
      <vt:lpstr>1_Office Theme</vt:lpstr>
      <vt:lpstr>Thatch</vt:lpstr>
      <vt:lpstr>Adjacency</vt:lpstr>
      <vt:lpstr>BlackTie</vt:lpstr>
      <vt:lpstr>Grid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96</cp:revision>
  <dcterms:created xsi:type="dcterms:W3CDTF">2018-02-15T14:29:43Z</dcterms:created>
  <dcterms:modified xsi:type="dcterms:W3CDTF">2021-06-21T02:58:37Z</dcterms:modified>
</cp:coreProperties>
</file>