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7" r:id="rId2"/>
    <p:sldId id="286" r:id="rId3"/>
    <p:sldId id="259" r:id="rId4"/>
    <p:sldId id="258" r:id="rId5"/>
    <p:sldId id="267" r:id="rId6"/>
    <p:sldId id="261" r:id="rId7"/>
    <p:sldId id="262" r:id="rId8"/>
    <p:sldId id="274" r:id="rId9"/>
    <p:sldId id="275" r:id="rId10"/>
    <p:sldId id="276" r:id="rId11"/>
    <p:sldId id="277" r:id="rId12"/>
    <p:sldId id="278" r:id="rId13"/>
    <p:sldId id="280" r:id="rId14"/>
    <p:sldId id="281" r:id="rId15"/>
    <p:sldId id="282" r:id="rId16"/>
    <p:sldId id="283" r:id="rId17"/>
    <p:sldId id="284" r:id="rId18"/>
    <p:sldId id="264" r:id="rId19"/>
    <p:sldId id="285" r:id="rId20"/>
    <p:sldId id="266" r:id="rId21"/>
  </p:sldIdLst>
  <p:sldSz cx="13716000" cy="7772400"/>
  <p:notesSz cx="6858000" cy="9144000"/>
  <p:defaultTextStyle>
    <a:defPPr>
      <a:defRPr lang="en-US"/>
    </a:defPPr>
    <a:lvl1pPr marL="0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3928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7856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1784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5713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69641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3569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97497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1425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4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678" y="-336"/>
      </p:cViewPr>
      <p:guideLst>
        <p:guide orient="horz" pos="2448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56AF7-4869-4C0D-B168-793C4C38CE9E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85800"/>
            <a:ext cx="60483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2DD60-351E-4C72-A3EE-A00FC6B3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02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Welcome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AFDE9-23CF-4B8C-B5A4-9FA43ACE3F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4333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2DD60-351E-4C72-A3EE-A00FC6B3D58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8600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414482"/>
            <a:ext cx="1165860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404360"/>
            <a:ext cx="960120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3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7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1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5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3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7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1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921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C4DA-6AA4-44D6-8FC1-2F7161D9E816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FDC1-9EC9-4199-8DAF-F600365946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94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311257"/>
            <a:ext cx="308610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11257"/>
            <a:ext cx="902970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C4DA-6AA4-44D6-8FC1-2F7161D9E816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FDC1-9EC9-4199-8DAF-F600365946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570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C4DA-6AA4-44D6-8FC1-2F7161D9E816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FDC1-9EC9-4199-8DAF-F600365946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661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4994487"/>
            <a:ext cx="11658600" cy="1543685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294275"/>
            <a:ext cx="11658600" cy="170021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392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785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4178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557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6964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835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9749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114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C4DA-6AA4-44D6-8FC1-2F7161D9E816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FDC1-9EC9-4199-8DAF-F600365946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480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13560"/>
            <a:ext cx="6057900" cy="5129425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1813560"/>
            <a:ext cx="6057900" cy="5129425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C4DA-6AA4-44D6-8FC1-2F7161D9E816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FDC1-9EC9-4199-8DAF-F600365946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53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39795"/>
            <a:ext cx="6060282" cy="7250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3928" indent="0">
              <a:buNone/>
              <a:defRPr sz="2700" b="1"/>
            </a:lvl2pPr>
            <a:lvl3pPr marL="1227856" indent="0">
              <a:buNone/>
              <a:defRPr sz="2400" b="1"/>
            </a:lvl3pPr>
            <a:lvl4pPr marL="1841784" indent="0">
              <a:buNone/>
              <a:defRPr sz="2100" b="1"/>
            </a:lvl4pPr>
            <a:lvl5pPr marL="2455713" indent="0">
              <a:buNone/>
              <a:defRPr sz="2100" b="1"/>
            </a:lvl5pPr>
            <a:lvl6pPr marL="3069641" indent="0">
              <a:buNone/>
              <a:defRPr sz="2100" b="1"/>
            </a:lvl6pPr>
            <a:lvl7pPr marL="3683569" indent="0">
              <a:buNone/>
              <a:defRPr sz="2100" b="1"/>
            </a:lvl7pPr>
            <a:lvl8pPr marL="4297497" indent="0">
              <a:buNone/>
              <a:defRPr sz="2100" b="1"/>
            </a:lvl8pPr>
            <a:lvl9pPr marL="4911425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64859"/>
            <a:ext cx="6060282" cy="44781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38" y="1739795"/>
            <a:ext cx="6062663" cy="7250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3928" indent="0">
              <a:buNone/>
              <a:defRPr sz="2700" b="1"/>
            </a:lvl2pPr>
            <a:lvl3pPr marL="1227856" indent="0">
              <a:buNone/>
              <a:defRPr sz="2400" b="1"/>
            </a:lvl3pPr>
            <a:lvl4pPr marL="1841784" indent="0">
              <a:buNone/>
              <a:defRPr sz="2100" b="1"/>
            </a:lvl4pPr>
            <a:lvl5pPr marL="2455713" indent="0">
              <a:buNone/>
              <a:defRPr sz="2100" b="1"/>
            </a:lvl5pPr>
            <a:lvl6pPr marL="3069641" indent="0">
              <a:buNone/>
              <a:defRPr sz="2100" b="1"/>
            </a:lvl6pPr>
            <a:lvl7pPr marL="3683569" indent="0">
              <a:buNone/>
              <a:defRPr sz="2100" b="1"/>
            </a:lvl7pPr>
            <a:lvl8pPr marL="4297497" indent="0">
              <a:buNone/>
              <a:defRPr sz="2100" b="1"/>
            </a:lvl8pPr>
            <a:lvl9pPr marL="4911425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38" y="2464859"/>
            <a:ext cx="6062663" cy="44781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C4DA-6AA4-44D6-8FC1-2F7161D9E816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FDC1-9EC9-4199-8DAF-F600365946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749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C4DA-6AA4-44D6-8FC1-2F7161D9E816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FDC1-9EC9-4199-8DAF-F600365946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568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C4DA-6AA4-44D6-8FC1-2F7161D9E816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FDC1-9EC9-4199-8DAF-F600365946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074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09457"/>
            <a:ext cx="4512470" cy="131699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309457"/>
            <a:ext cx="7667625" cy="6633528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1626447"/>
            <a:ext cx="4512470" cy="5316538"/>
          </a:xfrm>
        </p:spPr>
        <p:txBody>
          <a:bodyPr/>
          <a:lstStyle>
            <a:lvl1pPr marL="0" indent="0">
              <a:buNone/>
              <a:defRPr sz="1900"/>
            </a:lvl1pPr>
            <a:lvl2pPr marL="613928" indent="0">
              <a:buNone/>
              <a:defRPr sz="1600"/>
            </a:lvl2pPr>
            <a:lvl3pPr marL="1227856" indent="0">
              <a:buNone/>
              <a:defRPr sz="1300"/>
            </a:lvl3pPr>
            <a:lvl4pPr marL="1841784" indent="0">
              <a:buNone/>
              <a:defRPr sz="1200"/>
            </a:lvl4pPr>
            <a:lvl5pPr marL="2455713" indent="0">
              <a:buNone/>
              <a:defRPr sz="1200"/>
            </a:lvl5pPr>
            <a:lvl6pPr marL="3069641" indent="0">
              <a:buNone/>
              <a:defRPr sz="1200"/>
            </a:lvl6pPr>
            <a:lvl7pPr marL="3683569" indent="0">
              <a:buNone/>
              <a:defRPr sz="1200"/>
            </a:lvl7pPr>
            <a:lvl8pPr marL="4297497" indent="0">
              <a:buNone/>
              <a:defRPr sz="1200"/>
            </a:lvl8pPr>
            <a:lvl9pPr marL="4911425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C4DA-6AA4-44D6-8FC1-2F7161D9E816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FDC1-9EC9-4199-8DAF-F600365946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395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5440680"/>
            <a:ext cx="8229600" cy="64230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694478"/>
            <a:ext cx="8229600" cy="4663440"/>
          </a:xfrm>
        </p:spPr>
        <p:txBody>
          <a:bodyPr/>
          <a:lstStyle>
            <a:lvl1pPr marL="0" indent="0">
              <a:buNone/>
              <a:defRPr sz="4300"/>
            </a:lvl1pPr>
            <a:lvl2pPr marL="613928" indent="0">
              <a:buNone/>
              <a:defRPr sz="3800"/>
            </a:lvl2pPr>
            <a:lvl3pPr marL="1227856" indent="0">
              <a:buNone/>
              <a:defRPr sz="3200"/>
            </a:lvl3pPr>
            <a:lvl4pPr marL="1841784" indent="0">
              <a:buNone/>
              <a:defRPr sz="2700"/>
            </a:lvl4pPr>
            <a:lvl5pPr marL="2455713" indent="0">
              <a:buNone/>
              <a:defRPr sz="2700"/>
            </a:lvl5pPr>
            <a:lvl6pPr marL="3069641" indent="0">
              <a:buNone/>
              <a:defRPr sz="2700"/>
            </a:lvl6pPr>
            <a:lvl7pPr marL="3683569" indent="0">
              <a:buNone/>
              <a:defRPr sz="2700"/>
            </a:lvl7pPr>
            <a:lvl8pPr marL="4297497" indent="0">
              <a:buNone/>
              <a:defRPr sz="2700"/>
            </a:lvl8pPr>
            <a:lvl9pPr marL="4911425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6082983"/>
            <a:ext cx="8229600" cy="912177"/>
          </a:xfrm>
        </p:spPr>
        <p:txBody>
          <a:bodyPr/>
          <a:lstStyle>
            <a:lvl1pPr marL="0" indent="0">
              <a:buNone/>
              <a:defRPr sz="1900"/>
            </a:lvl1pPr>
            <a:lvl2pPr marL="613928" indent="0">
              <a:buNone/>
              <a:defRPr sz="1600"/>
            </a:lvl2pPr>
            <a:lvl3pPr marL="1227856" indent="0">
              <a:buNone/>
              <a:defRPr sz="1300"/>
            </a:lvl3pPr>
            <a:lvl4pPr marL="1841784" indent="0">
              <a:buNone/>
              <a:defRPr sz="1200"/>
            </a:lvl4pPr>
            <a:lvl5pPr marL="2455713" indent="0">
              <a:buNone/>
              <a:defRPr sz="1200"/>
            </a:lvl5pPr>
            <a:lvl6pPr marL="3069641" indent="0">
              <a:buNone/>
              <a:defRPr sz="1200"/>
            </a:lvl6pPr>
            <a:lvl7pPr marL="3683569" indent="0">
              <a:buNone/>
              <a:defRPr sz="1200"/>
            </a:lvl7pPr>
            <a:lvl8pPr marL="4297497" indent="0">
              <a:buNone/>
              <a:defRPr sz="1200"/>
            </a:lvl8pPr>
            <a:lvl9pPr marL="4911425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C4DA-6AA4-44D6-8FC1-2F7161D9E816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FDC1-9EC9-4199-8DAF-F600365946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325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11256"/>
            <a:ext cx="12344400" cy="1295400"/>
          </a:xfrm>
          <a:prstGeom prst="rect">
            <a:avLst/>
          </a:prstGeom>
        </p:spPr>
        <p:txBody>
          <a:bodyPr vert="horz" lIns="122786" tIns="61393" rIns="122786" bIns="6139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13560"/>
            <a:ext cx="12344400" cy="5129425"/>
          </a:xfrm>
          <a:prstGeom prst="rect">
            <a:avLst/>
          </a:prstGeom>
        </p:spPr>
        <p:txBody>
          <a:bodyPr vert="horz" lIns="122786" tIns="61393" rIns="122786" bIns="6139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7203864"/>
            <a:ext cx="3200400" cy="413808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FC4DA-6AA4-44D6-8FC1-2F7161D9E816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7203864"/>
            <a:ext cx="4343400" cy="413808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7203864"/>
            <a:ext cx="3200400" cy="413808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EFDC1-9EC9-4199-8DAF-F600365946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684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7856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0446" indent="-460446" algn="l" defTabSz="1227856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7633" indent="-383705" algn="l" defTabSz="1227856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34820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8749" indent="-306964" algn="l" defTabSz="1227856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62677" indent="-306964" algn="l" defTabSz="1227856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76605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90533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04461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18389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3928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7856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1784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5713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69641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83569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97497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11425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066800"/>
            <a:ext cx="13487400" cy="548640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/>
            <a:r>
              <a:rPr lang="en-US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 Antiqua" pitchFamily="18" charset="0"/>
              </a:rPr>
              <a:t>Welcome to </a:t>
            </a:r>
          </a:p>
          <a:p>
            <a:pPr algn="ctr"/>
            <a:r>
              <a:rPr lang="en-US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 Antiqua" pitchFamily="18" charset="0"/>
              </a:rPr>
              <a:t>our multimedia </a:t>
            </a:r>
            <a:r>
              <a:rPr lang="en-US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 Antiqua" pitchFamily="18" charset="0"/>
              </a:rPr>
              <a:t>Class.</a:t>
            </a:r>
            <a:endParaRPr lang="en-US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17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29625"/>
            <a:ext cx="89154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Punish, Punishable, Punishment.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988874"/>
            <a:ext cx="1013460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hard ----------- crime.</a:t>
            </a:r>
          </a:p>
          <a:p>
            <a:pPr marL="457200" indent="-457200">
              <a:buAutoNum type="alphaLcParenR"/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was ------------- for his bad behavior.</a:t>
            </a:r>
          </a:p>
          <a:p>
            <a:pPr marL="457200" indent="-457200">
              <a:buAutoNum type="alphaLcParenR"/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dead bird was hanged round his nick as -------------.</a:t>
            </a:r>
          </a:p>
          <a:p>
            <a:pPr marL="457200" indent="-457200">
              <a:buAutoNum type="alphaLcParenR"/>
            </a:pP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19300" y="3581400"/>
            <a:ext cx="960120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Courage, encourage, discourage, courageous, courageously,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4807803"/>
            <a:ext cx="998220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face the problem -----------------.</a:t>
            </a:r>
          </a:p>
          <a:p>
            <a:pPr marL="457200" indent="-457200">
              <a:buAutoNum type="arabicPeriod"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----------------- childlabour.</a:t>
            </a:r>
          </a:p>
          <a:p>
            <a:pPr marL="457200" indent="-457200">
              <a:buAutoNum type="arabicPeriod"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 --------------- them to face the problem.</a:t>
            </a:r>
          </a:p>
          <a:p>
            <a:pPr marL="457200" indent="-457200">
              <a:buAutoNum type="arabicPeriod"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are really very -------------.</a:t>
            </a:r>
          </a:p>
          <a:p>
            <a:pPr marL="457200" indent="-457200">
              <a:buAutoNum type="arabicPeriod"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-------------- will help you to do the work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2743200"/>
            <a:ext cx="10972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Answer: a)  punishable, b) punished, c)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Punishment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6934200"/>
            <a:ext cx="1036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Ans:  a) courageously, b) discourage, c) encourage, d) courageous, e) courage,   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738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52400"/>
            <a:ext cx="11430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Create, Creative, Creator, Creation, Creativity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914400"/>
            <a:ext cx="11430000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Allah has  ----------- the whole Universe.</a:t>
            </a:r>
          </a:p>
          <a:p>
            <a:pPr marL="457200" indent="-457200">
              <a:buAutoNum type="arabicPeriod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facing now ------------- question.</a:t>
            </a:r>
          </a:p>
          <a:p>
            <a:pPr marL="457200" indent="-457200">
              <a:buAutoNum type="arabicPeriod"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Allah is the only ---------------- of the Universe.</a:t>
            </a:r>
          </a:p>
          <a:p>
            <a:pPr marL="457200" indent="-457200">
              <a:buAutoNum type="arabicPeriod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 is the basic things to know.</a:t>
            </a:r>
          </a:p>
          <a:p>
            <a:pPr marL="457200" indent="-457200">
              <a:buAutoNum type="arabicPeriod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a new -----------------.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292025"/>
            <a:ext cx="114300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Punctual, Punctuality, Punctuation,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5059740"/>
            <a:ext cx="112776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 is a great virtue.</a:t>
            </a:r>
          </a:p>
          <a:p>
            <a:pPr marL="457200" indent="-457200">
              <a:buAutoNum type="arabicPeriod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know about --------------.</a:t>
            </a:r>
          </a:p>
          <a:p>
            <a:pPr marL="457200" indent="-457200">
              <a:buAutoNum type="arabicPeriod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was always ----------------------.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429000"/>
            <a:ext cx="1257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  created, b) creative, c) creator, d) Creativity, e) creation,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6705600"/>
            <a:ext cx="1066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Punctuality, b)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Punctuation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c)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Punctual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626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52400"/>
            <a:ext cx="118110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Honest, honesty, dishonest, dishonesty,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990600"/>
            <a:ext cx="11582400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Rahim is an ------------- man.</a:t>
            </a:r>
          </a:p>
          <a:p>
            <a:pPr marL="457200" indent="-457200">
              <a:buAutoNum type="arabicPeriod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 is the best policy.</a:t>
            </a:r>
          </a:p>
          <a:p>
            <a:pPr marL="457200" indent="-457200">
              <a:buAutoNum type="arabicPeriod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Nobody likes a --------------- man.</a:t>
            </a:r>
          </a:p>
          <a:p>
            <a:pPr marL="457200" indent="-457200">
              <a:buAutoNum type="arabicPeriod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 is a curse.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191000"/>
            <a:ext cx="118110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Populate, popular, population, populous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5181600"/>
            <a:ext cx="118110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city is now very -------------.</a:t>
            </a:r>
          </a:p>
          <a:p>
            <a:pPr marL="457200" indent="-457200">
              <a:buAutoNum type="arabicPeriod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----------- of this country is very large.</a:t>
            </a:r>
          </a:p>
          <a:p>
            <a:pPr marL="457200" indent="-457200">
              <a:buAutoNum type="arabicPeriod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Dhaka is a ----------- city.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276600"/>
            <a:ext cx="1150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honest, b) honesty, c) dishonest, d) dishonesty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858000"/>
            <a:ext cx="1158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Popular, b) population, c) populous, 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136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28600"/>
            <a:ext cx="87630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Honor, honorable, dishonor,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990600"/>
            <a:ext cx="92202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was --------------- by every body.</a:t>
            </a:r>
          </a:p>
          <a:p>
            <a:pPr marL="457200" indent="-457200">
              <a:buAutoNum type="alphaLcParenR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Mr. Akondo is an ----------------- teacher.</a:t>
            </a:r>
          </a:p>
          <a:p>
            <a:pPr marL="457200" indent="-457200">
              <a:buAutoNum type="alphaLcParenR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-------------- a liar man.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3276600"/>
            <a:ext cx="99060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Comfort, discomfort, Comfortable, Uncomfortable,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4267200"/>
            <a:ext cx="9220200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room is ----------------- for living.</a:t>
            </a:r>
          </a:p>
          <a:p>
            <a:pPr marL="457200" indent="-457200">
              <a:buAutoNum type="alphaLcParenR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feeling --------------- here.</a:t>
            </a:r>
          </a:p>
          <a:p>
            <a:pPr marL="457200" indent="-457200">
              <a:buAutoNum type="alphaLcParenR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room is -------------- for us.</a:t>
            </a:r>
          </a:p>
          <a:p>
            <a:pPr marL="457200" indent="-457200">
              <a:buAutoNum type="alphaLcParenR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feel ------------- to live here.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220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228600"/>
            <a:ext cx="8839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Satisfy, Satisfactory, Satisfaction, Dissatisfaction.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2731" y="1134805"/>
            <a:ext cx="10210800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want to -------------- to all.</a:t>
            </a:r>
          </a:p>
          <a:p>
            <a:pPr marL="457200" indent="-457200">
              <a:buAutoNum type="alphaLcParenR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behavior is ------------- to us.</a:t>
            </a:r>
          </a:p>
          <a:p>
            <a:pPr marL="457200" indent="-457200">
              <a:buAutoNum type="alphaLcParenR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need our mind ------------------ to do the work.</a:t>
            </a:r>
          </a:p>
          <a:p>
            <a:pPr marL="457200" indent="-457200">
              <a:buAutoNum type="alphaLcParenR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behavior makes us -----------------.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3581400"/>
            <a:ext cx="92964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Danger, Endanger, Dangerous, Dangerously,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724400"/>
            <a:ext cx="10363200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not be worried in -------------------.</a:t>
            </a:r>
          </a:p>
          <a:p>
            <a:pPr marL="457200" indent="-457200">
              <a:buAutoNum type="alphaLcParenR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killed the tiger -------------------.</a:t>
            </a:r>
          </a:p>
          <a:p>
            <a:pPr marL="457200" indent="-457200">
              <a:buAutoNum type="alphaLcParenR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staying in --------------------- situation.</a:t>
            </a:r>
          </a:p>
          <a:p>
            <a:pPr marL="457200" indent="-457200">
              <a:buAutoNum type="alphaLcParenR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---------------- us.</a:t>
            </a:r>
          </a:p>
        </p:txBody>
      </p:sp>
    </p:spTree>
    <p:extLst>
      <p:ext uri="{BB962C8B-B14F-4D97-AF65-F5344CB8AC3E}">
        <p14:creationId xmlns:p14="http://schemas.microsoft.com/office/powerpoint/2010/main" xmlns="" val="64294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217944"/>
            <a:ext cx="62484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activities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076099"/>
            <a:ext cx="10972800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books of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famous(a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-------(write) are put on sale in the book fair. Most of the (b) -------------( visit) buy books of different © ----------- (publish). Almost no visitor returns from the fair without making any purchase. The (d) ----- (buy) like to buy at a fair price. Our book fair is always (e) ------------ (crowd). As (f) ---------(vary) books are (g) ------------- (play) in a fair, the (h) --------(buy) get a scope to choose books after a long search. This facility is (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------------ (available) in any place other than a book fair. A book fair is always (j) ------------ (come) to the students.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5381352"/>
            <a:ext cx="51816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 your answer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6161544"/>
            <a:ext cx="1112520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Writers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 </a:t>
            </a:r>
            <a:r>
              <a:rPr lang="en-US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visitors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d) </a:t>
            </a:r>
            <a:r>
              <a:rPr lang="en-US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publishers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e)  </a:t>
            </a:r>
            <a:r>
              <a:rPr lang="en-US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crowded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f)  various  g</a:t>
            </a:r>
            <a:r>
              <a:rPr lang="en-US" sz="2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displayed 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buyers            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unavailable  j) welcome </a:t>
            </a:r>
            <a:r>
              <a:rPr lang="en-US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586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0100" y="276285"/>
            <a:ext cx="1211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Our(a) ---------(free) fighters are the (b) -----------------(war) who took part in our liberation in 1971. The©-------------  (dependence) of our motherland was (d) --------------(dear) to them than their lives. They joined the war (e) ------------ (willing). They had no (f) ------------ (might) weapons with them. But They had strong moral courage. Our freedom fighters from the civilians were (g) ------------- (main) the guerilla (h)-------------- (fight). Our guerilla freedom fighters  attacked the enemy from an(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------------- (known) place and then (j) ------------ (appeared).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4832726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 your answer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6096000"/>
            <a:ext cx="1173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Freedom  b)  warrior   c) independence  d) dearer  e) willingly  f) mighty  g)  mainly  h)  fighters 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unknown  j)  disappeared.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276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1196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(a)  ---------------- (child) memories are full of (b) ------------- (beauty) and sad incedents. For example,  I can © ------------- ( easy) remember the (d)    ---------------- (memory) incidents of my school life. Our teachers told us to read (e)--------------( attentive). We always tried to follow their (f) -------------- (instruct). Now at our mature age, we realize how (g) ------------- (effect) their advice was. Therefore, we are (h) ------------- (high)  grateful to them. This was the role of our teachers in building our character and (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--------------- (moral) which is not (j) -----------(deny).  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4700622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 your answer</a:t>
            </a:r>
            <a:endParaRPr lang="en-US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5867400"/>
            <a:ext cx="1173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Childhood b) beautiful c) easily  d) memorial  e)  attentively f) instruction g) effective h) highly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morality j) deniable.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732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669096"/>
            <a:ext cx="12801600" cy="3447972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pPr algn="just">
              <a:tabLst>
                <a:tab pos="466842" algn="l"/>
              </a:tabLst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text adding suffixes, prefixes or the both with the root 	words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parenthesis.                                                   </a:t>
            </a:r>
          </a:p>
          <a:p>
            <a:pPr algn="just">
              <a:tabLst>
                <a:tab pos="466842" algn="l"/>
              </a:tabLst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past people did not have developed (a) _______ (communicate) 	facilities. They used to make (b) _______ (move) to short distant places 	on foot. Nowadays, they go by rickshaw,"   taxi or by other kinds of 	(c)_______ (motor) vehicles. As a result, they do not undergo physical 	(d) _______   (exert) -— which is good for health. The ultimate result is 	that many a man is now getting diabetics. The (e) _______(suggest) is 	that we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the habit of walking. Walking (f) _______ (able)  	us to (g) _______ 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joy) the beauty of nature. It also helps us have 	physical (h) _______ (fit).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But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people are (i) _______ (different) to 	walking. They give (j) _______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prefer) to vehicles.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5915" y="6018687"/>
            <a:ext cx="12115800" cy="985759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pPr algn="just"/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communica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tion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(b) move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(c) motorize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(d) exer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tion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(e) sugges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tion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(f) 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ables; (g) 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joy; (h) fit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ness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(i) 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different; (j) prefer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ence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55915" y="5463439"/>
            <a:ext cx="12115800" cy="616428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pPr algn="ctr"/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 your answer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352800" y="533400"/>
            <a:ext cx="6705600" cy="914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  <a:endParaRPr lang="en-A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104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85800"/>
            <a:ext cx="1158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(a) ------------- (behave) forms an important part of our education. Our (b) -------------  (learn) remains © -------------- (complete) if we do not learn good behavior.  In (d) ------------ (deal) with others, we must show respect ( e) ------------ (proper). We should have a sense of (f) ---------------- (polite) in our conduct with others. The (g) --------------- (signify) of good conduct in life is (h) --------------(real) great. People are (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------------- (delight) to help a man with good conduct. (j) ---------(Actual) a man of manners is a gentleman in true sense of the term. 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4620481"/>
            <a:ext cx="647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 your answer</a:t>
            </a:r>
            <a:endParaRPr lang="en-US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5486400"/>
            <a:ext cx="1173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 Behavior  b)  learner  c) incomplete  e) properly f)  politeness g) significance h) really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delighted j) Actually 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879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7727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628634"/>
            <a:ext cx="2971800" cy="2806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4577080"/>
            <a:ext cx="7772400" cy="246308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3800" b="1" dirty="0" smtClean="0">
                <a:solidFill>
                  <a:schemeClr val="bg2"/>
                </a:solidFill>
              </a:rPr>
              <a:t>Faiz Ahmed</a:t>
            </a:r>
          </a:p>
          <a:p>
            <a:r>
              <a:rPr lang="en-US" sz="3800" b="1" dirty="0" smtClean="0">
                <a:solidFill>
                  <a:schemeClr val="bg2"/>
                </a:solidFill>
              </a:rPr>
              <a:t>Lecturer in English</a:t>
            </a:r>
          </a:p>
          <a:p>
            <a:r>
              <a:rPr lang="en-US" sz="3800" b="1" dirty="0" smtClean="0">
                <a:solidFill>
                  <a:schemeClr val="bg2"/>
                </a:solidFill>
              </a:rPr>
              <a:t>Bakila Fazil Degree Madrasha</a:t>
            </a:r>
          </a:p>
          <a:p>
            <a:r>
              <a:rPr lang="en-US" sz="3800" b="1" dirty="0" smtClean="0">
                <a:solidFill>
                  <a:schemeClr val="bg2"/>
                </a:solidFill>
              </a:rPr>
              <a:t>Hajiganj, Chandpur.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01000" y="4577080"/>
            <a:ext cx="5715000" cy="2493865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122786" tIns="61393" rIns="122786" bIns="61393" rtlCol="0">
            <a:spAutoFit/>
          </a:bodyPr>
          <a:lstStyle/>
          <a:p>
            <a:endParaRPr lang="en-US" sz="3200" b="1" dirty="0" smtClean="0">
              <a:solidFill>
                <a:schemeClr val="bg2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0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Class   : XII</a:t>
            </a:r>
          </a:p>
          <a:p>
            <a:r>
              <a:rPr lang="en-US" sz="30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Sub     : English 2nd</a:t>
            </a:r>
          </a:p>
          <a:p>
            <a:r>
              <a:rPr lang="en-US" sz="30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Topic   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Suffix and prefix</a:t>
            </a:r>
          </a:p>
          <a:p>
            <a:endParaRPr lang="en-US" sz="3000" b="1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657600" y="3623534"/>
            <a:ext cx="6286500" cy="6045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2786" tIns="61393" rIns="122786" bIns="61393" rtlCol="0" anchor="ctr"/>
          <a:lstStyle/>
          <a:p>
            <a:pPr algn="ctr"/>
            <a:r>
              <a:rPr lang="en-US" sz="4800" dirty="0" smtClean="0"/>
              <a:t>IDENTITY</a:t>
            </a:r>
            <a:endParaRPr lang="en-US" sz="48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886700" y="4577080"/>
            <a:ext cx="0" cy="219752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30017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667000" y="1371600"/>
            <a:ext cx="7772400" cy="42672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all for today.</a:t>
            </a:r>
          </a:p>
          <a:p>
            <a:pPr algn="ctr"/>
            <a:r>
              <a:rPr lang="en-AU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Allah Hafez.</a:t>
            </a:r>
            <a:endParaRPr lang="en-AU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59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71700" y="3581400"/>
            <a:ext cx="8686800" cy="2971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1066800"/>
            <a:ext cx="7130142" cy="1143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Today’s lesson is--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2667000" y="990600"/>
            <a:ext cx="7696200" cy="2514600"/>
          </a:xfrm>
          <a:prstGeom prst="downArrowCallout">
            <a:avLst>
              <a:gd name="adj1" fmla="val 40584"/>
              <a:gd name="adj2" fmla="val 45779"/>
              <a:gd name="adj3" fmla="val 25000"/>
              <a:gd name="adj4" fmla="val 5393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7471" y="4379267"/>
            <a:ext cx="5638800" cy="10712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Suffix and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prefix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9165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066800" y="685800"/>
            <a:ext cx="11430000" cy="2514600"/>
          </a:xfrm>
          <a:prstGeom prst="ribbon">
            <a:avLst>
              <a:gd name="adj1" fmla="val 27057"/>
              <a:gd name="adj2" fmla="val 70469"/>
            </a:avLst>
          </a:prstGeom>
          <a:noFill/>
          <a:ln w="101600" cap="sq" cmpd="dbl">
            <a:solidFill>
              <a:schemeClr val="tx1"/>
            </a:solidFill>
            <a:miter lim="800000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66800" y="3657600"/>
            <a:ext cx="11430000" cy="3200400"/>
          </a:xfrm>
          <a:prstGeom prst="roundRect">
            <a:avLst/>
          </a:prstGeom>
          <a:noFill/>
          <a:ln w="101600" cmpd="dbl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After completing this lesson, we will be able to-</a:t>
            </a:r>
          </a:p>
          <a:p>
            <a:pPr marL="1093787" indent="-571500">
              <a:buFont typeface="Wingdings" pitchFamily="2" charset="2"/>
              <a:buChar char="Ø"/>
            </a:pP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identify the definition of suffix and prefix</a:t>
            </a:r>
          </a:p>
          <a:p>
            <a:pPr marL="1093787" indent="-571500">
              <a:buFont typeface="Wingdings" pitchFamily="2" charset="2"/>
              <a:buChar char="Ø"/>
            </a:pP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 suffix and prefix</a:t>
            </a:r>
          </a:p>
          <a:p>
            <a:pPr marL="1093787" indent="-571500">
              <a:buFont typeface="Wingdings" pitchFamily="2" charset="2"/>
              <a:buChar char="Ø"/>
            </a:pP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use suffix and prefix in the sentence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581400" y="1676400"/>
            <a:ext cx="6172200" cy="1295400"/>
          </a:xfrm>
          <a:prstGeom prst="ellipse">
            <a:avLst/>
          </a:prstGeom>
          <a:noFill/>
          <a:ln w="1016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9155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4" r="-109" b="8379"/>
          <a:stretch/>
        </p:blipFill>
        <p:spPr>
          <a:xfrm>
            <a:off x="5185682" y="155653"/>
            <a:ext cx="3005818" cy="40767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 b="8929"/>
          <a:stretch/>
        </p:blipFill>
        <p:spPr>
          <a:xfrm>
            <a:off x="5191125" y="152400"/>
            <a:ext cx="3028950" cy="405275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995057" y="4603837"/>
            <a:ext cx="601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man looks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39000" y="4603837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appy.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0" y="4603837"/>
            <a:ext cx="2230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unhappy.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5594437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800" y="5633906"/>
            <a:ext cx="1514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happy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3579" y="5710106"/>
            <a:ext cx="1107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i="1" dirty="0" smtClean="0">
                <a:latin typeface="Times New Roman" panose="02020603050405020304" pitchFamily="18" charset="0"/>
              </a:rPr>
              <a:t>সুখী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53400" y="5710106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i="1" dirty="0" smtClean="0">
                <a:latin typeface="Times New Roman" panose="02020603050405020304" pitchFamily="18" charset="0"/>
              </a:rPr>
              <a:t>অ 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248400" y="5670637"/>
            <a:ext cx="6858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390903" y="5394753"/>
            <a:ext cx="2743200" cy="127703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it?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0903" y="6671788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happ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68587" y="6672942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79005" y="6592669"/>
            <a:ext cx="821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506684" y="6705600"/>
            <a:ext cx="6858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Left Arrow 17"/>
          <p:cNvSpPr/>
          <p:nvPr/>
        </p:nvSpPr>
        <p:spPr>
          <a:xfrm>
            <a:off x="5257119" y="6416718"/>
            <a:ext cx="2230211" cy="1187363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it?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924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22 -0.00224 L 0.12222 0.0032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2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0.00204 L -0.12697 0.0075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28" y="2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  <p:bldP spid="11" grpId="0" animBg="1"/>
      <p:bldP spid="12" grpId="0" animBg="1"/>
      <p:bldP spid="13" grpId="0"/>
      <p:bldP spid="14" grpId="0"/>
      <p:bldP spid="14" grpId="1"/>
      <p:bldP spid="15" grpId="0"/>
      <p:bldP spid="15" grpId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907268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endParaRPr lang="en-A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923595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endParaRPr lang="en-A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05800" y="2902803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</a:t>
            </a:r>
            <a:endParaRPr lang="en-A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87000" y="291913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ity</a:t>
            </a:r>
            <a:endParaRPr lang="en-A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Up Arrow Callout 5"/>
          <p:cNvSpPr/>
          <p:nvPr/>
        </p:nvSpPr>
        <p:spPr>
          <a:xfrm>
            <a:off x="2209800" y="3429000"/>
            <a:ext cx="2247900" cy="838200"/>
          </a:xfrm>
          <a:prstGeom prst="up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Added before</a:t>
            </a:r>
            <a:endParaRPr lang="en-A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2209800" y="2369403"/>
            <a:ext cx="2247900" cy="599419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A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refix</a:t>
            </a:r>
            <a:endParaRPr lang="en-A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8305800" y="3429000"/>
            <a:ext cx="1981200" cy="838200"/>
          </a:xfrm>
          <a:prstGeom prst="up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Added after</a:t>
            </a:r>
            <a:endParaRPr lang="en-A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8305800" y="2369403"/>
            <a:ext cx="1981200" cy="599419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A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uffix</a:t>
            </a:r>
            <a:endParaRPr lang="en-A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58300" y="2902803"/>
            <a:ext cx="34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A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4800600"/>
            <a:ext cx="4343400" cy="24384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just"/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Letter or letters added </a:t>
            </a:r>
          </a:p>
          <a:p>
            <a:pPr algn="just"/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 any word and </a:t>
            </a:r>
          </a:p>
          <a:p>
            <a:pPr algn="just"/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its meaning</a:t>
            </a:r>
          </a:p>
          <a:p>
            <a:pPr algn="just"/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called  prefix.</a:t>
            </a:r>
            <a:endParaRPr lang="en-A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19950" y="4800600"/>
            <a:ext cx="4419600" cy="22098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just"/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Letter or letters added</a:t>
            </a:r>
          </a:p>
          <a:p>
            <a:pPr algn="just"/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after  any word and </a:t>
            </a:r>
          </a:p>
          <a:p>
            <a:pPr algn="just"/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its form </a:t>
            </a:r>
          </a:p>
          <a:p>
            <a:pPr algn="just"/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called  suffix.</a:t>
            </a:r>
            <a:endParaRPr lang="en-A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890157" y="609600"/>
            <a:ext cx="7467600" cy="1143000"/>
          </a:xfrm>
          <a:prstGeom prst="ellipse">
            <a:avLst/>
          </a:prstGeom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 carefully</a:t>
            </a:r>
            <a:endParaRPr lang="en-A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4572000"/>
            <a:ext cx="4724400" cy="2971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67550" y="4572000"/>
            <a:ext cx="4724400" cy="2971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847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57516E-6 L 0.11667 -0.0028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-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04575E-6 L -0.1 -0.0022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4038600" y="1752600"/>
            <a:ext cx="5105400" cy="1143000"/>
          </a:xfrm>
          <a:prstGeom prst="downArrowCallout">
            <a:avLst>
              <a:gd name="adj1" fmla="val 45000"/>
              <a:gd name="adj2" fmla="val 43571"/>
              <a:gd name="adj3" fmla="val 25000"/>
              <a:gd name="adj4" fmla="val 53548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Differences</a:t>
            </a:r>
            <a:endParaRPr lang="en-A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4425043"/>
            <a:ext cx="44958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Prefix is added before a word and changes its meaning</a:t>
            </a:r>
            <a:endParaRPr lang="en-A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64086" y="4425043"/>
            <a:ext cx="44958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suffix is added after a word and changes its form.</a:t>
            </a:r>
            <a:endParaRPr lang="en-A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791200"/>
            <a:ext cx="5867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some prefix: un, in, </a:t>
            </a:r>
            <a:r>
              <a:rPr lang="en-A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en etc.</a:t>
            </a:r>
            <a:endParaRPr lang="en-A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0" y="5791200"/>
            <a:ext cx="69342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some suffix: </a:t>
            </a:r>
            <a:r>
              <a:rPr lang="en-A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tion</a:t>
            </a:r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ity</a:t>
            </a:r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ly,ness</a:t>
            </a:r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</a:t>
            </a:r>
            <a:r>
              <a:rPr lang="en-A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  <a:endParaRPr lang="en-A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6629400"/>
            <a:ext cx="69342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If the last letter of the word is e, t, it is omitted while adding suffix.</a:t>
            </a:r>
            <a:endParaRPr lang="en-A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91986" y="987546"/>
            <a:ext cx="1074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difference between suffix and prefix?</a:t>
            </a:r>
            <a:endParaRPr lang="en-A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6622197"/>
            <a:ext cx="58674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Prefix is added directly before the word</a:t>
            </a:r>
            <a:endParaRPr lang="en-A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E:\ \Monogram &amp; symbol\Dn Arr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2825" y="2743200"/>
            <a:ext cx="6076950" cy="168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6799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0" y="15240"/>
            <a:ext cx="43434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Suffixes</a:t>
            </a:r>
            <a:endParaRPr lang="en-US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908983"/>
            <a:ext cx="121158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Beauty = beautiful, beautify, beautifully</a:t>
            </a:r>
          </a:p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Decorate = decorator, decoration, decorative</a:t>
            </a:r>
          </a:p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Useful = usefully, usefulness, </a:t>
            </a:r>
          </a:p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Special = Specially, </a:t>
            </a:r>
          </a:p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Enjoy = Enjoyable, enjoyment </a:t>
            </a:r>
          </a:p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 = Employment, employee,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employer</a:t>
            </a:r>
            <a:endParaRPr lang="en-US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= development, developer, </a:t>
            </a:r>
          </a:p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 = manager, management</a:t>
            </a:r>
          </a:p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Judge = Justice , Judgment</a:t>
            </a:r>
          </a:p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= Helper, helpful, helpless,</a:t>
            </a:r>
          </a:p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Courage = courageous, </a:t>
            </a:r>
          </a:p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Fertilize = Fertilizer, fertilization, fertility</a:t>
            </a:r>
          </a:p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Examine = Examiner, Examinee, examination,</a:t>
            </a:r>
          </a:p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19346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5800" y="40958"/>
            <a:ext cx="35052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966" y="687289"/>
            <a:ext cx="12121816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Beauty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beautiful, beautify, beautifully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1447800"/>
            <a:ext cx="9775658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---------------- the room ---------------.</a:t>
            </a:r>
          </a:p>
          <a:p>
            <a:pPr marL="457200" indent="-457200">
              <a:buAutoNum type="alphaLcParenR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 a ----------------- scenery.</a:t>
            </a:r>
          </a:p>
          <a:p>
            <a:pPr marL="457200" indent="-457200">
              <a:buAutoNum type="alphaLcParenR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decorate the school ----------------.</a:t>
            </a:r>
          </a:p>
          <a:p>
            <a:pPr marL="457200" indent="-457200">
              <a:buAutoNum type="alphaLcParenR"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------------   of the girl attracts me.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267200"/>
            <a:ext cx="1188720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Employ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employee, employer 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7142" y="5233932"/>
            <a:ext cx="9775658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my ----------------.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was --------------- as a teacher in this madrasa.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is an ------------------ 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an -------------------- of this office.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505200"/>
            <a:ext cx="1028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Answer: a)   beautify, beautifully, b) beautiful, c) beautifully, d) beauty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214839"/>
            <a:ext cx="106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Answer:  a)   employment, b) employed, c) employer, d)  employee,  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63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1642</Words>
  <Application>Microsoft Office PowerPoint</Application>
  <PresentationFormat>Custom</PresentationFormat>
  <Paragraphs>164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Faiz Ahmed</cp:lastModifiedBy>
  <cp:revision>114</cp:revision>
  <dcterms:created xsi:type="dcterms:W3CDTF">2015-09-14T03:57:17Z</dcterms:created>
  <dcterms:modified xsi:type="dcterms:W3CDTF">2021-06-21T01:27:49Z</dcterms:modified>
</cp:coreProperties>
</file>