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87" r:id="rId3"/>
    <p:sldId id="290" r:id="rId4"/>
    <p:sldId id="299" r:id="rId5"/>
    <p:sldId id="277" r:id="rId6"/>
    <p:sldId id="278" r:id="rId7"/>
    <p:sldId id="303" r:id="rId8"/>
    <p:sldId id="293" r:id="rId9"/>
    <p:sldId id="300" r:id="rId10"/>
    <p:sldId id="301" r:id="rId11"/>
    <p:sldId id="302" r:id="rId12"/>
    <p:sldId id="296" r:id="rId13"/>
    <p:sldId id="283" r:id="rId14"/>
    <p:sldId id="28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8D31-F337-4231-9A61-E60CD32BD98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5FFF-F58A-4DCF-96B4-C5641012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799-E004-4F77-96C8-EBC1A3CF280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819" y="340584"/>
            <a:ext cx="9734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NikoshBAN" pitchFamily="2" charset="0"/>
                <a:cs typeface="NikoshBAN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/>
              <a:t>  </a:t>
            </a:r>
            <a:r>
              <a:rPr lang="en-GB" sz="6600">
                <a:solidFill>
                  <a:srgbClr val="C00000"/>
                </a:solidFill>
              </a:rPr>
              <a:t>তোমাদের সবাইকে স্বাগতম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0F8F8B2-D6C3-2741-BC61-81A09E40B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3" y="1824569"/>
            <a:ext cx="7227761" cy="428377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FD60E16-3A5B-CE46-948E-6DD5493F2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5" y="2071370"/>
            <a:ext cx="7227761" cy="39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1222BF-51D3-2044-BFC0-6B9913C29927}"/>
              </a:ext>
            </a:extLst>
          </p:cNvPr>
          <p:cNvSpPr txBox="1"/>
          <p:nvPr/>
        </p:nvSpPr>
        <p:spPr>
          <a:xfrm rot="10800000" flipV="1">
            <a:off x="235189" y="1019650"/>
            <a:ext cx="8391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সম্যক শীল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সম্যক শীল তিন প্রকার: সম্যক বাক্য,সম্যক কর্ম ও সম্যক জীবিকা।মিথ্যা কথা,পরনিন্দা, কটুবাক্য ও অতিকথন ত্যাগ করে সত্য ভাষণ ও মধুর বচনকে সম্যক বাক্য বলে।ভাষণ ও মধুর বচনকে সম্যক বাক্য বলে।অহিংসা,চুরি না করা,অব্যভিচারকে সম্যক কর্ম এবংঅসৎ পন্থা ত্যাগকে সম্যক জীবিকা বলে,গৌতম বুদ্ধ অস্ত্র্র ব্যবসা,প্রাণী ব্যবসা,মাংস বিক্রয় এবং মদ ও বিষের বানিজ্যকে মিথ্যা জীবিকা বলে উল্লেখ করেছেন।</a:t>
            </a:r>
          </a:p>
        </p:txBody>
      </p:sp>
    </p:spTree>
    <p:extLst>
      <p:ext uri="{BB962C8B-B14F-4D97-AF65-F5344CB8AC3E}">
        <p14:creationId xmlns:p14="http://schemas.microsoft.com/office/powerpoint/2010/main" val="32648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3104D-C6EC-CF4F-84D0-CFAD9EA07E1F}"/>
              </a:ext>
            </a:extLst>
          </p:cNvPr>
          <p:cNvSpPr txBox="1"/>
          <p:nvPr/>
        </p:nvSpPr>
        <p:spPr>
          <a:xfrm rot="10800000" flipV="1">
            <a:off x="235189" y="1265871"/>
            <a:ext cx="8391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সম্যক সমাধি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সম্যক সমাধি তিন প্রকার: সম্যক প্রযত্ন,সম্যক স্মৃতি ও সম্যক সমাধি, ব্যায়াম,ইন্দ্রিয় সংযম,কুচিন্তা ত্যাগ এবং সৎ চিন্তার চেষ্ট্রা ও তাকে স্থায়ী করার চেষ্টাকে সম্যক প্রযত্ন বলে।কায়া, বেদনা,চিত্ত ও মনের ধর্মের সঠিক স্থিতি সমূহ ও তাদের ক্ষণবিধ্বংসী চরিত্রকে সদা স্বরণে রাখাকে সম্যক স্মৃতি এবং চিত্তের একাগ্রতাকে সম্যক সমাধি বলে।</a:t>
            </a:r>
          </a:p>
        </p:txBody>
      </p:sp>
    </p:spTree>
    <p:extLst>
      <p:ext uri="{BB962C8B-B14F-4D97-AF65-F5344CB8AC3E}">
        <p14:creationId xmlns:p14="http://schemas.microsoft.com/office/powerpoint/2010/main" val="7367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71D51E-9961-1448-B9D7-7417ADE13C79}"/>
              </a:ext>
            </a:extLst>
          </p:cNvPr>
          <p:cNvSpPr txBox="1"/>
          <p:nvPr/>
        </p:nvSpPr>
        <p:spPr>
          <a:xfrm>
            <a:off x="3331051" y="850794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5F729-1641-0842-8E76-17EB988F2799}"/>
              </a:ext>
            </a:extLst>
          </p:cNvPr>
          <p:cNvSpPr txBox="1"/>
          <p:nvPr/>
        </p:nvSpPr>
        <p:spPr>
          <a:xfrm>
            <a:off x="2090784" y="5114892"/>
            <a:ext cx="621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সম্যক সমাধি বলতে কী বোঝ?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FE2F72-E243-E74F-9552-D0F1B523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4" y="2122306"/>
            <a:ext cx="4337428" cy="2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"/>
            <a:ext cx="1927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028" y="855617"/>
            <a:ext cx="89099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১।মার্গ শব্দের অর্থ কী?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২।আর্য অষ্টাঙ্গিক মার্গ কত প্রকার?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৩।আর্য অষ্টাঙ্গিক মার্গকে কোন পথ বলা হয়।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৪।দুঃখের একমাত্র কারণ কী?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৫।কুশল কর্মের চিন্তাই হল-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৬।নির্বাণ লাভের উপায় কী?</a:t>
            </a:r>
          </a:p>
        </p:txBody>
      </p:sp>
    </p:spTree>
    <p:extLst>
      <p:ext uri="{BB962C8B-B14F-4D97-AF65-F5344CB8AC3E}">
        <p14:creationId xmlns:p14="http://schemas.microsoft.com/office/powerpoint/2010/main" val="281692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0664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48" y="4038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বুদ্ধ নির্দেশিত আটটি সঠিক পথ অনুসরণ করে দুঃখ থেকে মুক্তি লাভ করা যায়- আলোচনা কর।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348" y="76200"/>
            <a:ext cx="8519652" cy="3276600"/>
            <a:chOff x="243348" y="76200"/>
            <a:chExt cx="8519652" cy="3276600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093474" y="-2773926"/>
              <a:ext cx="2819400" cy="8519652"/>
            </a:xfrm>
            <a:prstGeom prst="rightArrow">
              <a:avLst>
                <a:gd name="adj1" fmla="val 50000"/>
                <a:gd name="adj2" fmla="val 566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2895601"/>
              <a:ext cx="6019800" cy="457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8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13955" cy="5626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52400"/>
            <a:ext cx="92672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F051-6FE4-474C-BB42-F5FCE3D60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229600" cy="1235075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 শিক্ষক পরিচিতি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D81A-9E96-9545-A26D-202CABCA52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961" y="1689860"/>
            <a:ext cx="5529262" cy="326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তন্দ্রা চাকমা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সিনিয়র শিক্ষক(শারীরিক)</a:t>
            </a:r>
            <a:endParaRPr lang="en-GB" sz="3600" b="1"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রাণী দয়াময়ী উচ্চ বিদ্যালয়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রাংগামাটি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০১৫৫৬৬০৩০৭৩</a:t>
            </a:r>
            <a:endParaRPr lang="en-US" sz="3600" b="1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48F040-AE8F-1440-85D2-F53A0BF9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6" y="1238524"/>
            <a:ext cx="3034732" cy="4164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64D67-F775-C74C-897B-502713E4F05C}"/>
              </a:ext>
            </a:extLst>
          </p:cNvPr>
          <p:cNvSpPr/>
          <p:nvPr/>
        </p:nvSpPr>
        <p:spPr>
          <a:xfrm>
            <a:off x="4230885" y="1344298"/>
            <a:ext cx="90813" cy="4164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7A28F3-94C9-F645-B81C-F66FB794667F}"/>
              </a:ext>
            </a:extLst>
          </p:cNvPr>
          <p:cNvSpPr txBox="1"/>
          <p:nvPr/>
        </p:nvSpPr>
        <p:spPr>
          <a:xfrm>
            <a:off x="5351006" y="2218678"/>
            <a:ext cx="3792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শ্রেণি-৭ম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বিষয়-বৌদ্ধ ধর্ম ও নৈতিক শিক্ষা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–ষষ্ঠ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1FE40-D1A1-2645-B521-BA843C5B825F}"/>
              </a:ext>
            </a:extLst>
          </p:cNvPr>
          <p:cNvSpPr txBox="1"/>
          <p:nvPr/>
        </p:nvSpPr>
        <p:spPr>
          <a:xfrm>
            <a:off x="4016694" y="326150"/>
            <a:ext cx="37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E6F0B8ED-FA00-2144-9455-6EB9E9C3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9" y="1436738"/>
            <a:ext cx="3538019" cy="4918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AEE77B-6964-3E4B-9DC1-FC7CBFD1E2C4}"/>
              </a:ext>
            </a:extLst>
          </p:cNvPr>
          <p:cNvSpPr/>
          <p:nvPr/>
        </p:nvSpPr>
        <p:spPr>
          <a:xfrm flipH="1">
            <a:off x="4713027" y="1533696"/>
            <a:ext cx="275891" cy="4729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8195B0-BB3D-274F-9871-A858705E06F9}"/>
              </a:ext>
            </a:extLst>
          </p:cNvPr>
          <p:cNvSpPr txBox="1"/>
          <p:nvPr/>
        </p:nvSpPr>
        <p:spPr>
          <a:xfrm rot="10800000" flipV="1">
            <a:off x="2723632" y="442155"/>
            <a:ext cx="5597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 ষষ্ঠ অধ্যায়</a:t>
            </a:r>
          </a:p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পাঠ- ১  (৫৩ পৃস্টা)</a:t>
            </a:r>
          </a:p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আর্য অষ্টাঙ্গিক মার্গ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2C3512B-FE3F-6E42-97FE-37D181B7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2" y="3146719"/>
            <a:ext cx="5491336" cy="33230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B457F05-BFC6-2C41-8351-FDC2AD95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5" y="3093658"/>
            <a:ext cx="7465749" cy="34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905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4114800" cy="1384300"/>
          </a:xfrm>
        </p:spPr>
        <p:txBody>
          <a:bodyPr>
            <a:noAutofit/>
          </a:bodyPr>
          <a:lstStyle/>
          <a:p>
            <a:r>
              <a:rPr lang="en-GB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br>
              <a:rPr lang="bn-BD" sz="6000" i="1"/>
            </a:br>
            <a:endParaRPr lang="en-US" sz="6000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8534400" cy="4525962"/>
          </a:xfrm>
        </p:spPr>
        <p:txBody>
          <a:bodyPr>
            <a:normAutofit/>
          </a:bodyPr>
          <a:lstStyle/>
          <a:p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5400" b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 শিক্ষার্থীরা----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১.আর্য অষ্টাঙ্গিক মার্গ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6127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3042711" y="461349"/>
            <a:ext cx="829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আর্য অষ্টাঙ্গিক মার্গ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FE82E-352D-5D48-8111-A507C5CDF190}"/>
              </a:ext>
            </a:extLst>
          </p:cNvPr>
          <p:cNvSpPr txBox="1"/>
          <p:nvPr/>
        </p:nvSpPr>
        <p:spPr>
          <a:xfrm rot="10800000" flipV="1">
            <a:off x="698095" y="1327877"/>
            <a:ext cx="8294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 মার্গ ‘ শব্দের অর্থ পথ।আর্য অষ্টাঙ্গিক মার্গ বলতে বোঝায় বুদ্ধ নির্দেশিত আটটি সম্যক বা সঠিক পথ।এই আটটি সম্যক পথ হলো: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সম্যক দৃষ্টি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২।সম্যক সংকল্প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৩।সম্যক বাক্য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৪।সম্যক কর্ম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৫।সম্যক জীবিকা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৬।সম্যক স্মৃতি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৭।সম্যক ব্যায়াম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৮।সম্যক সমাধি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5023BDC-A414-FB45-BA52-B59EA0649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52" y="2207919"/>
            <a:ext cx="534294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C91221-5898-444B-A27C-050B07E240A2}"/>
              </a:ext>
            </a:extLst>
          </p:cNvPr>
          <p:cNvSpPr txBox="1"/>
          <p:nvPr/>
        </p:nvSpPr>
        <p:spPr>
          <a:xfrm rot="10800000" flipV="1">
            <a:off x="3270319" y="571168"/>
            <a:ext cx="17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8747D-058E-1645-822A-56CEDA11314B}"/>
              </a:ext>
            </a:extLst>
          </p:cNvPr>
          <p:cNvSpPr txBox="1"/>
          <p:nvPr/>
        </p:nvSpPr>
        <p:spPr>
          <a:xfrm rot="10800000" flipV="1">
            <a:off x="2207112" y="5071250"/>
            <a:ext cx="829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আটটি সম্যক পথের নাম বল।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BA583A-8BDB-DB47-9151-299CBFAE5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37" y="1263529"/>
            <a:ext cx="5852724" cy="34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167CE4-50B6-8F48-844E-B017C0BA6305}"/>
              </a:ext>
            </a:extLst>
          </p:cNvPr>
          <p:cNvSpPr txBox="1">
            <a:spLocks/>
          </p:cNvSpPr>
          <p:nvPr/>
        </p:nvSpPr>
        <p:spPr>
          <a:xfrm>
            <a:off x="713961" y="775663"/>
            <a:ext cx="7333534" cy="652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আর্য অষ্ঠাঙ্গিক মার্গকে ৩ ভাগে ভাগ করা যায়</a:t>
            </a:r>
          </a:p>
          <a:p>
            <a:pPr marL="0" indent="0">
              <a:buFont typeface="Arial" pitchFamily="34" charset="0"/>
              <a:buNone/>
            </a:pPr>
            <a:endParaRPr lang="en-GB" sz="4000" b="1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7D35BEB-F4CE-B948-A69D-4574FF7BE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9" y="1234669"/>
            <a:ext cx="7033846" cy="5658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25B01-0A88-344E-9ED2-0314C1E6628B}"/>
              </a:ext>
            </a:extLst>
          </p:cNvPr>
          <p:cNvSpPr txBox="1"/>
          <p:nvPr/>
        </p:nvSpPr>
        <p:spPr>
          <a:xfrm>
            <a:off x="2285119" y="4182841"/>
            <a:ext cx="4570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5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35A18-47AB-BB4B-A38C-2109755DF132}"/>
              </a:ext>
            </a:extLst>
          </p:cNvPr>
          <p:cNvSpPr txBox="1"/>
          <p:nvPr/>
        </p:nvSpPr>
        <p:spPr>
          <a:xfrm>
            <a:off x="352574" y="510686"/>
            <a:ext cx="8214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সম্যক প্রজ্ঞা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সম্যক প্রজ্ঞা দুই প্রকার-সম্যক দৃষ্টি ও সম্যক সংকল্প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কায়িক,বাচনিক ও মানসিক কর্মের সঠিক জ্ঞানকে সম্যক দৃষ্টি বলে।অহিংসা,চুরি না করা,অব্যভিচার ও সত্যভাষণ হল কায়িক সুকর্ম,নিন্দা না করা,মধুর ভাষণ ও লোভহীনতা হল বাচনিক সুকর্ম এবং মিথ্যা ধারষ না করা  ও প্রতিহিংসাপরায়ণ না হওয়া হল মানসিক সুকর্ম, সম্যক দৃষ্টির উদ্দেশ্য হল ভুল, ভ্রান্তি এবং মতিবিভ্রম দূর করা।বাস্তবতা সম্পর্কে সঠিক অর্জনের উপায় হল সম্যক দৃষ্টি।</a:t>
            </a:r>
          </a:p>
        </p:txBody>
      </p:sp>
    </p:spTree>
    <p:extLst>
      <p:ext uri="{BB962C8B-B14F-4D97-AF65-F5344CB8AC3E}">
        <p14:creationId xmlns:p14="http://schemas.microsoft.com/office/powerpoint/2010/main" val="18699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160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শিক্ষক পরিচিতি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Tuly</dc:creator>
  <cp:lastModifiedBy>Unknown User</cp:lastModifiedBy>
  <cp:revision>183</cp:revision>
  <dcterms:created xsi:type="dcterms:W3CDTF">2013-06-20T00:55:17Z</dcterms:created>
  <dcterms:modified xsi:type="dcterms:W3CDTF">2021-06-21T05:02:15Z</dcterms:modified>
</cp:coreProperties>
</file>