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6" r:id="rId5"/>
    <p:sldId id="260" r:id="rId6"/>
    <p:sldId id="261" r:id="rId7"/>
    <p:sldId id="263" r:id="rId8"/>
    <p:sldId id="266" r:id="rId9"/>
    <p:sldId id="267" r:id="rId10"/>
    <p:sldId id="268" r:id="rId11"/>
    <p:sldId id="275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9D398-1C54-4BA8-ABBD-620245E7747D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71111-757C-4879-B565-3BB811A0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1111-757C-4879-B565-3BB811A02C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hneoazmd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abandhu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8001000" cy="449579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828800" y="685800"/>
            <a:ext cx="5416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Welcome to my class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0" y="0"/>
            <a:ext cx="5334000" cy="129540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Let’s be introduced with some new words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1676400"/>
            <a:ext cx="2057400" cy="990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6324600" y="1371600"/>
            <a:ext cx="2590800" cy="21336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2400" dirty="0" smtClean="0"/>
              <a:t>Effect/ influence/ impression/ footprint/ results/ aftermath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quiet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466505"/>
            <a:ext cx="3276600" cy="2038695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6324600" y="4191000"/>
            <a:ext cx="2590800" cy="2286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Result/ upshot/ outcome/ out-turn/ sequel/ effect/ reaction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apprehen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267200"/>
            <a:ext cx="3352800" cy="220979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33400" y="4800600"/>
            <a:ext cx="1905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Consequence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0" y="0"/>
            <a:ext cx="5334000" cy="129540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Let’s be introduced with some new words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1676400"/>
            <a:ext cx="2057400" cy="990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Disorder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6324600" y="1371600"/>
            <a:ext cx="2590800" cy="21336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Untidiness/ disorderliness/ mess/ disarray/ disorganization/ chaos</a:t>
            </a:r>
            <a:endParaRPr lang="en-US" sz="2400" dirty="0"/>
          </a:p>
        </p:txBody>
      </p:sp>
      <p:pic>
        <p:nvPicPr>
          <p:cNvPr id="8" name="Picture 7" descr="quiet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484446"/>
            <a:ext cx="3124200" cy="2079013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6324600" y="4191000"/>
            <a:ext cx="2590800" cy="2286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2400" dirty="0" smtClean="0"/>
              <a:t>Try earnestly or persistently to persuade (someone) to do something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apprehen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267200"/>
            <a:ext cx="3505200" cy="22098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33400" y="4800600"/>
            <a:ext cx="1905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Urge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57400" y="228600"/>
            <a:ext cx="472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Pair Work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295400"/>
            <a:ext cx="868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Choose the best answer from the alternatives:</a:t>
            </a:r>
          </a:p>
          <a:p>
            <a:pPr marL="342900" indent="-342900">
              <a:buAutoNum type="alphaLcParenR"/>
            </a:pPr>
            <a:r>
              <a:rPr lang="en-US" sz="2000" b="1" dirty="0" smtClean="0">
                <a:solidFill>
                  <a:srgbClr val="0070C0"/>
                </a:solidFill>
              </a:rPr>
              <a:t>Having contact with nature leaves a _________ impact  on children’s mind.</a:t>
            </a:r>
          </a:p>
          <a:p>
            <a:pPr marL="400050" indent="-400050">
              <a:buAutoNum type="romanLcParenR"/>
            </a:pPr>
            <a:r>
              <a:rPr lang="en-US" sz="2000" b="1" dirty="0" smtClean="0">
                <a:solidFill>
                  <a:srgbClr val="0070C0"/>
                </a:solidFill>
              </a:rPr>
              <a:t>harmful      ii) drastic        iii) positive     iv) negative</a:t>
            </a:r>
          </a:p>
          <a:p>
            <a:pPr marL="400050" indent="-400050"/>
            <a:r>
              <a:rPr lang="en-US" sz="2000" b="1" dirty="0" smtClean="0">
                <a:solidFill>
                  <a:srgbClr val="0070C0"/>
                </a:solidFill>
              </a:rPr>
              <a:t>b) The text focuses on children’s having contact with________.</a:t>
            </a:r>
          </a:p>
          <a:p>
            <a:pPr marL="400050" indent="-400050">
              <a:buAutoNum type="romanLcParenR"/>
            </a:pPr>
            <a:r>
              <a:rPr lang="en-US" sz="2000" b="1" dirty="0" smtClean="0">
                <a:solidFill>
                  <a:srgbClr val="0070C0"/>
                </a:solidFill>
              </a:rPr>
              <a:t>technology          ii) nature     iii) modern world        iv) knowledge</a:t>
            </a:r>
          </a:p>
          <a:p>
            <a:pPr marL="400050" indent="-400050"/>
            <a:r>
              <a:rPr lang="en-US" sz="2000" b="1" dirty="0" smtClean="0">
                <a:solidFill>
                  <a:srgbClr val="0070C0"/>
                </a:solidFill>
              </a:rPr>
              <a:t>c) “Survey” in the second line could be replaced by __________.</a:t>
            </a:r>
          </a:p>
          <a:p>
            <a:pPr marL="400050" indent="-400050">
              <a:buAutoNum type="romanLcParenR"/>
            </a:pPr>
            <a:r>
              <a:rPr lang="en-US" sz="2000" b="1" dirty="0" smtClean="0">
                <a:solidFill>
                  <a:srgbClr val="0070C0"/>
                </a:solidFill>
              </a:rPr>
              <a:t>summary        ii) findings     iii) result     iv) fund</a:t>
            </a:r>
          </a:p>
          <a:p>
            <a:pPr marL="400050" indent="-400050"/>
            <a:r>
              <a:rPr lang="en-US" sz="2000" b="1" dirty="0" smtClean="0">
                <a:solidFill>
                  <a:srgbClr val="0070C0"/>
                </a:solidFill>
              </a:rPr>
              <a:t>d) ‘First hand experience’ mentioned in the passage means_________.</a:t>
            </a:r>
          </a:p>
          <a:p>
            <a:pPr marL="400050" indent="-400050">
              <a:buAutoNum type="romanLcParenR"/>
            </a:pPr>
            <a:r>
              <a:rPr lang="en-US" sz="2000" b="1" dirty="0" smtClean="0">
                <a:solidFill>
                  <a:srgbClr val="0070C0"/>
                </a:solidFill>
              </a:rPr>
              <a:t>instant experience ii) prompt experience iii) bitter experience       iv) practical experience</a:t>
            </a:r>
          </a:p>
          <a:p>
            <a:pPr marL="400050" indent="-400050"/>
            <a:r>
              <a:rPr lang="en-US" sz="2000" b="1" dirty="0" smtClean="0">
                <a:solidFill>
                  <a:srgbClr val="0070C0"/>
                </a:solidFill>
              </a:rPr>
              <a:t>e) What kind of organization is RSPB?</a:t>
            </a:r>
          </a:p>
          <a:p>
            <a:pPr marL="400050" indent="-400050">
              <a:buAutoNum type="romanLcParenR"/>
            </a:pPr>
            <a:r>
              <a:rPr lang="en-US" sz="2000" b="1" dirty="0" smtClean="0">
                <a:solidFill>
                  <a:srgbClr val="0070C0"/>
                </a:solidFill>
              </a:rPr>
              <a:t>Profitable        ii) Benevolent     iii) Commercial     iv) Financial</a:t>
            </a:r>
          </a:p>
          <a:p>
            <a:pPr marL="400050" indent="-400050"/>
            <a:r>
              <a:rPr lang="en-US" sz="2000" b="1" dirty="0" smtClean="0">
                <a:solidFill>
                  <a:srgbClr val="0070C0"/>
                </a:solidFill>
              </a:rPr>
              <a:t>f) Climbing tree is a __________pastime activity.</a:t>
            </a:r>
          </a:p>
          <a:p>
            <a:pPr marL="400050" indent="-400050">
              <a:buAutoNum type="romanLcParenR"/>
            </a:pPr>
            <a:r>
              <a:rPr lang="en-US" sz="2000" b="1" dirty="0" smtClean="0">
                <a:solidFill>
                  <a:srgbClr val="0070C0"/>
                </a:solidFill>
              </a:rPr>
              <a:t>modern         ii) conventional     iii) dead     iv) unconventional</a:t>
            </a:r>
          </a:p>
          <a:p>
            <a:pPr marL="400050" indent="-400050"/>
            <a:r>
              <a:rPr lang="en-US" sz="2000" b="1" dirty="0" smtClean="0">
                <a:solidFill>
                  <a:srgbClr val="0070C0"/>
                </a:solidFill>
              </a:rPr>
              <a:t>g) Mike Clarke_________ providing children with first-hand experience of natural environment.</a:t>
            </a:r>
          </a:p>
          <a:p>
            <a:pPr marL="400050" indent="-400050"/>
            <a:r>
              <a:rPr lang="en-US" sz="2000" b="1" dirty="0" err="1" smtClean="0">
                <a:solidFill>
                  <a:srgbClr val="0070C0"/>
                </a:solidFill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</a:rPr>
              <a:t>) forbids     ii) prohibits     iii) alarms        iv) suggests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19400" y="1905000"/>
            <a:ext cx="368808" cy="381000"/>
          </a:xfrm>
          <a:prstGeom prst="rightArrow">
            <a:avLst>
              <a:gd name="adj1" fmla="val 50000"/>
              <a:gd name="adj2" fmla="val 538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981200" y="2514600"/>
            <a:ext cx="368808" cy="381000"/>
          </a:xfrm>
          <a:prstGeom prst="rightArrow">
            <a:avLst>
              <a:gd name="adj1" fmla="val 50000"/>
              <a:gd name="adj2" fmla="val 538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76400" y="3124200"/>
            <a:ext cx="368808" cy="381000"/>
          </a:xfrm>
          <a:prstGeom prst="rightArrow">
            <a:avLst>
              <a:gd name="adj1" fmla="val 50000"/>
              <a:gd name="adj2" fmla="val 538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162800" y="3733800"/>
            <a:ext cx="368808" cy="381000"/>
          </a:xfrm>
          <a:prstGeom prst="rightArrow">
            <a:avLst>
              <a:gd name="adj1" fmla="val 50000"/>
              <a:gd name="adj2" fmla="val 538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752600" y="4648200"/>
            <a:ext cx="368808" cy="381000"/>
          </a:xfrm>
          <a:prstGeom prst="rightArrow">
            <a:avLst>
              <a:gd name="adj1" fmla="val 50000"/>
              <a:gd name="adj2" fmla="val 538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600200" y="5257800"/>
            <a:ext cx="368808" cy="381000"/>
          </a:xfrm>
          <a:prstGeom prst="rightArrow">
            <a:avLst>
              <a:gd name="adj1" fmla="val 50000"/>
              <a:gd name="adj2" fmla="val 538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038600" y="6172200"/>
            <a:ext cx="368808" cy="381000"/>
          </a:xfrm>
          <a:prstGeom prst="rightArrow">
            <a:avLst>
              <a:gd name="adj1" fmla="val 50000"/>
              <a:gd name="adj2" fmla="val 538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19400" y="228600"/>
            <a:ext cx="34290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Group Work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524000"/>
            <a:ext cx="853440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Write the following questions:</a:t>
            </a:r>
          </a:p>
          <a:p>
            <a:endParaRPr lang="en-US" sz="2800" b="1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What is nature’s impact on children’s learning?</a:t>
            </a:r>
          </a:p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Ans. Nature influences children’s learning by developing their education, health, well-being and social skills.</a:t>
            </a:r>
          </a:p>
          <a:p>
            <a:pPr marL="342900" indent="-342900"/>
            <a:r>
              <a:rPr lang="en-US" sz="2800" dirty="0" smtClean="0"/>
              <a:t>2. Why are schools important?</a:t>
            </a:r>
          </a:p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Ans. Schools are important as they may provide children with the opportunity of learning outside the classroom</a:t>
            </a:r>
            <a:r>
              <a:rPr lang="en-US" sz="2800" dirty="0" smtClean="0"/>
              <a:t>.</a:t>
            </a:r>
          </a:p>
          <a:p>
            <a:pPr marL="342900" indent="-342900"/>
            <a:r>
              <a:rPr lang="en-US" sz="2800" dirty="0" smtClean="0"/>
              <a:t>3. What kind of organization is RSPB?</a:t>
            </a:r>
          </a:p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Ans. RSPB is a charitable organization.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19400" y="228600"/>
            <a:ext cx="34290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20925518">
            <a:off x="564489" y="2662067"/>
            <a:ext cx="7952433" cy="18833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 What does the text deal with?</a:t>
            </a:r>
          </a:p>
          <a:p>
            <a:r>
              <a:rPr lang="en-US" sz="2800" dirty="0" smtClean="0"/>
              <a:t>2. What is the scenario of the traditional childhood pastimes?</a:t>
            </a:r>
          </a:p>
          <a:p>
            <a:r>
              <a:rPr lang="en-US" sz="2800" dirty="0" smtClean="0"/>
              <a:t>3. What are your childhood pastime activities?</a:t>
            </a:r>
            <a:endParaRPr lang="en-US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471010">
            <a:off x="1947885" y="2808800"/>
            <a:ext cx="4525515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Write the summary with the one third number of the words of the passage.    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home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563708" cy="1828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odbye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9891" cy="685358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43200" y="457200"/>
            <a:ext cx="3124200" cy="914400"/>
          </a:xfrm>
          <a:prstGeom prst="downArrow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pic>
        <p:nvPicPr>
          <p:cNvPr id="3" name="Picture 2" descr="sh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1143000"/>
            <a:ext cx="3048000" cy="2919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ound Diagonal Corner Rectangle 3"/>
          <p:cNvSpPr/>
          <p:nvPr/>
        </p:nvSpPr>
        <p:spPr>
          <a:xfrm>
            <a:off x="4343400" y="1600200"/>
            <a:ext cx="4267200" cy="2286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Md. </a:t>
            </a:r>
            <a:r>
              <a:rPr lang="en-US" sz="2400" b="1" dirty="0" err="1" smtClean="0"/>
              <a:t>Shahneoaz</a:t>
            </a:r>
            <a:endParaRPr lang="en-US" sz="2400" b="1" dirty="0" smtClean="0"/>
          </a:p>
          <a:p>
            <a:pPr algn="ctr"/>
            <a:r>
              <a:rPr lang="en-US" sz="2400" dirty="0" smtClean="0"/>
              <a:t>Assistant Teacher (English)</a:t>
            </a:r>
          </a:p>
          <a:p>
            <a:pPr algn="ctr"/>
            <a:r>
              <a:rPr lang="en-US" sz="2400" b="1" dirty="0" err="1" smtClean="0"/>
              <a:t>Jalalabad</a:t>
            </a:r>
            <a:r>
              <a:rPr lang="en-US" sz="2400" b="1" dirty="0" smtClean="0"/>
              <a:t> B/L High School</a:t>
            </a:r>
          </a:p>
          <a:p>
            <a:pPr algn="ctr"/>
            <a:r>
              <a:rPr lang="en-US" sz="2400" b="1" dirty="0" smtClean="0">
                <a:hlinkClick r:id="rId3"/>
              </a:rPr>
              <a:t>shahneoazmd@yahoo.com</a:t>
            </a:r>
            <a:endParaRPr lang="en-US" sz="2400" b="1" dirty="0" smtClean="0"/>
          </a:p>
          <a:p>
            <a:pPr algn="ctr"/>
            <a:r>
              <a:rPr lang="en-US" sz="2400" dirty="0" smtClean="0"/>
              <a:t>Cell: 01631712091</a:t>
            </a:r>
            <a:endParaRPr lang="en-US" sz="2400" dirty="0"/>
          </a:p>
        </p:txBody>
      </p:sp>
      <p:pic>
        <p:nvPicPr>
          <p:cNvPr id="5" name="Picture 4" descr="eft 9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91000"/>
            <a:ext cx="2209800" cy="2428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lowchart: Punched Tape 5"/>
          <p:cNvSpPr/>
          <p:nvPr/>
        </p:nvSpPr>
        <p:spPr>
          <a:xfrm>
            <a:off x="4343400" y="3962400"/>
            <a:ext cx="4267200" cy="274320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English 1</a:t>
            </a:r>
            <a:r>
              <a:rPr lang="en-US" sz="3200" b="1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Paper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Class: Nine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Unit: 02, Lesson: 3 (A)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304800"/>
            <a:ext cx="6248400" cy="914400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Look at the pictures bellow</a:t>
            </a:r>
            <a:endParaRPr lang="en-US" sz="3200" dirty="0"/>
          </a:p>
        </p:txBody>
      </p:sp>
      <p:pic>
        <p:nvPicPr>
          <p:cNvPr id="3" name="Picture 2" descr="family 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2743200" cy="24184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family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524000"/>
            <a:ext cx="2667001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4648201"/>
            <a:ext cx="73914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What can you see in the pictures?</a:t>
            </a:r>
          </a:p>
          <a:p>
            <a:pPr algn="ctr"/>
            <a:r>
              <a:rPr lang="en-US" sz="2400" dirty="0" smtClean="0"/>
              <a:t>How do you want to describe the works?</a:t>
            </a:r>
          </a:p>
          <a:p>
            <a:pPr algn="ctr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00"/>
            <a:ext cx="257175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>
          <a:xfrm>
            <a:off x="304800" y="762000"/>
            <a:ext cx="1905000" cy="914400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Today’s Topic</a:t>
            </a:r>
            <a:endParaRPr lang="en-US" sz="2400" b="1" dirty="0"/>
          </a:p>
        </p:txBody>
      </p:sp>
      <p:pic>
        <p:nvPicPr>
          <p:cNvPr id="4" name="Picture 3" descr="Screenshot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09600"/>
            <a:ext cx="5943599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533400" y="4343400"/>
            <a:ext cx="5638800" cy="1219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Change in Pastime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657600" y="5715000"/>
            <a:ext cx="4724400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Unit 2, Lesson 3 (A)</a:t>
            </a:r>
            <a:endParaRPr lang="en-US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915400" cy="490719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819400" y="381000"/>
            <a:ext cx="3505200" cy="9144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Silent Reading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0" y="1404654"/>
            <a:ext cx="8671079" cy="5453346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819400" y="381000"/>
            <a:ext cx="3505200" cy="9144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Silent Reading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0" y="0"/>
            <a:ext cx="5334000" cy="129540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Let’s be introduced with some new words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1676400"/>
            <a:ext cx="2057400" cy="990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Conkers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6019800" y="1371600"/>
            <a:ext cx="2895600" cy="21336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The hard, shiny dark brown nut of a horse chestnut tree</a:t>
            </a:r>
            <a:endParaRPr lang="en-US" sz="2400" dirty="0"/>
          </a:p>
        </p:txBody>
      </p:sp>
      <p:pic>
        <p:nvPicPr>
          <p:cNvPr id="8" name="Picture 7" descr="quiet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67" y="1371600"/>
            <a:ext cx="3024433" cy="21336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6172200" y="4191000"/>
            <a:ext cx="2743200" cy="2286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Hole/ tunnel/ cave/ dugout/ hollow/ covert/ shelter/ hiding place/ hideout/ hidey-hole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apprehen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271772"/>
            <a:ext cx="3124200" cy="212445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33400" y="4800600"/>
            <a:ext cx="1905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0" y="0"/>
            <a:ext cx="5334000" cy="129540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Let’s be introduced with some new words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1676400"/>
            <a:ext cx="2057400" cy="990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6324600" y="1371600"/>
            <a:ext cx="2590800" cy="21336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Decrease/ reduce/ get smaller/ grow smaller/ lessen/ get less/ diminish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quiet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31229"/>
            <a:ext cx="3200400" cy="1873972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6324600" y="4191000"/>
            <a:ext cx="2590800" cy="2286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2400" dirty="0" smtClean="0"/>
              <a:t>high point/ high spot/ best part/ climax/ culmination/ peak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apprehen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315967"/>
            <a:ext cx="3200399" cy="213786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33400" y="4800600"/>
            <a:ext cx="1905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Highlight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514</Words>
  <Application>Microsoft Office PowerPoint</Application>
  <PresentationFormat>On-screen Show (4:3)</PresentationFormat>
  <Paragraphs>84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</dc:creator>
  <cp:lastModifiedBy>FC</cp:lastModifiedBy>
  <cp:revision>75</cp:revision>
  <dcterms:created xsi:type="dcterms:W3CDTF">2006-08-16T00:00:00Z</dcterms:created>
  <dcterms:modified xsi:type="dcterms:W3CDTF">2021-06-20T18:20:06Z</dcterms:modified>
</cp:coreProperties>
</file>