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78" r:id="rId2"/>
    <p:sldId id="279" r:id="rId3"/>
    <p:sldId id="258" r:id="rId4"/>
    <p:sldId id="259" r:id="rId5"/>
    <p:sldId id="260" r:id="rId6"/>
    <p:sldId id="271" r:id="rId7"/>
    <p:sldId id="280" r:id="rId8"/>
    <p:sldId id="266" r:id="rId9"/>
    <p:sldId id="282" r:id="rId10"/>
    <p:sldId id="263" r:id="rId11"/>
    <p:sldId id="267" r:id="rId12"/>
    <p:sldId id="262" r:id="rId13"/>
    <p:sldId id="261" r:id="rId14"/>
    <p:sldId id="272" r:id="rId15"/>
    <p:sldId id="264" r:id="rId16"/>
    <p:sldId id="275" r:id="rId17"/>
    <p:sldId id="274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8" autoAdjust="0"/>
    <p:restoredTop sz="94660"/>
  </p:normalViewPr>
  <p:slideViewPr>
    <p:cSldViewPr>
      <p:cViewPr varScale="1">
        <p:scale>
          <a:sx n="70" d="100"/>
          <a:sy n="70" d="100"/>
        </p:scale>
        <p:origin x="-36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notesMaster" Target="notesMasters/notesMaster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viewProps" Target="viewProps.xml" 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 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22E7CF-E648-46D0-89E5-943E1A29144E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127D29-9CB4-4D2D-A596-0BA7AB54B157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bn-BD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রাসায়নিক বন্ধন</a:t>
          </a:r>
          <a:endParaRPr lang="en-US" sz="2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BF971DD-1B8D-4DBC-85A4-B55547678E19}" type="parTrans" cxnId="{5CBDA282-66E4-42B9-91F2-9A177E255DEC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AD327960-C63E-47CF-B4B1-EC47EA3F0D53}" type="sibTrans" cxnId="{5CBDA282-66E4-42B9-91F2-9A177E255DEC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370AAC99-C5C8-4C7B-A983-D749FAE1F3C8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bn-BD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আয়নিক বন্ধন</a:t>
          </a:r>
          <a:endParaRPr lang="en-US" sz="3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DCF1DE4-0E4A-4D0B-8581-5299259A5E36}" type="parTrans" cxnId="{65C1CEDC-09DC-4B84-9EDB-6DD01009A314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0140386B-CE5C-4BB9-9D61-69469C4B6E50}" type="sibTrans" cxnId="{65C1CEDC-09DC-4B84-9EDB-6DD01009A314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EC488536-3271-4FF2-B024-D159D734FE54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bn-BD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সমযোজী বন্ধন</a:t>
          </a:r>
          <a:endParaRPr lang="en-US" sz="3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727409C4-D904-44B5-BC59-FCCEF9031050}" type="parTrans" cxnId="{AE8F41FB-D160-45FA-A04F-2866F86A5829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24D99F61-D33B-4B20-AB97-5379089DC948}" type="sibTrans" cxnId="{AE8F41FB-D160-45FA-A04F-2866F86A5829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F20A927F-F93D-4A9A-A75E-F8C8EA98D89B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bn-BD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সন্নিবেশ বন্ধন</a:t>
          </a:r>
          <a:endParaRPr lang="en-US" sz="3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D6A63D1-DCD9-4F9C-A2DE-B2E0C0AAEA33}" type="parTrans" cxnId="{9B0C03BA-FBEB-4789-BCF3-7C9FAE1F8541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C9C7ED70-3099-4898-9E5E-71CE41399DC8}" type="sibTrans" cxnId="{9B0C03BA-FBEB-4789-BCF3-7C9FAE1F8541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FD6017EA-750B-46B8-91D0-B89C6CE7F38D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bn-BD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ধাতব বন্ধন</a:t>
          </a:r>
          <a:endParaRPr lang="en-US" sz="3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7C28E4C0-3621-4C59-8E34-2526A701E612}" type="parTrans" cxnId="{016E33C0-BD7A-4B0F-881B-BDF24B08286E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745A5FD9-1E92-48C9-A9BD-A2838589A5AD}" type="sibTrans" cxnId="{016E33C0-BD7A-4B0F-881B-BDF24B08286E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43C8EA62-AE12-4FE3-B516-C5EC3796E61E}" type="pres">
      <dgm:prSet presAssocID="{1322E7CF-E648-46D0-89E5-943E1A29144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57D9DED-39E1-4440-8E6A-FAC2FBBCA479}" type="pres">
      <dgm:prSet presAssocID="{23127D29-9CB4-4D2D-A596-0BA7AB54B157}" presName="centerShape" presStyleLbl="node0" presStyleIdx="0" presStyleCnt="1"/>
      <dgm:spPr/>
    </dgm:pt>
    <dgm:pt modelId="{D33CAD46-9076-4AFA-9E67-F6733E0363F7}" type="pres">
      <dgm:prSet presAssocID="{DDCF1DE4-0E4A-4D0B-8581-5299259A5E36}" presName="parTrans" presStyleLbl="sibTrans2D1" presStyleIdx="0" presStyleCnt="4"/>
      <dgm:spPr/>
    </dgm:pt>
    <dgm:pt modelId="{E20EF315-61C4-4CA2-9F46-C14C3B67F335}" type="pres">
      <dgm:prSet presAssocID="{DDCF1DE4-0E4A-4D0B-8581-5299259A5E36}" presName="connectorText" presStyleLbl="sibTrans2D1" presStyleIdx="0" presStyleCnt="4"/>
      <dgm:spPr/>
    </dgm:pt>
    <dgm:pt modelId="{112BA52A-9DA3-4713-9E6A-579E9F8C188B}" type="pres">
      <dgm:prSet presAssocID="{370AAC99-C5C8-4C7B-A983-D749FAE1F3C8}" presName="node" presStyleLbl="node1" presStyleIdx="0" presStyleCnt="4" custRadScaleRad="98209" custRadScaleInc="3272">
        <dgm:presLayoutVars>
          <dgm:bulletEnabled val="1"/>
        </dgm:presLayoutVars>
      </dgm:prSet>
      <dgm:spPr/>
    </dgm:pt>
    <dgm:pt modelId="{B63A99C7-8B4A-4C6E-8DE2-1C6C37453639}" type="pres">
      <dgm:prSet presAssocID="{727409C4-D904-44B5-BC59-FCCEF9031050}" presName="parTrans" presStyleLbl="sibTrans2D1" presStyleIdx="1" presStyleCnt="4"/>
      <dgm:spPr/>
    </dgm:pt>
    <dgm:pt modelId="{A8B13B3D-9888-43C9-90C4-B7A8914833F1}" type="pres">
      <dgm:prSet presAssocID="{727409C4-D904-44B5-BC59-FCCEF9031050}" presName="connectorText" presStyleLbl="sibTrans2D1" presStyleIdx="1" presStyleCnt="4"/>
      <dgm:spPr/>
    </dgm:pt>
    <dgm:pt modelId="{C610B13A-2ECC-46C7-B844-8CF48565F012}" type="pres">
      <dgm:prSet presAssocID="{EC488536-3271-4FF2-B024-D159D734FE54}" presName="node" presStyleLbl="node1" presStyleIdx="1" presStyleCnt="4">
        <dgm:presLayoutVars>
          <dgm:bulletEnabled val="1"/>
        </dgm:presLayoutVars>
      </dgm:prSet>
      <dgm:spPr/>
    </dgm:pt>
    <dgm:pt modelId="{A3F15C80-EB7C-48EB-A171-665190729652}" type="pres">
      <dgm:prSet presAssocID="{0D6A63D1-DCD9-4F9C-A2DE-B2E0C0AAEA33}" presName="parTrans" presStyleLbl="sibTrans2D1" presStyleIdx="2" presStyleCnt="4"/>
      <dgm:spPr/>
    </dgm:pt>
    <dgm:pt modelId="{0E797F64-A39C-47C2-94F7-A1B5C0D8D383}" type="pres">
      <dgm:prSet presAssocID="{0D6A63D1-DCD9-4F9C-A2DE-B2E0C0AAEA33}" presName="connectorText" presStyleLbl="sibTrans2D1" presStyleIdx="2" presStyleCnt="4"/>
      <dgm:spPr/>
    </dgm:pt>
    <dgm:pt modelId="{7F3C9CC7-1CA2-4C4B-8DF6-3A9A370D43D8}" type="pres">
      <dgm:prSet presAssocID="{F20A927F-F93D-4A9A-A75E-F8C8EA98D89B}" presName="node" presStyleLbl="node1" presStyleIdx="2" presStyleCnt="4" custScaleY="82105">
        <dgm:presLayoutVars>
          <dgm:bulletEnabled val="1"/>
        </dgm:presLayoutVars>
      </dgm:prSet>
      <dgm:spPr/>
    </dgm:pt>
    <dgm:pt modelId="{B47A2F3C-F72B-4040-A65A-E23297A2A7A3}" type="pres">
      <dgm:prSet presAssocID="{7C28E4C0-3621-4C59-8E34-2526A701E612}" presName="parTrans" presStyleLbl="sibTrans2D1" presStyleIdx="3" presStyleCnt="4"/>
      <dgm:spPr/>
    </dgm:pt>
    <dgm:pt modelId="{894053E1-26B0-44E0-9D27-1DADF19025CA}" type="pres">
      <dgm:prSet presAssocID="{7C28E4C0-3621-4C59-8E34-2526A701E612}" presName="connectorText" presStyleLbl="sibTrans2D1" presStyleIdx="3" presStyleCnt="4"/>
      <dgm:spPr/>
    </dgm:pt>
    <dgm:pt modelId="{E64BCBF9-13EA-41C1-A394-06BDDD0AFBFF}" type="pres">
      <dgm:prSet presAssocID="{FD6017EA-750B-46B8-91D0-B89C6CE7F38D}" presName="node" presStyleLbl="node1" presStyleIdx="3" presStyleCnt="4">
        <dgm:presLayoutVars>
          <dgm:bulletEnabled val="1"/>
        </dgm:presLayoutVars>
      </dgm:prSet>
      <dgm:spPr/>
    </dgm:pt>
  </dgm:ptLst>
  <dgm:cxnLst>
    <dgm:cxn modelId="{2EA65315-AEC4-4573-8EE5-9FCF514CB974}" type="presOf" srcId="{EC488536-3271-4FF2-B024-D159D734FE54}" destId="{C610B13A-2ECC-46C7-B844-8CF48565F012}" srcOrd="0" destOrd="0" presId="urn:microsoft.com/office/officeart/2005/8/layout/radial5"/>
    <dgm:cxn modelId="{C7AD771B-4EAF-418A-BE03-38A1E39B43F2}" type="presOf" srcId="{0D6A63D1-DCD9-4F9C-A2DE-B2E0C0AAEA33}" destId="{A3F15C80-EB7C-48EB-A171-665190729652}" srcOrd="0" destOrd="0" presId="urn:microsoft.com/office/officeart/2005/8/layout/radial5"/>
    <dgm:cxn modelId="{FC62E124-FD83-4201-9C26-DEA203973469}" type="presOf" srcId="{370AAC99-C5C8-4C7B-A983-D749FAE1F3C8}" destId="{112BA52A-9DA3-4713-9E6A-579E9F8C188B}" srcOrd="0" destOrd="0" presId="urn:microsoft.com/office/officeart/2005/8/layout/radial5"/>
    <dgm:cxn modelId="{DDC4C95C-FA50-4F74-A061-FEFE8BA40293}" type="presOf" srcId="{DDCF1DE4-0E4A-4D0B-8581-5299259A5E36}" destId="{D33CAD46-9076-4AFA-9E67-F6733E0363F7}" srcOrd="0" destOrd="0" presId="urn:microsoft.com/office/officeart/2005/8/layout/radial5"/>
    <dgm:cxn modelId="{1C0AFF4D-9118-40E4-B8E6-C20D8C4FEDD9}" type="presOf" srcId="{FD6017EA-750B-46B8-91D0-B89C6CE7F38D}" destId="{E64BCBF9-13EA-41C1-A394-06BDDD0AFBFF}" srcOrd="0" destOrd="0" presId="urn:microsoft.com/office/officeart/2005/8/layout/radial5"/>
    <dgm:cxn modelId="{12B54C54-5416-4459-BD8C-DB005ECB1F14}" type="presOf" srcId="{23127D29-9CB4-4D2D-A596-0BA7AB54B157}" destId="{C57D9DED-39E1-4440-8E6A-FAC2FBBCA479}" srcOrd="0" destOrd="0" presId="urn:microsoft.com/office/officeart/2005/8/layout/radial5"/>
    <dgm:cxn modelId="{5CBDA282-66E4-42B9-91F2-9A177E255DEC}" srcId="{1322E7CF-E648-46D0-89E5-943E1A29144E}" destId="{23127D29-9CB4-4D2D-A596-0BA7AB54B157}" srcOrd="0" destOrd="0" parTransId="{CBF971DD-1B8D-4DBC-85A4-B55547678E19}" sibTransId="{AD327960-C63E-47CF-B4B1-EC47EA3F0D53}"/>
    <dgm:cxn modelId="{0698A089-CC6D-432F-92BB-804A93928BB0}" type="presOf" srcId="{DDCF1DE4-0E4A-4D0B-8581-5299259A5E36}" destId="{E20EF315-61C4-4CA2-9F46-C14C3B67F335}" srcOrd="1" destOrd="0" presId="urn:microsoft.com/office/officeart/2005/8/layout/radial5"/>
    <dgm:cxn modelId="{6B57F792-1256-4ACE-A18F-7ACF16CFDF87}" type="presOf" srcId="{1322E7CF-E648-46D0-89E5-943E1A29144E}" destId="{43C8EA62-AE12-4FE3-B516-C5EC3796E61E}" srcOrd="0" destOrd="0" presId="urn:microsoft.com/office/officeart/2005/8/layout/radial5"/>
    <dgm:cxn modelId="{1FD5C394-398B-48B7-9E27-6C292E2D28FE}" type="presOf" srcId="{727409C4-D904-44B5-BC59-FCCEF9031050}" destId="{A8B13B3D-9888-43C9-90C4-B7A8914833F1}" srcOrd="1" destOrd="0" presId="urn:microsoft.com/office/officeart/2005/8/layout/radial5"/>
    <dgm:cxn modelId="{430261B0-1889-4D87-8811-DE94C5CB2F33}" type="presOf" srcId="{727409C4-D904-44B5-BC59-FCCEF9031050}" destId="{B63A99C7-8B4A-4C6E-8DE2-1C6C37453639}" srcOrd="0" destOrd="0" presId="urn:microsoft.com/office/officeart/2005/8/layout/radial5"/>
    <dgm:cxn modelId="{9B0C03BA-FBEB-4789-BCF3-7C9FAE1F8541}" srcId="{23127D29-9CB4-4D2D-A596-0BA7AB54B157}" destId="{F20A927F-F93D-4A9A-A75E-F8C8EA98D89B}" srcOrd="2" destOrd="0" parTransId="{0D6A63D1-DCD9-4F9C-A2DE-B2E0C0AAEA33}" sibTransId="{C9C7ED70-3099-4898-9E5E-71CE41399DC8}"/>
    <dgm:cxn modelId="{016E33C0-BD7A-4B0F-881B-BDF24B08286E}" srcId="{23127D29-9CB4-4D2D-A596-0BA7AB54B157}" destId="{FD6017EA-750B-46B8-91D0-B89C6CE7F38D}" srcOrd="3" destOrd="0" parTransId="{7C28E4C0-3621-4C59-8E34-2526A701E612}" sibTransId="{745A5FD9-1E92-48C9-A9BD-A2838589A5AD}"/>
    <dgm:cxn modelId="{6D5B98CC-0147-4C31-8B25-8A0FE4B76E99}" type="presOf" srcId="{7C28E4C0-3621-4C59-8E34-2526A701E612}" destId="{B47A2F3C-F72B-4040-A65A-E23297A2A7A3}" srcOrd="0" destOrd="0" presId="urn:microsoft.com/office/officeart/2005/8/layout/radial5"/>
    <dgm:cxn modelId="{59CE30CE-9BD0-4346-906E-85BE18A2F82D}" type="presOf" srcId="{0D6A63D1-DCD9-4F9C-A2DE-B2E0C0AAEA33}" destId="{0E797F64-A39C-47C2-94F7-A1B5C0D8D383}" srcOrd="1" destOrd="0" presId="urn:microsoft.com/office/officeart/2005/8/layout/radial5"/>
    <dgm:cxn modelId="{1BC9A6D3-2CD0-42E8-B53D-9BD31B3614C5}" type="presOf" srcId="{F20A927F-F93D-4A9A-A75E-F8C8EA98D89B}" destId="{7F3C9CC7-1CA2-4C4B-8DF6-3A9A370D43D8}" srcOrd="0" destOrd="0" presId="urn:microsoft.com/office/officeart/2005/8/layout/radial5"/>
    <dgm:cxn modelId="{65C1CEDC-09DC-4B84-9EDB-6DD01009A314}" srcId="{23127D29-9CB4-4D2D-A596-0BA7AB54B157}" destId="{370AAC99-C5C8-4C7B-A983-D749FAE1F3C8}" srcOrd="0" destOrd="0" parTransId="{DDCF1DE4-0E4A-4D0B-8581-5299259A5E36}" sibTransId="{0140386B-CE5C-4BB9-9D61-69469C4B6E50}"/>
    <dgm:cxn modelId="{5D5741E0-B393-4743-9881-9DCA96DE6AD5}" type="presOf" srcId="{7C28E4C0-3621-4C59-8E34-2526A701E612}" destId="{894053E1-26B0-44E0-9D27-1DADF19025CA}" srcOrd="1" destOrd="0" presId="urn:microsoft.com/office/officeart/2005/8/layout/radial5"/>
    <dgm:cxn modelId="{AE8F41FB-D160-45FA-A04F-2866F86A5829}" srcId="{23127D29-9CB4-4D2D-A596-0BA7AB54B157}" destId="{EC488536-3271-4FF2-B024-D159D734FE54}" srcOrd="1" destOrd="0" parTransId="{727409C4-D904-44B5-BC59-FCCEF9031050}" sibTransId="{24D99F61-D33B-4B20-AB97-5379089DC948}"/>
    <dgm:cxn modelId="{BD757C8E-CC26-46B8-A986-1BC898F25746}" type="presParOf" srcId="{43C8EA62-AE12-4FE3-B516-C5EC3796E61E}" destId="{C57D9DED-39E1-4440-8E6A-FAC2FBBCA479}" srcOrd="0" destOrd="0" presId="urn:microsoft.com/office/officeart/2005/8/layout/radial5"/>
    <dgm:cxn modelId="{E7CFFFBA-70DB-4EF0-99A6-2EE8A3330456}" type="presParOf" srcId="{43C8EA62-AE12-4FE3-B516-C5EC3796E61E}" destId="{D33CAD46-9076-4AFA-9E67-F6733E0363F7}" srcOrd="1" destOrd="0" presId="urn:microsoft.com/office/officeart/2005/8/layout/radial5"/>
    <dgm:cxn modelId="{92A5A6B5-C404-4D67-AE84-BD8941E90CDB}" type="presParOf" srcId="{D33CAD46-9076-4AFA-9E67-F6733E0363F7}" destId="{E20EF315-61C4-4CA2-9F46-C14C3B67F335}" srcOrd="0" destOrd="0" presId="urn:microsoft.com/office/officeart/2005/8/layout/radial5"/>
    <dgm:cxn modelId="{D6B7AE8D-D7B8-4C8A-AD5F-C2FA26C1F472}" type="presParOf" srcId="{43C8EA62-AE12-4FE3-B516-C5EC3796E61E}" destId="{112BA52A-9DA3-4713-9E6A-579E9F8C188B}" srcOrd="2" destOrd="0" presId="urn:microsoft.com/office/officeart/2005/8/layout/radial5"/>
    <dgm:cxn modelId="{07F0D503-BA4C-4BAE-A4C2-D08A33BF182E}" type="presParOf" srcId="{43C8EA62-AE12-4FE3-B516-C5EC3796E61E}" destId="{B63A99C7-8B4A-4C6E-8DE2-1C6C37453639}" srcOrd="3" destOrd="0" presId="urn:microsoft.com/office/officeart/2005/8/layout/radial5"/>
    <dgm:cxn modelId="{4F245764-0253-4F36-92A9-ED7C469A4493}" type="presParOf" srcId="{B63A99C7-8B4A-4C6E-8DE2-1C6C37453639}" destId="{A8B13B3D-9888-43C9-90C4-B7A8914833F1}" srcOrd="0" destOrd="0" presId="urn:microsoft.com/office/officeart/2005/8/layout/radial5"/>
    <dgm:cxn modelId="{34944736-E897-4076-B3BD-8C78EA6F6CF4}" type="presParOf" srcId="{43C8EA62-AE12-4FE3-B516-C5EC3796E61E}" destId="{C610B13A-2ECC-46C7-B844-8CF48565F012}" srcOrd="4" destOrd="0" presId="urn:microsoft.com/office/officeart/2005/8/layout/radial5"/>
    <dgm:cxn modelId="{90AF54EF-96B0-4711-A97F-FB0DF91CF322}" type="presParOf" srcId="{43C8EA62-AE12-4FE3-B516-C5EC3796E61E}" destId="{A3F15C80-EB7C-48EB-A171-665190729652}" srcOrd="5" destOrd="0" presId="urn:microsoft.com/office/officeart/2005/8/layout/radial5"/>
    <dgm:cxn modelId="{7BE1A9DF-9215-4BFE-BF4E-9FAA43A77755}" type="presParOf" srcId="{A3F15C80-EB7C-48EB-A171-665190729652}" destId="{0E797F64-A39C-47C2-94F7-A1B5C0D8D383}" srcOrd="0" destOrd="0" presId="urn:microsoft.com/office/officeart/2005/8/layout/radial5"/>
    <dgm:cxn modelId="{C46BC5B1-82E5-4663-A9A6-05B7665E67A8}" type="presParOf" srcId="{43C8EA62-AE12-4FE3-B516-C5EC3796E61E}" destId="{7F3C9CC7-1CA2-4C4B-8DF6-3A9A370D43D8}" srcOrd="6" destOrd="0" presId="urn:microsoft.com/office/officeart/2005/8/layout/radial5"/>
    <dgm:cxn modelId="{B0C19220-F572-4D6C-B8DD-A060E4213EF4}" type="presParOf" srcId="{43C8EA62-AE12-4FE3-B516-C5EC3796E61E}" destId="{B47A2F3C-F72B-4040-A65A-E23297A2A7A3}" srcOrd="7" destOrd="0" presId="urn:microsoft.com/office/officeart/2005/8/layout/radial5"/>
    <dgm:cxn modelId="{C0A07D83-CBDD-41E7-93A9-014003D035B1}" type="presParOf" srcId="{B47A2F3C-F72B-4040-A65A-E23297A2A7A3}" destId="{894053E1-26B0-44E0-9D27-1DADF19025CA}" srcOrd="0" destOrd="0" presId="urn:microsoft.com/office/officeart/2005/8/layout/radial5"/>
    <dgm:cxn modelId="{3F703298-BA73-440E-B86D-9BDFFCF4881D}" type="presParOf" srcId="{43C8EA62-AE12-4FE3-B516-C5EC3796E61E}" destId="{E64BCBF9-13EA-41C1-A394-06BDDD0AFBFF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D9DED-39E1-4440-8E6A-FAC2FBBCA479}">
      <dsp:nvSpPr>
        <dsp:cNvPr id="0" name=""/>
        <dsp:cNvSpPr/>
      </dsp:nvSpPr>
      <dsp:spPr>
        <a:xfrm>
          <a:off x="3670101" y="2607798"/>
          <a:ext cx="1803796" cy="1803796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রাসায়নিক বন্ধন</a:t>
          </a:r>
          <a:endParaRPr lang="en-US" sz="28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3934261" y="2871958"/>
        <a:ext cx="1275476" cy="1275476"/>
      </dsp:txXfrm>
    </dsp:sp>
    <dsp:sp modelId="{D33CAD46-9076-4AFA-9E67-F6733E0363F7}">
      <dsp:nvSpPr>
        <dsp:cNvPr id="0" name=""/>
        <dsp:cNvSpPr/>
      </dsp:nvSpPr>
      <dsp:spPr>
        <a:xfrm rot="16288344">
          <a:off x="4424698" y="1974158"/>
          <a:ext cx="357778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>
            <a:latin typeface="NikoshBAN" pitchFamily="2" charset="0"/>
            <a:cs typeface="NikoshBAN" pitchFamily="2" charset="0"/>
          </a:endParaRPr>
        </a:p>
      </dsp:txBody>
      <dsp:txXfrm>
        <a:off x="4476986" y="2150465"/>
        <a:ext cx="250445" cy="367974"/>
      </dsp:txXfrm>
    </dsp:sp>
    <dsp:sp modelId="{112BA52A-9DA3-4713-9E6A-579E9F8C188B}">
      <dsp:nvSpPr>
        <dsp:cNvPr id="0" name=""/>
        <dsp:cNvSpPr/>
      </dsp:nvSpPr>
      <dsp:spPr>
        <a:xfrm>
          <a:off x="3733796" y="129766"/>
          <a:ext cx="1803796" cy="1803796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আয়নিক বন্ধন</a:t>
          </a:r>
          <a:endParaRPr lang="en-US" sz="32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3997956" y="393926"/>
        <a:ext cx="1275476" cy="1275476"/>
      </dsp:txXfrm>
    </dsp:sp>
    <dsp:sp modelId="{B63A99C7-8B4A-4C6E-8DE2-1C6C37453639}">
      <dsp:nvSpPr>
        <dsp:cNvPr id="0" name=""/>
        <dsp:cNvSpPr/>
      </dsp:nvSpPr>
      <dsp:spPr>
        <a:xfrm>
          <a:off x="5632355" y="3203051"/>
          <a:ext cx="381737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>
            <a:latin typeface="NikoshBAN" pitchFamily="2" charset="0"/>
            <a:cs typeface="NikoshBAN" pitchFamily="2" charset="0"/>
          </a:endParaRPr>
        </a:p>
      </dsp:txBody>
      <dsp:txXfrm>
        <a:off x="5632355" y="3325709"/>
        <a:ext cx="267216" cy="367974"/>
      </dsp:txXfrm>
    </dsp:sp>
    <dsp:sp modelId="{C610B13A-2ECC-46C7-B844-8CF48565F012}">
      <dsp:nvSpPr>
        <dsp:cNvPr id="0" name=""/>
        <dsp:cNvSpPr/>
      </dsp:nvSpPr>
      <dsp:spPr>
        <a:xfrm>
          <a:off x="6194158" y="2607798"/>
          <a:ext cx="1803796" cy="1803796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সমযোজী বন্ধন</a:t>
          </a:r>
          <a:endParaRPr lang="en-US" sz="32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6458318" y="2871958"/>
        <a:ext cx="1275476" cy="1275476"/>
      </dsp:txXfrm>
    </dsp:sp>
    <dsp:sp modelId="{A3F15C80-EB7C-48EB-A171-665190729652}">
      <dsp:nvSpPr>
        <dsp:cNvPr id="0" name=""/>
        <dsp:cNvSpPr/>
      </dsp:nvSpPr>
      <dsp:spPr>
        <a:xfrm rot="5400000">
          <a:off x="4338361" y="4532552"/>
          <a:ext cx="467276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>
            <a:latin typeface="NikoshBAN" pitchFamily="2" charset="0"/>
            <a:cs typeface="NikoshBAN" pitchFamily="2" charset="0"/>
          </a:endParaRPr>
        </a:p>
      </dsp:txBody>
      <dsp:txXfrm>
        <a:off x="4408453" y="4585119"/>
        <a:ext cx="327093" cy="367974"/>
      </dsp:txXfrm>
    </dsp:sp>
    <dsp:sp modelId="{7F3C9CC7-1CA2-4C4B-8DF6-3A9A370D43D8}">
      <dsp:nvSpPr>
        <dsp:cNvPr id="0" name=""/>
        <dsp:cNvSpPr/>
      </dsp:nvSpPr>
      <dsp:spPr>
        <a:xfrm>
          <a:off x="3670101" y="5293250"/>
          <a:ext cx="1803796" cy="1481007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সন্নিবেশ বন্ধন</a:t>
          </a:r>
          <a:endParaRPr lang="en-US" sz="32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3934261" y="5510138"/>
        <a:ext cx="1275476" cy="1047231"/>
      </dsp:txXfrm>
    </dsp:sp>
    <dsp:sp modelId="{B47A2F3C-F72B-4040-A65A-E23297A2A7A3}">
      <dsp:nvSpPr>
        <dsp:cNvPr id="0" name=""/>
        <dsp:cNvSpPr/>
      </dsp:nvSpPr>
      <dsp:spPr>
        <a:xfrm rot="10800000">
          <a:off x="3129906" y="3203051"/>
          <a:ext cx="381737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>
            <a:latin typeface="NikoshBAN" pitchFamily="2" charset="0"/>
            <a:cs typeface="NikoshBAN" pitchFamily="2" charset="0"/>
          </a:endParaRPr>
        </a:p>
      </dsp:txBody>
      <dsp:txXfrm rot="10800000">
        <a:off x="3244427" y="3325709"/>
        <a:ext cx="267216" cy="367974"/>
      </dsp:txXfrm>
    </dsp:sp>
    <dsp:sp modelId="{E64BCBF9-13EA-41C1-A394-06BDDD0AFBFF}">
      <dsp:nvSpPr>
        <dsp:cNvPr id="0" name=""/>
        <dsp:cNvSpPr/>
      </dsp:nvSpPr>
      <dsp:spPr>
        <a:xfrm>
          <a:off x="1146044" y="2607798"/>
          <a:ext cx="1803796" cy="1803796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ধাতব বন্ধন</a:t>
          </a:r>
          <a:endParaRPr lang="en-US" sz="32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1410204" y="2871958"/>
        <a:ext cx="1275476" cy="12754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106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FCF0D-F2EA-48A7-A49A-0ED1F96AA2DD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0566D-1A89-4D94-978A-75797D2264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6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0566D-1A89-4D94-978A-75797D22647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65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5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30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0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48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5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56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66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56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15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7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25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0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9.jpeg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 /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14.jpeg" /><Relationship Id="rId4" Type="http://schemas.openxmlformats.org/officeDocument/2006/relationships/image" Target="../media/image13.jpeg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3900" y="1357993"/>
            <a:ext cx="7696200" cy="31547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199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6286500" y="196518"/>
            <a:ext cx="3505200" cy="6858000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Bevel 2"/>
          <p:cNvSpPr/>
          <p:nvPr/>
        </p:nvSpPr>
        <p:spPr>
          <a:xfrm>
            <a:off x="133352" y="196518"/>
            <a:ext cx="3124200" cy="6858000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vel 3">
            <a:extLst>
              <a:ext uri="{FF2B5EF4-FFF2-40B4-BE49-F238E27FC236}">
                <a16:creationId xmlns:a16="http://schemas.microsoft.com/office/drawing/2014/main" id="{0D160AB7-3848-E24F-8425-9552442200F1}"/>
              </a:ext>
            </a:extLst>
          </p:cNvPr>
          <p:cNvSpPr/>
          <p:nvPr/>
        </p:nvSpPr>
        <p:spPr>
          <a:xfrm>
            <a:off x="3162300" y="196518"/>
            <a:ext cx="3505200" cy="6858000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3" grpId="0" animBg="1"/>
      <p:bldP spid="6" grpId="0" animBg="1"/>
      <p:bldP spid="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4800"/>
            <a:ext cx="3733800" cy="33528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4216400"/>
            <a:ext cx="4343400" cy="165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লিথিয়ামঃ</a:t>
            </a:r>
          </a:p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 বহিঃস্থ  স্তরে একটি ইলেকট্রন,</a:t>
            </a:r>
          </a:p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যোজনী -১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10200" y="0"/>
            <a:ext cx="3768436" cy="37338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76800" y="4185920"/>
            <a:ext cx="4267200" cy="16814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ক্যালসিয়ামঃ</a:t>
            </a:r>
          </a:p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 বহিঃস্থ স্তরে দুইটি ইলেকট্রন,</a:t>
            </a:r>
          </a:p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যোজনী-২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32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762000" y="1219200"/>
            <a:ext cx="20574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447800" y="1447800"/>
            <a:ext cx="762000" cy="4572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1943100" y="1028700"/>
            <a:ext cx="266700" cy="381000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০০-=</a:t>
            </a:r>
            <a:endParaRPr lang="en-US" dirty="0"/>
          </a:p>
        </p:txBody>
      </p:sp>
      <p:sp>
        <p:nvSpPr>
          <p:cNvPr id="15" name="Flowchart: Connector 14"/>
          <p:cNvSpPr/>
          <p:nvPr/>
        </p:nvSpPr>
        <p:spPr>
          <a:xfrm>
            <a:off x="1485900" y="1981200"/>
            <a:ext cx="342900" cy="304800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ocess 15"/>
          <p:cNvSpPr/>
          <p:nvPr/>
        </p:nvSpPr>
        <p:spPr>
          <a:xfrm>
            <a:off x="152400" y="152400"/>
            <a:ext cx="2743200" cy="609600"/>
          </a:xfrm>
          <a:prstGeom prst="flowChart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হিলিয়াম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He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)</a:t>
            </a:r>
          </a:p>
        </p:txBody>
      </p:sp>
      <p:sp>
        <p:nvSpPr>
          <p:cNvPr id="17" name="Flowchart: Connector 16"/>
          <p:cNvSpPr/>
          <p:nvPr/>
        </p:nvSpPr>
        <p:spPr>
          <a:xfrm>
            <a:off x="4038600" y="990600"/>
            <a:ext cx="3108960" cy="20574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/>
          <p:cNvSpPr/>
          <p:nvPr/>
        </p:nvSpPr>
        <p:spPr>
          <a:xfrm>
            <a:off x="4648200" y="1371600"/>
            <a:ext cx="2057400" cy="12954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/>
          <p:cNvSpPr/>
          <p:nvPr/>
        </p:nvSpPr>
        <p:spPr>
          <a:xfrm>
            <a:off x="5181600" y="1676400"/>
            <a:ext cx="990600" cy="685800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/>
          <p:cNvSpPr/>
          <p:nvPr/>
        </p:nvSpPr>
        <p:spPr>
          <a:xfrm>
            <a:off x="5257800" y="1295400"/>
            <a:ext cx="609600" cy="228600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/>
          <p:cNvSpPr/>
          <p:nvPr/>
        </p:nvSpPr>
        <p:spPr>
          <a:xfrm>
            <a:off x="5562600" y="2438400"/>
            <a:ext cx="457200" cy="304800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Connector 21"/>
          <p:cNvSpPr/>
          <p:nvPr/>
        </p:nvSpPr>
        <p:spPr>
          <a:xfrm>
            <a:off x="4800600" y="914400"/>
            <a:ext cx="304800" cy="304800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Connector 22"/>
          <p:cNvSpPr/>
          <p:nvPr/>
        </p:nvSpPr>
        <p:spPr>
          <a:xfrm>
            <a:off x="5257800" y="838200"/>
            <a:ext cx="419100" cy="304800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/>
          <p:cNvSpPr/>
          <p:nvPr/>
        </p:nvSpPr>
        <p:spPr>
          <a:xfrm>
            <a:off x="7033260" y="1676400"/>
            <a:ext cx="228600" cy="361950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/>
          <p:cNvSpPr/>
          <p:nvPr/>
        </p:nvSpPr>
        <p:spPr>
          <a:xfrm>
            <a:off x="6858000" y="2209800"/>
            <a:ext cx="457200" cy="228600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/>
          <p:cNvSpPr/>
          <p:nvPr/>
        </p:nvSpPr>
        <p:spPr>
          <a:xfrm>
            <a:off x="6019800" y="2819400"/>
            <a:ext cx="381000" cy="304800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/>
          <p:cNvSpPr/>
          <p:nvPr/>
        </p:nvSpPr>
        <p:spPr>
          <a:xfrm>
            <a:off x="5467350" y="2895600"/>
            <a:ext cx="400050" cy="381000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/>
          <p:cNvSpPr/>
          <p:nvPr/>
        </p:nvSpPr>
        <p:spPr>
          <a:xfrm>
            <a:off x="3810000" y="1828800"/>
            <a:ext cx="457200" cy="190500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/>
          <p:cNvSpPr/>
          <p:nvPr/>
        </p:nvSpPr>
        <p:spPr>
          <a:xfrm>
            <a:off x="3886200" y="2209800"/>
            <a:ext cx="381000" cy="304800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Process 29"/>
          <p:cNvSpPr/>
          <p:nvPr/>
        </p:nvSpPr>
        <p:spPr>
          <a:xfrm>
            <a:off x="6781800" y="152400"/>
            <a:ext cx="2057400" cy="838200"/>
          </a:xfrm>
          <a:prstGeom prst="flowChart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>
                <a:solidFill>
                  <a:schemeClr val="tx1"/>
                </a:solidFill>
              </a:rPr>
              <a:t>নিয়ন</a:t>
            </a:r>
            <a:r>
              <a:rPr lang="en-US" sz="3200" dirty="0">
                <a:solidFill>
                  <a:schemeClr val="tx1"/>
                </a:solidFill>
              </a:rPr>
              <a:t>(Ne)</a:t>
            </a:r>
          </a:p>
        </p:txBody>
      </p:sp>
      <p:sp>
        <p:nvSpPr>
          <p:cNvPr id="31" name="Flowchart: Process 30"/>
          <p:cNvSpPr/>
          <p:nvPr/>
        </p:nvSpPr>
        <p:spPr>
          <a:xfrm>
            <a:off x="381000" y="3429000"/>
            <a:ext cx="6172200" cy="762000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Ar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(18),Kr(36),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Xe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(54)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Rn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(86)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4343400"/>
            <a:ext cx="8458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u="sng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নিস্ক্রিয় গ্যাসঃ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যে সকল মৌলের সর্ব বহিঃস্থ শক্তি স্তর ইলেকট্রন দ্বারা পুর্ণ থাকে,যারা অন্য কোন মৌলের সাথে ইলেকট্রন আদান প্রদান করে না এবং যারা রাসায়নিক বিক্রিয়ায় অংশ গ্রহণ করে না,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কে নিস্ক্রিয় গ্যাস বলে।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11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226820"/>
            <a:ext cx="8382000" cy="425958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5638800"/>
            <a:ext cx="87630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/>
              <a:t>সোডিয়াম ক্ল</a:t>
            </a:r>
            <a:r>
              <a:rPr lang="en-US" sz="3200" dirty="0"/>
              <a:t>ো</a:t>
            </a:r>
            <a:r>
              <a:rPr lang="bn-BD" sz="3200" dirty="0"/>
              <a:t>রাইড (লবন),আয়নিক বন্ধন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76200" y="2590800"/>
            <a:ext cx="1676400" cy="609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সোডিয়াম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1200" y="2590800"/>
            <a:ext cx="1447800" cy="609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ক্লোরিন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-76200"/>
            <a:ext cx="868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আয়নিক বন্ধন (ইলেকট্রন গ্রহন ওবর্জনের মাধ্যম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যৌগ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383139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2" grpId="0" animBg="1"/>
      <p:bldP spid="3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6200000">
            <a:off x="6232468" y="19802"/>
            <a:ext cx="2931334" cy="289173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3400" y="398145"/>
            <a:ext cx="16002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1181100" y="1013460"/>
            <a:ext cx="342900" cy="4572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838200" y="762000"/>
            <a:ext cx="1066800" cy="10668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1143000" y="272415"/>
            <a:ext cx="152400" cy="2514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762000" y="430530"/>
            <a:ext cx="228600" cy="25527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838200" y="1989773"/>
            <a:ext cx="304800" cy="22002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533400" y="1600200"/>
            <a:ext cx="228600" cy="2571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/>
          <p:cNvSpPr/>
          <p:nvPr/>
        </p:nvSpPr>
        <p:spPr>
          <a:xfrm>
            <a:off x="1981200" y="762000"/>
            <a:ext cx="152400" cy="2514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/>
          <p:cNvSpPr/>
          <p:nvPr/>
        </p:nvSpPr>
        <p:spPr>
          <a:xfrm>
            <a:off x="1905000" y="1728787"/>
            <a:ext cx="228600" cy="12858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lus 19"/>
          <p:cNvSpPr/>
          <p:nvPr/>
        </p:nvSpPr>
        <p:spPr>
          <a:xfrm>
            <a:off x="2286000" y="1242060"/>
            <a:ext cx="838200" cy="4571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lus 20"/>
          <p:cNvSpPr/>
          <p:nvPr/>
        </p:nvSpPr>
        <p:spPr>
          <a:xfrm>
            <a:off x="2667000" y="887730"/>
            <a:ext cx="45719" cy="71247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886200" y="916305"/>
            <a:ext cx="838200" cy="9410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/>
          <p:cNvSpPr/>
          <p:nvPr/>
        </p:nvSpPr>
        <p:spPr>
          <a:xfrm>
            <a:off x="3886200" y="1013460"/>
            <a:ext cx="1524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qual 24"/>
          <p:cNvSpPr/>
          <p:nvPr/>
        </p:nvSpPr>
        <p:spPr>
          <a:xfrm>
            <a:off x="4800600" y="955118"/>
            <a:ext cx="1524000" cy="665321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Flowchart: Process 1"/>
          <p:cNvSpPr/>
          <p:nvPr/>
        </p:nvSpPr>
        <p:spPr>
          <a:xfrm>
            <a:off x="3124200" y="827485"/>
            <a:ext cx="685800" cy="970120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NikoshBAN" pitchFamily="2" charset="0"/>
                <a:cs typeface="NikoshBAN" pitchFamily="2" charset="0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05200" y="26670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হাইড্রোজেন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26670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অক্সিজেন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94120" y="2776507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পানি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0" y="4419600"/>
            <a:ext cx="6210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সমযোজী বন্ধন (ইলেকট্রন শেয়ারের মাধ্যমে)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Connector 4"/>
          <p:cNvSpPr/>
          <p:nvPr/>
        </p:nvSpPr>
        <p:spPr>
          <a:xfrm>
            <a:off x="762000" y="1059180"/>
            <a:ext cx="228600" cy="23622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/>
          <p:cNvSpPr/>
          <p:nvPr/>
        </p:nvSpPr>
        <p:spPr>
          <a:xfrm>
            <a:off x="1752600" y="1351121"/>
            <a:ext cx="266700" cy="17287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000500" y="1166813"/>
            <a:ext cx="571500" cy="433387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7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1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" grpId="0" animBg="1"/>
      <p:bldP spid="10" grpId="0"/>
      <p:bldP spid="12" grpId="0"/>
      <p:bldP spid="13" grpId="0"/>
      <p:bldP spid="14" grpId="0"/>
      <p:bldP spid="5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429" y="78105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আয়নিক ও সমযোজী যৌগের পার্থক্য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নিরুপন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385759"/>
              </p:ext>
            </p:extLst>
          </p:nvPr>
        </p:nvGraphicFramePr>
        <p:xfrm>
          <a:off x="76200" y="3200400"/>
          <a:ext cx="8991600" cy="4794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9450"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আয়নিক যৌগ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সমযোজী যৌগ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8050">
                <a:tc>
                  <a:txBody>
                    <a:bodyPr/>
                    <a:lstStyle/>
                    <a:p>
                      <a:r>
                        <a:rPr lang="bn-BD" sz="2400" dirty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r>
                        <a:rPr lang="bn-BD" sz="2400" baseline="0" dirty="0">
                          <a:latin typeface="NikoshBAN" pitchFamily="2" charset="0"/>
                          <a:cs typeface="NikoshBAN" pitchFamily="2" charset="0"/>
                        </a:rPr>
                        <a:t> দ্রাব্যতা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পানিতে</a:t>
                      </a:r>
                      <a:r>
                        <a:rPr lang="bn-BD" sz="2800" baseline="0" dirty="0">
                          <a:latin typeface="NikoshBAN" pitchFamily="2" charset="0"/>
                          <a:cs typeface="NikoshBAN" pitchFamily="2" charset="0"/>
                        </a:rPr>
                        <a:t> প্রায় সকল আয়নিক যৌগ দ্রবীভুত হয়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বেশির ভাগ</a:t>
                      </a:r>
                      <a:r>
                        <a:rPr lang="bn-BD" sz="2800" baseline="0" dirty="0">
                          <a:latin typeface="NikoshBAN" pitchFamily="2" charset="0"/>
                          <a:cs typeface="NikoshBAN" pitchFamily="2" charset="0"/>
                        </a:rPr>
                        <a:t> সমযোজী যৌগ পানিতে দ্রবীভুত হয় না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8050">
                <a:tc>
                  <a:txBody>
                    <a:bodyPr/>
                    <a:lstStyle/>
                    <a:p>
                      <a:r>
                        <a:rPr lang="bn-BD" sz="2400" dirty="0"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r>
                        <a:rPr lang="bn-BD" sz="2400" dirty="0">
                          <a:latin typeface="NikoshBAN" pitchFamily="2" charset="0"/>
                          <a:cs typeface="NikoshBAN" pitchFamily="2" charset="0"/>
                        </a:rPr>
                        <a:t> গলনাঙ্ক </a:t>
                      </a:r>
                      <a:r>
                        <a:rPr lang="bn-BD" sz="2400">
                          <a:latin typeface="NikoshBAN" pitchFamily="2" charset="0"/>
                          <a:cs typeface="NikoshBAN" pitchFamily="2" charset="0"/>
                        </a:rPr>
                        <a:t>ও</a:t>
                      </a:r>
                      <a:r>
                        <a:rPr lang="bn-BD" sz="2400" baseline="0">
                          <a:latin typeface="NikoshBAN" pitchFamily="2" charset="0"/>
                          <a:cs typeface="NikoshBAN" pitchFamily="2" charset="0"/>
                        </a:rPr>
                        <a:t> স্ফ</a:t>
                      </a:r>
                      <a:r>
                        <a:rPr lang="en-US" sz="2400" baseline="0">
                          <a:latin typeface="NikoshBAN" pitchFamily="2" charset="0"/>
                          <a:cs typeface="NikoshBAN" pitchFamily="2" charset="0"/>
                        </a:rPr>
                        <a:t>ু</a:t>
                      </a:r>
                      <a:r>
                        <a:rPr lang="bn-BD" sz="2400" baseline="0">
                          <a:latin typeface="NikoshBAN" pitchFamily="2" charset="0"/>
                          <a:cs typeface="NikoshBAN" pitchFamily="2" charset="0"/>
                        </a:rPr>
                        <a:t>টনাঙ্ক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আয়নিক যৌগের</a:t>
                      </a:r>
                      <a:r>
                        <a:rPr lang="bn-BD" sz="2800" baseline="0" dirty="0">
                          <a:latin typeface="NikoshBAN" pitchFamily="2" charset="0"/>
                          <a:cs typeface="NikoshBAN" pitchFamily="2" charset="0"/>
                        </a:rPr>
                        <a:t> গলনাঙ্ক ও স্ফুট</a:t>
                      </a:r>
                      <a:r>
                        <a:rPr lang="en-US" sz="2800" baseline="0" dirty="0" err="1">
                          <a:latin typeface="NikoshBAN" pitchFamily="2" charset="0"/>
                          <a:cs typeface="NikoshBAN" pitchFamily="2" charset="0"/>
                        </a:rPr>
                        <a:t>না</a:t>
                      </a:r>
                      <a:r>
                        <a:rPr lang="bn-BD" sz="2800" baseline="0" dirty="0">
                          <a:latin typeface="NikoshBAN" pitchFamily="2" charset="0"/>
                          <a:cs typeface="NikoshBAN" pitchFamily="2" charset="0"/>
                        </a:rPr>
                        <a:t>ঙ্ক উচ্চ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সমযোজী যৌগের</a:t>
                      </a:r>
                      <a:r>
                        <a:rPr lang="bn-BD" sz="2800" baseline="0" dirty="0">
                          <a:latin typeface="NikoshBAN" pitchFamily="2" charset="0"/>
                          <a:cs typeface="NikoshBAN" pitchFamily="2" charset="0"/>
                        </a:rPr>
                        <a:t> গলনাঙ্ক ও স্ফু</a:t>
                      </a:r>
                      <a:r>
                        <a:rPr lang="en-US" sz="2800" baseline="0" dirty="0">
                          <a:latin typeface="NikoshBAN" pitchFamily="2" charset="0"/>
                          <a:cs typeface="NikoshBAN" pitchFamily="2" charset="0"/>
                        </a:rPr>
                        <a:t>ট</a:t>
                      </a:r>
                      <a:r>
                        <a:rPr lang="bn-BD" sz="2800" baseline="0" dirty="0">
                          <a:latin typeface="NikoshBAN" pitchFamily="2" charset="0"/>
                          <a:cs typeface="NikoshBAN" pitchFamily="2" charset="0"/>
                        </a:rPr>
                        <a:t>নাঙ্ক নিম্ন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8050">
                <a:tc>
                  <a:txBody>
                    <a:bodyPr/>
                    <a:lstStyle/>
                    <a:p>
                      <a:pPr algn="l"/>
                      <a:r>
                        <a:rPr lang="bn-BD" sz="2400" dirty="0"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r>
                        <a:rPr lang="bn-BD" sz="2400" baseline="0" dirty="0">
                          <a:latin typeface="NikoshBAN" pitchFamily="2" charset="0"/>
                          <a:cs typeface="NikoshBAN" pitchFamily="2" charset="0"/>
                        </a:rPr>
                        <a:t> তড়িৎ পরিবাহিতা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আয়নিক যৌগ</a:t>
                      </a:r>
                      <a:r>
                        <a:rPr lang="bn-BD" sz="2800" baseline="0" dirty="0">
                          <a:latin typeface="NikoshBAN" pitchFamily="2" charset="0"/>
                          <a:cs typeface="NikoshBAN" pitchFamily="2" charset="0"/>
                        </a:rPr>
                        <a:t> সমুহ তড়িৎ পরিবাহী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সমযোজী যৌগ</a:t>
                      </a:r>
                      <a:r>
                        <a:rPr lang="bn-BD" sz="2800" baseline="0" dirty="0">
                          <a:latin typeface="NikoshBAN" pitchFamily="2" charset="0"/>
                          <a:cs typeface="NikoshBAN" pitchFamily="2" charset="0"/>
                        </a:rPr>
                        <a:t> সমু্হ তড়িৎ অপরিবাহী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066800" y="0"/>
            <a:ext cx="6172200" cy="6858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49679" y="2174421"/>
            <a:ext cx="6172200" cy="6858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উত্তরগুলি</a:t>
            </a:r>
            <a:r>
              <a:rPr lang="en-US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নাও</a:t>
            </a:r>
            <a:r>
              <a:rPr lang="en-US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70105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19600" y="1752600"/>
            <a:ext cx="4648200" cy="19812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038600" y="11430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সমযোজী  যৌগ গঠনের প্রক্রিয়া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752600"/>
            <a:ext cx="3886200" cy="19812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400" y="10668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আয়নিক যৌগ গঠনের প্রক্রিয়া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76200"/>
            <a:ext cx="5867400" cy="92333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মিনি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লেকচার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4267200"/>
            <a:ext cx="4876800" cy="92333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9436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KCl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যৌগের গঠন প্রক্রিয়া আলোচনা কর।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5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 animBg="1"/>
      <p:bldP spid="4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76200"/>
            <a:ext cx="3505200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295400" y="1828800"/>
            <a:ext cx="12954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/>
              <a:t>m</a:t>
            </a:r>
            <a:r>
              <a:rPr lang="en-US" sz="1200" dirty="0" err="1"/>
              <a:t>hHh</a:t>
            </a:r>
            <a:endParaRPr lang="en-US" sz="900" dirty="0"/>
          </a:p>
        </p:txBody>
      </p:sp>
      <p:sp>
        <p:nvSpPr>
          <p:cNvPr id="2" name="Oval 1"/>
          <p:cNvSpPr/>
          <p:nvPr/>
        </p:nvSpPr>
        <p:spPr>
          <a:xfrm>
            <a:off x="1676400" y="19812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" name="Oval 4"/>
          <p:cNvSpPr/>
          <p:nvPr/>
        </p:nvSpPr>
        <p:spPr>
          <a:xfrm>
            <a:off x="609600" y="1447800"/>
            <a:ext cx="2514600" cy="17012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" name="Oval 5"/>
          <p:cNvSpPr/>
          <p:nvPr/>
        </p:nvSpPr>
        <p:spPr>
          <a:xfrm>
            <a:off x="0" y="1066800"/>
            <a:ext cx="3733800" cy="2362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" name="Flowchart: Connector 6"/>
          <p:cNvSpPr/>
          <p:nvPr/>
        </p:nvSpPr>
        <p:spPr>
          <a:xfrm flipH="1" flipV="1">
            <a:off x="1752600" y="1676400"/>
            <a:ext cx="1905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" name="Flowchart: Connector 7"/>
          <p:cNvSpPr/>
          <p:nvPr/>
        </p:nvSpPr>
        <p:spPr>
          <a:xfrm>
            <a:off x="1885950" y="2514600"/>
            <a:ext cx="24765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" name="Flowchart: Connector 9"/>
          <p:cNvSpPr/>
          <p:nvPr/>
        </p:nvSpPr>
        <p:spPr>
          <a:xfrm>
            <a:off x="1143000" y="1447800"/>
            <a:ext cx="1524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" name="Flowchart: Connector 11"/>
          <p:cNvSpPr/>
          <p:nvPr/>
        </p:nvSpPr>
        <p:spPr>
          <a:xfrm>
            <a:off x="1524000" y="1371600"/>
            <a:ext cx="1524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3" name="Flowchart: Connector 12"/>
          <p:cNvSpPr/>
          <p:nvPr/>
        </p:nvSpPr>
        <p:spPr>
          <a:xfrm>
            <a:off x="2895600" y="1790700"/>
            <a:ext cx="228600" cy="1905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4" name="Flowchart: Connector 13"/>
          <p:cNvSpPr/>
          <p:nvPr/>
        </p:nvSpPr>
        <p:spPr>
          <a:xfrm>
            <a:off x="3009900" y="2057400"/>
            <a:ext cx="1143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5" name="Flowchart: Connector 14"/>
          <p:cNvSpPr/>
          <p:nvPr/>
        </p:nvSpPr>
        <p:spPr>
          <a:xfrm>
            <a:off x="2590800" y="2819400"/>
            <a:ext cx="2667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6" name="Flowchart: Connector 15"/>
          <p:cNvSpPr/>
          <p:nvPr/>
        </p:nvSpPr>
        <p:spPr>
          <a:xfrm>
            <a:off x="2286000" y="2971800"/>
            <a:ext cx="228600" cy="1772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7" name="Flowchart: Connector 16"/>
          <p:cNvSpPr/>
          <p:nvPr/>
        </p:nvSpPr>
        <p:spPr>
          <a:xfrm>
            <a:off x="914400" y="2819400"/>
            <a:ext cx="228600" cy="24101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8" name="Flowchart: Connector 17"/>
          <p:cNvSpPr/>
          <p:nvPr/>
        </p:nvSpPr>
        <p:spPr>
          <a:xfrm>
            <a:off x="685800" y="2590800"/>
            <a:ext cx="1524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9" name="Flowchart: Connector 18"/>
          <p:cNvSpPr/>
          <p:nvPr/>
        </p:nvSpPr>
        <p:spPr>
          <a:xfrm>
            <a:off x="2724150" y="1066800"/>
            <a:ext cx="133350" cy="381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0" name="Flowchart: Connector 19"/>
          <p:cNvSpPr/>
          <p:nvPr/>
        </p:nvSpPr>
        <p:spPr>
          <a:xfrm>
            <a:off x="4343400" y="609600"/>
            <a:ext cx="3733800" cy="30480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1" name="Flowchart: Connector 20"/>
          <p:cNvSpPr/>
          <p:nvPr/>
        </p:nvSpPr>
        <p:spPr>
          <a:xfrm>
            <a:off x="4876800" y="990600"/>
            <a:ext cx="2667000" cy="23622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2" name="Flowchart: Connector 21"/>
          <p:cNvSpPr/>
          <p:nvPr/>
        </p:nvSpPr>
        <p:spPr>
          <a:xfrm>
            <a:off x="5334000" y="1447800"/>
            <a:ext cx="1600200" cy="1460212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3" name="Flowchart: Connector 22"/>
          <p:cNvSpPr/>
          <p:nvPr/>
        </p:nvSpPr>
        <p:spPr>
          <a:xfrm>
            <a:off x="5715000" y="1828800"/>
            <a:ext cx="914400" cy="6477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4" name="Flowchart: Connector 23"/>
          <p:cNvSpPr/>
          <p:nvPr/>
        </p:nvSpPr>
        <p:spPr>
          <a:xfrm>
            <a:off x="5791200" y="457200"/>
            <a:ext cx="152400" cy="24863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5" name="Flowchart: Connector 24"/>
          <p:cNvSpPr/>
          <p:nvPr/>
        </p:nvSpPr>
        <p:spPr>
          <a:xfrm>
            <a:off x="6172200" y="457200"/>
            <a:ext cx="190500" cy="24863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6" name="Flowchart: Connector 25"/>
          <p:cNvSpPr/>
          <p:nvPr/>
        </p:nvSpPr>
        <p:spPr>
          <a:xfrm>
            <a:off x="7924800" y="1790700"/>
            <a:ext cx="381000" cy="2667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7" name="Flowchart: Connector 26"/>
          <p:cNvSpPr/>
          <p:nvPr/>
        </p:nvSpPr>
        <p:spPr>
          <a:xfrm>
            <a:off x="7924800" y="2324100"/>
            <a:ext cx="381000" cy="1905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8" name="Flowchart: Connector 27"/>
          <p:cNvSpPr/>
          <p:nvPr/>
        </p:nvSpPr>
        <p:spPr>
          <a:xfrm>
            <a:off x="6781800" y="3429000"/>
            <a:ext cx="152400" cy="381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9" name="Flowchart: Connector 28"/>
          <p:cNvSpPr/>
          <p:nvPr/>
        </p:nvSpPr>
        <p:spPr>
          <a:xfrm>
            <a:off x="6134100" y="3505200"/>
            <a:ext cx="228600" cy="381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0" name="Flowchart: Connector 29"/>
          <p:cNvSpPr/>
          <p:nvPr/>
        </p:nvSpPr>
        <p:spPr>
          <a:xfrm>
            <a:off x="4267200" y="1676400"/>
            <a:ext cx="381000" cy="2476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1" name="Flowchart: Connector 30"/>
          <p:cNvSpPr/>
          <p:nvPr/>
        </p:nvSpPr>
        <p:spPr>
          <a:xfrm>
            <a:off x="5105400" y="1333500"/>
            <a:ext cx="228600" cy="3429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2" name="Flowchart: Connector 31"/>
          <p:cNvSpPr/>
          <p:nvPr/>
        </p:nvSpPr>
        <p:spPr>
          <a:xfrm>
            <a:off x="5410200" y="1143000"/>
            <a:ext cx="228600" cy="304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3" name="Flowchart: Connector 32"/>
          <p:cNvSpPr/>
          <p:nvPr/>
        </p:nvSpPr>
        <p:spPr>
          <a:xfrm>
            <a:off x="6934200" y="1143000"/>
            <a:ext cx="2286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4" name="Flowchart: Connector 33"/>
          <p:cNvSpPr/>
          <p:nvPr/>
        </p:nvSpPr>
        <p:spPr>
          <a:xfrm>
            <a:off x="7162800" y="1524000"/>
            <a:ext cx="304800" cy="1238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5" name="Flowchart: Connector 34"/>
          <p:cNvSpPr/>
          <p:nvPr/>
        </p:nvSpPr>
        <p:spPr>
          <a:xfrm>
            <a:off x="7162800" y="2705100"/>
            <a:ext cx="304800" cy="1143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6" name="Flowchart: Connector 35"/>
          <p:cNvSpPr/>
          <p:nvPr/>
        </p:nvSpPr>
        <p:spPr>
          <a:xfrm>
            <a:off x="7010400" y="2971800"/>
            <a:ext cx="304800" cy="1772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7" name="Flowchart: Connector 36"/>
          <p:cNvSpPr/>
          <p:nvPr/>
        </p:nvSpPr>
        <p:spPr>
          <a:xfrm>
            <a:off x="4800600" y="2438400"/>
            <a:ext cx="304800" cy="1714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9" name="Flowchart: Connector 38"/>
          <p:cNvSpPr/>
          <p:nvPr/>
        </p:nvSpPr>
        <p:spPr>
          <a:xfrm>
            <a:off x="5105400" y="2743200"/>
            <a:ext cx="152400" cy="2534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1" name="Flowchart: Connector 40"/>
          <p:cNvSpPr/>
          <p:nvPr/>
        </p:nvSpPr>
        <p:spPr>
          <a:xfrm>
            <a:off x="6172200" y="1295400"/>
            <a:ext cx="190500" cy="2667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2" name="Flowchart: Connector 41"/>
          <p:cNvSpPr/>
          <p:nvPr/>
        </p:nvSpPr>
        <p:spPr>
          <a:xfrm>
            <a:off x="5943600" y="2705100"/>
            <a:ext cx="190500" cy="2667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5" name="Rectangle 44"/>
          <p:cNvSpPr/>
          <p:nvPr/>
        </p:nvSpPr>
        <p:spPr>
          <a:xfrm>
            <a:off x="457200" y="3543300"/>
            <a:ext cx="2552700" cy="4191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চিত্র-ক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391400" y="3429000"/>
            <a:ext cx="1524000" cy="533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চিত্র-খ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0" y="4343400"/>
            <a:ext cx="9067800" cy="25146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ক –চিত্রের মৌলটির নাম কী ?</a:t>
            </a:r>
          </a:p>
          <a:p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(খ) ক-চিত্রের মৌলটি খ-চিত্রের মৌলটির সাথে কোন ধরনের যৌগ গঠন করে এবং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কেন?</a:t>
            </a:r>
          </a:p>
          <a:p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 ক ও খ এর মাধ্যমে যে যৌগ গঠিত তার গঠন প্রক্রিয়া বর্ণনা কর</a:t>
            </a:r>
          </a:p>
          <a:p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(ঘ)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 ক ও খ এর মাধ্যমে গঠিত যৌগটির বৈশিষ্ঠ্য সমুহ আলোচনা কর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21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2" grpId="0" animBg="1"/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9" grpId="0" animBg="1"/>
      <p:bldP spid="41" grpId="0" animBg="1"/>
      <p:bldP spid="42" grpId="0" animBg="1"/>
      <p:bldP spid="45" grpId="0" animBg="1"/>
      <p:bldP spid="46" grpId="0" animBg="1"/>
      <p:bldP spid="4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399" y="217714"/>
            <a:ext cx="6474279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791200"/>
            <a:ext cx="8991600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আয়নিক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bn-BD" sz="40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সমযোজী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যৌগের </a:t>
            </a:r>
            <a:r>
              <a:rPr lang="bn-BD" sz="4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সমুহ </a:t>
            </a:r>
            <a:r>
              <a:rPr lang="bn-BD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কর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6C88FCE9-B0F4-2E47-AC87-580B944A0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211035"/>
            <a:ext cx="8991599" cy="439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82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rgbClr val="D11DD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720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720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720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9530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59452B7E-21E9-E04E-A5D0-E1E2D947E6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6" y="1258332"/>
            <a:ext cx="9072124" cy="569491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ABD2823-1568-2441-B3B6-3A6A644753A1}"/>
              </a:ext>
            </a:extLst>
          </p:cNvPr>
          <p:cNvSpPr/>
          <p:nvPr/>
        </p:nvSpPr>
        <p:spPr>
          <a:xfrm>
            <a:off x="-71876" y="5657671"/>
            <a:ext cx="9144000" cy="1200329"/>
          </a:xfrm>
          <a:prstGeom prst="rect">
            <a:avLst/>
          </a:prstGeom>
          <a:solidFill>
            <a:srgbClr val="D11DD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720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720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720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6" grpId="0" animBg="1"/>
      <p:bldP spid="6" grpId="1" animBg="1"/>
      <p:bldP spid="6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Punched Tape 7"/>
          <p:cNvSpPr/>
          <p:nvPr/>
        </p:nvSpPr>
        <p:spPr>
          <a:xfrm>
            <a:off x="76200" y="76200"/>
            <a:ext cx="6019800" cy="3124200"/>
          </a:xfrm>
          <a:prstGeom prst="flowChartPunchedTap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শিক্ষক</a:t>
            </a:r>
            <a:r>
              <a:rPr lang="en-US" sz="8800" b="1" dirty="0">
                <a:latin typeface="Nikosh" pitchFamily="2" charset="0"/>
                <a:cs typeface="Nikosh" pitchFamily="2" charset="0"/>
              </a:rPr>
              <a:t>    </a:t>
            </a:r>
            <a:r>
              <a:rPr lang="en-US" sz="8800" b="1" dirty="0" err="1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endParaRPr lang="en-US" sz="8800" b="1" dirty="0"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6200" y="3200400"/>
            <a:ext cx="8763000" cy="35814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342900" dist="127000" dir="11160000" sx="101000" sy="101000" algn="ctr" rotWithShape="0">
              <a:schemeClr val="tx1">
                <a:alpha val="4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মোহাম্মদ </a:t>
            </a:r>
            <a:r>
              <a:rPr lang="en-US" sz="480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মিজানুর</a:t>
            </a:r>
            <a:r>
              <a:rPr lang="en-US" sz="480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রহমান</a:t>
            </a:r>
          </a:p>
          <a:p>
            <a:pPr algn="ctr"/>
            <a:r>
              <a:rPr lang="en-US" sz="480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সহকারী শিক্ষক (গণিত) বি,এড</a:t>
            </a:r>
          </a:p>
          <a:p>
            <a:pPr algn="ctr"/>
            <a:r>
              <a:rPr lang="en-US" sz="480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ভেঙ্গুলা</a:t>
            </a:r>
            <a:r>
              <a:rPr lang="en-US" sz="480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ফাযিল </a:t>
            </a:r>
            <a:r>
              <a:rPr lang="en-US" sz="480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sz="480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গোপালপুর </a:t>
            </a:r>
            <a:r>
              <a:rPr lang="en-US" sz="480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টাঙ্গাইল</a:t>
            </a:r>
            <a:r>
              <a:rPr lang="en-US" sz="480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A3F7300F-688C-3742-8D55-77F3F12E0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571" y="298450"/>
            <a:ext cx="2862943" cy="26797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0026" y="1537607"/>
            <a:ext cx="9128760" cy="47089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 algn="ctr">
              <a:lnSpc>
                <a:spcPct val="150000"/>
              </a:lnSpc>
            </a:pPr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শ্রেনীঃ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নবম</a:t>
            </a:r>
          </a:p>
          <a:p>
            <a:pPr marL="571500" indent="-571500" algn="ctr">
              <a:lnSpc>
                <a:spcPct val="150000"/>
              </a:lnSpc>
            </a:pPr>
            <a:r>
              <a:rPr lang="bn-BD" sz="40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অধ্যায়ঃপঞ্চম</a:t>
            </a:r>
          </a:p>
          <a:p>
            <a:pPr marL="571500" indent="-571500" algn="ctr">
              <a:lnSpc>
                <a:spcPct val="150000"/>
              </a:lnSpc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বন্ধন</a:t>
            </a:r>
          </a:p>
          <a:p>
            <a:pPr marL="571500" indent="-571500" algn="ctr">
              <a:lnSpc>
                <a:spcPct val="150000"/>
              </a:lnSpc>
            </a:pPr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সংখ্যাঃ২০</a:t>
            </a:r>
          </a:p>
          <a:p>
            <a:pPr marL="571500" indent="-571500" algn="ctr">
              <a:lnSpc>
                <a:spcPct val="150000"/>
              </a:lnSpc>
            </a:pP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50026" y="242207"/>
            <a:ext cx="8001000" cy="1295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u="sng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sz="5400" u="sng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35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0" y="1981200"/>
            <a:ext cx="9144000" cy="40386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শিক্ষার্থীরা,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যোজ্যতা ইলেকট্রন , নিস্ক্রিয় গ্যাস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রা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য়নিক বন্ধন কী তা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 পারবে                                                           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 প্রকার বন্ধন এবং আয়নিক ও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সমযোজী বন্ধনের পার্থক্য</a:t>
            </a:r>
          </a:p>
          <a:p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লিখতে পারবে।</a:t>
            </a:r>
          </a:p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 ও সমযোজী বন্ধন গঠনের প্রক্রিয়া বর্ণনা করতে পারবে  </a:t>
            </a:r>
          </a:p>
          <a:p>
            <a:pPr algn="ctr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0"/>
            <a:ext cx="5029200" cy="12192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 ফ</a:t>
            </a:r>
            <a:r>
              <a:rPr lang="en-US" sz="540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09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0" y="152400"/>
            <a:ext cx="4648200" cy="47244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948543" y="5070021"/>
            <a:ext cx="4773385" cy="16355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FF0000"/>
                </a:solidFill>
              </a:rPr>
              <a:t>বিবাহ</a:t>
            </a:r>
            <a:r>
              <a:rPr lang="bn-BD" dirty="0"/>
              <a:t> </a:t>
            </a:r>
            <a:r>
              <a:rPr lang="bn-BD" sz="54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বন্ধন</a:t>
            </a:r>
            <a:endParaRPr lang="en-US" sz="5400" dirty="0">
              <a:solidFill>
                <a:srgbClr val="92D050"/>
              </a:solidFill>
            </a:endParaRPr>
          </a:p>
          <a:p>
            <a:pPr algn="ctr"/>
            <a:endParaRPr lang="en-US" dirty="0"/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2769A4DD-F32C-6843-92E6-CCBB13AF5E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627" y="664540"/>
            <a:ext cx="4441373" cy="396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42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4800"/>
            <a:ext cx="9144000" cy="21544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b="1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sz="80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b="1" i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ঘোষনা</a:t>
            </a:r>
            <a:r>
              <a:rPr lang="bn-BD" sz="8000" b="1" i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BD" sz="5400" dirty="0"/>
          </a:p>
        </p:txBody>
      </p:sp>
      <p:sp>
        <p:nvSpPr>
          <p:cNvPr id="2" name="TextBox 1"/>
          <p:cNvSpPr txBox="1"/>
          <p:nvPr/>
        </p:nvSpPr>
        <p:spPr>
          <a:xfrm>
            <a:off x="0" y="3048000"/>
            <a:ext cx="9144000" cy="206210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bn-BD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বন্ধন</a:t>
            </a:r>
            <a:endParaRPr lang="en-US" sz="8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88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4000" u="sng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রাসায়নিক বন্ধন</a:t>
            </a:r>
            <a:r>
              <a:rPr lang="en-US" sz="4000" u="sng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ঃ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আকর্ষণ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বলের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অণুতে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পরমাণুসমুহ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অপরের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রাসায়নিক বন্ধন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lvl="0" algn="just">
              <a:lnSpc>
                <a:spcPct val="150000"/>
              </a:lnSpc>
            </a:pPr>
            <a:r>
              <a:rPr lang="en-US" sz="4000" u="sng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আয়নিক</a:t>
            </a:r>
            <a:r>
              <a:rPr lang="en-US" sz="4000" u="sng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বন্ধনঃ</a:t>
            </a:r>
            <a:r>
              <a:rPr lang="en-US" sz="4000" u="sng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ধাতব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অধাতব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পরমানুর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সংযোগের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ধাতব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পরমানু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সর্বশেষ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শক্তিস্তরের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ইলেক্ট্রনকে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স্থানান্তর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ধনাত্মক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আয়নে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পরিনত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অন্যদিকে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অধাতব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পরমানু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ইলেক্ট্রনকে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ঋনাত্মক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আয়নে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পরিনত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এভাবে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ধনাত্মক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ঋনাত্মক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আয়ন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সৃষ্টির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আয়নিক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5791576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083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7D9DED-39E1-4440-8E6A-FAC2FBBCA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C57D9DED-39E1-4440-8E6A-FAC2FBBCA4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3CAD46-9076-4AFA-9E67-F6733E036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D33CAD46-9076-4AFA-9E67-F6733E0363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2BA52A-9DA3-4713-9E6A-579E9F8C18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112BA52A-9DA3-4713-9E6A-579E9F8C18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3A99C7-8B4A-4C6E-8DE2-1C6C374536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B63A99C7-8B4A-4C6E-8DE2-1C6C374536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10B13A-2ECC-46C7-B844-8CF48565F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C610B13A-2ECC-46C7-B844-8CF48565F0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F15C80-EB7C-48EB-A171-6651907296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A3F15C80-EB7C-48EB-A171-6651907296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3C9CC7-1CA2-4C4B-8DF6-3A9A370D43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7F3C9CC7-1CA2-4C4B-8DF6-3A9A370D43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7A2F3C-F72B-4040-A65A-E23297A2A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B47A2F3C-F72B-4040-A65A-E23297A2A7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4BCBF9-13EA-41C1-A394-06BDDD0AFB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E64BCBF9-13EA-41C1-A394-06BDDD0AFB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C57D9DED-39E1-4440-8E6A-FAC2FBBCA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C57D9DED-39E1-4440-8E6A-FAC2FBBCA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7D9DED-39E1-4440-8E6A-FAC2FBBCA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>
                                            <p:graphicEl>
                                              <a:dgm id="{D33CAD46-9076-4AFA-9E67-F6733E036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4">
                                            <p:graphicEl>
                                              <a:dgm id="{D33CAD46-9076-4AFA-9E67-F6733E036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3CAD46-9076-4AFA-9E67-F6733E036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4">
                                            <p:graphicEl>
                                              <a:dgm id="{112BA52A-9DA3-4713-9E6A-579E9F8C18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4">
                                            <p:graphicEl>
                                              <a:dgm id="{112BA52A-9DA3-4713-9E6A-579E9F8C18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2BA52A-9DA3-4713-9E6A-579E9F8C18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B63A99C7-8B4A-4C6E-8DE2-1C6C374536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B63A99C7-8B4A-4C6E-8DE2-1C6C374536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3A99C7-8B4A-4C6E-8DE2-1C6C374536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C610B13A-2ECC-46C7-B844-8CF48565F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4">
                                            <p:graphicEl>
                                              <a:dgm id="{C610B13A-2ECC-46C7-B844-8CF48565F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10B13A-2ECC-46C7-B844-8CF48565F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4">
                                            <p:graphicEl>
                                              <a:dgm id="{A3F15C80-EB7C-48EB-A171-6651907296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4">
                                            <p:graphicEl>
                                              <a:dgm id="{A3F15C80-EB7C-48EB-A171-6651907296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F15C80-EB7C-48EB-A171-6651907296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4">
                                            <p:graphicEl>
                                              <a:dgm id="{7F3C9CC7-1CA2-4C4B-8DF6-3A9A370D43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4">
                                            <p:graphicEl>
                                              <a:dgm id="{7F3C9CC7-1CA2-4C4B-8DF6-3A9A370D43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3C9CC7-1CA2-4C4B-8DF6-3A9A370D43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B47A2F3C-F72B-4040-A65A-E23297A2A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4">
                                            <p:graphicEl>
                                              <a:dgm id="{B47A2F3C-F72B-4040-A65A-E23297A2A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7A2F3C-F72B-4040-A65A-E23297A2A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4">
                                            <p:graphicEl>
                                              <a:dgm id="{E64BCBF9-13EA-41C1-A394-06BDDD0AFB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4">
                                            <p:graphicEl>
                                              <a:dgm id="{E64BCBF9-13EA-41C1-A394-06BDDD0AFB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4BCBF9-13EA-41C1-A394-06BDDD0AFB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Graphic spid="4" grpI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3352800"/>
            <a:ext cx="7010400" cy="1066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228600"/>
            <a:ext cx="7010400" cy="1066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1938</TotalTime>
  <Words>543</Words>
  <Application>Microsoft Office PowerPoint</Application>
  <PresentationFormat>On-screen Show (4:3)</PresentationFormat>
  <Paragraphs>128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8801715764724</cp:lastModifiedBy>
  <cp:revision>263</cp:revision>
  <dcterms:created xsi:type="dcterms:W3CDTF">2006-08-16T00:00:00Z</dcterms:created>
  <dcterms:modified xsi:type="dcterms:W3CDTF">2021-06-21T16:02:31Z</dcterms:modified>
</cp:coreProperties>
</file>